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56" r:id="rId2"/>
    <p:sldId id="302" r:id="rId3"/>
    <p:sldId id="293" r:id="rId4"/>
    <p:sldId id="294" r:id="rId5"/>
    <p:sldId id="263" r:id="rId6"/>
    <p:sldId id="299" r:id="rId7"/>
    <p:sldId id="297" r:id="rId8"/>
    <p:sldId id="261" r:id="rId9"/>
    <p:sldId id="264"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203" autoAdjust="0"/>
    <p:restoredTop sz="94660"/>
  </p:normalViewPr>
  <p:slideViewPr>
    <p:cSldViewPr snapToGrid="0" snapToObjects="1">
      <p:cViewPr>
        <p:scale>
          <a:sx n="90" d="100"/>
          <a:sy n="90" d="100"/>
        </p:scale>
        <p:origin x="-1194"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e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D8688-7616-E645-B028-1D4181301399}" type="datetimeFigureOut">
              <a:rPr kumimoji="1" lang="ja-JP" altLang="en-US" smtClean="0"/>
              <a:t>2012/3/1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A93BC-3DDF-B948-B1FA-99A68FD8B398}" type="slidenum">
              <a:rPr kumimoji="1" lang="ja-JP" altLang="en-US" smtClean="0"/>
              <a:t>‹#›</a:t>
            </a:fld>
            <a:endParaRPr kumimoji="1" lang="ja-JP" altLang="en-US"/>
          </a:p>
        </p:txBody>
      </p:sp>
    </p:spTree>
    <p:extLst>
      <p:ext uri="{BB962C8B-B14F-4D97-AF65-F5344CB8AC3E}">
        <p14:creationId xmlns:p14="http://schemas.microsoft.com/office/powerpoint/2010/main" val="294173829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発電効率の悪さ</a:t>
            </a:r>
            <a:endParaRPr kumimoji="1" lang="ja-JP" altLang="en-US" dirty="0"/>
          </a:p>
        </p:txBody>
      </p:sp>
      <p:sp>
        <p:nvSpPr>
          <p:cNvPr id="4" name="スライド番号プレースホルダー 3"/>
          <p:cNvSpPr>
            <a:spLocks noGrp="1"/>
          </p:cNvSpPr>
          <p:nvPr>
            <p:ph type="sldNum" sz="quarter" idx="10"/>
          </p:nvPr>
        </p:nvSpPr>
        <p:spPr/>
        <p:txBody>
          <a:bodyPr/>
          <a:lstStyle/>
          <a:p>
            <a:fld id="{EA5A93BC-3DDF-B948-B1FA-99A68FD8B398}" type="slidenum">
              <a:rPr kumimoji="1" lang="ja-JP" altLang="en-US" smtClean="0"/>
              <a:t>11</a:t>
            </a:fld>
            <a:endParaRPr kumimoji="1" lang="ja-JP" altLang="en-US"/>
          </a:p>
        </p:txBody>
      </p:sp>
    </p:spTree>
    <p:extLst>
      <p:ext uri="{BB962C8B-B14F-4D97-AF65-F5344CB8AC3E}">
        <p14:creationId xmlns:p14="http://schemas.microsoft.com/office/powerpoint/2010/main" val="4235279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ja-JP" altLang="en-US" smtClean="0"/>
              <a:t>マスター タイトルの書式設定</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3/1/2012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ja-JP" altLang="en-US" smtClean="0"/>
              <a:t>マスター タイトルの書式設定</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140825E-4A15-4D39-8176-1F07E904CB30}" type="datetimeFigureOut">
              <a:rPr lang="en-US" smtClean="0"/>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ja-JP" altLang="en-US" smtClean="0"/>
              <a:t>マスター タイトルの書式設定</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3/1/2012</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タイトル、図、テキスト">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3/1/2012</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タイトルの上に図">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3/1/2012</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140825E-4A15-4D39-8176-1F07E904CB30}" type="datetimeFigureOut">
              <a:rPr lang="en-US" smtClean="0"/>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 つの上下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ja-JP" altLang="en-US" smtClean="0"/>
              <a:t>マスター タイトルの書式設定</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3/1/2012</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914400" rtl="0" eaLnBrk="1" latinLnBrk="0" hangingPunct="1">
        <a:spcBef>
          <a:spcPct val="0"/>
        </a:spcBef>
        <a:buNone/>
        <a:defRPr kumimoji="1"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kumimoji="1"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kumimoji="1"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kumimoji="1" lang="en-US" sz="1800" kern="1200" dirty="0">
          <a:solidFill>
            <a:schemeClr val="bg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8.png"/><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371601"/>
            <a:ext cx="9143999" cy="2413590"/>
          </a:xfrm>
        </p:spPr>
        <p:txBody>
          <a:bodyPr/>
          <a:lstStyle/>
          <a:p>
            <a:pPr algn="ctr"/>
            <a:r>
              <a:rPr kumimoji="1" lang="ja-JP" altLang="en-US" sz="4800" dirty="0" smtClean="0">
                <a:solidFill>
                  <a:schemeClr val="tx1"/>
                </a:solidFill>
              </a:rPr>
              <a:t>サボニウス型風車</a:t>
            </a:r>
            <a:r>
              <a:rPr kumimoji="1" lang="ja-JP" altLang="en-US" sz="5400" dirty="0" smtClean="0">
                <a:solidFill>
                  <a:schemeClr val="tx1"/>
                </a:solidFill>
              </a:rPr>
              <a:t>風力発電機</a:t>
            </a:r>
            <a:r>
              <a:rPr lang="ja-JP" altLang="en-US" sz="5400" dirty="0" smtClean="0">
                <a:solidFill>
                  <a:schemeClr val="tx1"/>
                </a:solidFill>
              </a:rPr>
              <a:t>についての学習</a:t>
            </a:r>
            <a:endParaRPr kumimoji="1" lang="ja-JP" altLang="en-US" sz="5400" dirty="0">
              <a:solidFill>
                <a:schemeClr val="tx1"/>
              </a:solidFill>
            </a:endParaRPr>
          </a:p>
        </p:txBody>
      </p:sp>
      <p:sp>
        <p:nvSpPr>
          <p:cNvPr id="3" name="サブタイトル 2"/>
          <p:cNvSpPr>
            <a:spLocks noGrp="1"/>
          </p:cNvSpPr>
          <p:nvPr>
            <p:ph type="subTitle" idx="1"/>
          </p:nvPr>
        </p:nvSpPr>
        <p:spPr>
          <a:xfrm>
            <a:off x="1600201" y="5001033"/>
            <a:ext cx="6762749" cy="1752600"/>
          </a:xfrm>
        </p:spPr>
        <p:txBody>
          <a:bodyPr>
            <a:normAutofit/>
          </a:bodyPr>
          <a:lstStyle/>
          <a:p>
            <a:r>
              <a:rPr kumimoji="1" lang="en-US" altLang="ja-JP" sz="2000" dirty="0" smtClean="0"/>
              <a:t>2012</a:t>
            </a:r>
            <a:r>
              <a:rPr kumimoji="1" lang="ja-JP" altLang="en-US" sz="2000" dirty="0" smtClean="0"/>
              <a:t>年</a:t>
            </a:r>
            <a:r>
              <a:rPr lang="en-US" altLang="ja-JP" sz="2000" dirty="0"/>
              <a:t>3</a:t>
            </a:r>
            <a:r>
              <a:rPr kumimoji="1" lang="ja-JP" altLang="en-US" sz="2000" dirty="0" smtClean="0"/>
              <a:t>月</a:t>
            </a:r>
            <a:r>
              <a:rPr lang="en-US" altLang="ja-JP" sz="2000" dirty="0"/>
              <a:t>3</a:t>
            </a:r>
            <a:r>
              <a:rPr kumimoji="1" lang="ja-JP" altLang="en-US" sz="2000" dirty="0" smtClean="0"/>
              <a:t>日</a:t>
            </a:r>
            <a:endParaRPr kumimoji="1" lang="en-US" altLang="ja-JP" sz="2000" dirty="0" smtClean="0"/>
          </a:p>
          <a:p>
            <a:r>
              <a:rPr lang="ja-JP" altLang="en-US" sz="3200" dirty="0" smtClean="0">
                <a:solidFill>
                  <a:schemeClr val="tx1"/>
                </a:solidFill>
              </a:rPr>
              <a:t>東京理科大学理学部第一部物理学科教授　川村康文</a:t>
            </a:r>
            <a:endParaRPr kumimoji="1" lang="ja-JP" altLang="en-US" sz="3200" dirty="0">
              <a:solidFill>
                <a:schemeClr val="tx1"/>
              </a:solidFill>
            </a:endParaRPr>
          </a:p>
        </p:txBody>
      </p:sp>
    </p:spTree>
    <p:extLst>
      <p:ext uri="{BB962C8B-B14F-4D97-AF65-F5344CB8AC3E}">
        <p14:creationId xmlns:p14="http://schemas.microsoft.com/office/powerpoint/2010/main" val="1223802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小型</a:t>
            </a:r>
            <a:r>
              <a:rPr kumimoji="1" lang="en-US" altLang="ja-JP" dirty="0" smtClean="0">
                <a:solidFill>
                  <a:schemeClr val="tx1"/>
                </a:solidFill>
              </a:rPr>
              <a:t>(</a:t>
            </a:r>
            <a:r>
              <a:rPr kumimoji="1" lang="ja-JP" altLang="en-US" dirty="0" smtClean="0">
                <a:solidFill>
                  <a:schemeClr val="tx1"/>
                </a:solidFill>
              </a:rPr>
              <a:t>マイクロ</a:t>
            </a:r>
            <a:r>
              <a:rPr kumimoji="1" lang="en-US" altLang="ja-JP" dirty="0" smtClean="0">
                <a:solidFill>
                  <a:schemeClr val="tx1"/>
                </a:solidFill>
              </a:rPr>
              <a:t>)</a:t>
            </a:r>
            <a:r>
              <a:rPr kumimoji="1" lang="ja-JP" altLang="en-US" dirty="0" smtClean="0">
                <a:solidFill>
                  <a:schemeClr val="tx1"/>
                </a:solidFill>
              </a:rPr>
              <a:t>風車</a:t>
            </a:r>
            <a:endParaRPr kumimoji="1" lang="ja-JP" altLang="en-US" dirty="0">
              <a:solidFill>
                <a:schemeClr val="tx1"/>
              </a:solidFill>
            </a:endParaRPr>
          </a:p>
        </p:txBody>
      </p:sp>
      <p:sp>
        <p:nvSpPr>
          <p:cNvPr id="4" name="角丸四角形 3"/>
          <p:cNvSpPr/>
          <p:nvPr/>
        </p:nvSpPr>
        <p:spPr>
          <a:xfrm>
            <a:off x="844216" y="1924077"/>
            <a:ext cx="3782595" cy="1356576"/>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a:xfrm>
            <a:off x="539290" y="1462413"/>
            <a:ext cx="1526654" cy="578552"/>
          </a:xfrm>
          <a:prstGeom prst="roundRect">
            <a:avLst/>
          </a:prstGeom>
          <a:solidFill>
            <a:schemeClr val="bg2"/>
          </a:solid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606378" y="1522885"/>
            <a:ext cx="1415772" cy="461665"/>
          </a:xfrm>
          <a:prstGeom prst="rect">
            <a:avLst/>
          </a:prstGeom>
          <a:noFill/>
        </p:spPr>
        <p:txBody>
          <a:bodyPr wrap="none" rtlCol="0">
            <a:spAutoFit/>
          </a:bodyPr>
          <a:lstStyle/>
          <a:p>
            <a:r>
              <a:rPr kumimoji="1" lang="ja-JP" altLang="en-US" sz="2400" dirty="0" smtClean="0"/>
              <a:t>メリット</a:t>
            </a:r>
            <a:endParaRPr kumimoji="1" lang="ja-JP" altLang="en-US" sz="2400" dirty="0"/>
          </a:p>
        </p:txBody>
      </p:sp>
      <p:sp>
        <p:nvSpPr>
          <p:cNvPr id="7" name="テキスト ボックス 6"/>
          <p:cNvSpPr txBox="1"/>
          <p:nvPr/>
        </p:nvSpPr>
        <p:spPr>
          <a:xfrm>
            <a:off x="1043299" y="2064707"/>
            <a:ext cx="3386947" cy="1569660"/>
          </a:xfrm>
          <a:prstGeom prst="rect">
            <a:avLst/>
          </a:prstGeom>
          <a:noFill/>
        </p:spPr>
        <p:txBody>
          <a:bodyPr wrap="square" rtlCol="0">
            <a:spAutoFit/>
          </a:bodyPr>
          <a:lstStyle/>
          <a:p>
            <a:r>
              <a:rPr kumimoji="1" lang="ja-JP" altLang="en-US" sz="2400" dirty="0" smtClean="0"/>
              <a:t>・化石燃料を使わない</a:t>
            </a:r>
            <a:endParaRPr kumimoji="1" lang="en-US" altLang="ja-JP" sz="2400" dirty="0" smtClean="0"/>
          </a:p>
          <a:p>
            <a:r>
              <a:rPr kumimoji="1" lang="ja-JP" altLang="en-US" sz="2400" dirty="0" smtClean="0"/>
              <a:t>・回転時に静音である</a:t>
            </a:r>
            <a:endParaRPr kumimoji="1" lang="en-US" altLang="ja-JP" sz="2400" dirty="0" smtClean="0"/>
          </a:p>
          <a:p>
            <a:r>
              <a:rPr kumimoji="1" lang="ja-JP" altLang="en-US" sz="2400" dirty="0" smtClean="0"/>
              <a:t>・風向に左右されない</a:t>
            </a:r>
            <a:endParaRPr kumimoji="1" lang="en-US" altLang="ja-JP" sz="2400" dirty="0" smtClean="0"/>
          </a:p>
          <a:p>
            <a:endParaRPr kumimoji="1" lang="ja-JP" altLang="en-US" sz="2400" dirty="0"/>
          </a:p>
        </p:txBody>
      </p:sp>
      <p:sp>
        <p:nvSpPr>
          <p:cNvPr id="8" name="角丸四角形 7"/>
          <p:cNvSpPr/>
          <p:nvPr/>
        </p:nvSpPr>
        <p:spPr>
          <a:xfrm>
            <a:off x="845416" y="3981345"/>
            <a:ext cx="3782595" cy="735537"/>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a:xfrm>
            <a:off x="540490" y="3519681"/>
            <a:ext cx="1834431" cy="578552"/>
          </a:xfrm>
          <a:prstGeom prst="roundRect">
            <a:avLst/>
          </a:prstGeom>
          <a:solidFill>
            <a:schemeClr val="accent5">
              <a:lumMod val="40000"/>
              <a:lumOff val="60000"/>
            </a:schemeClr>
          </a:solid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607578" y="3580153"/>
            <a:ext cx="1723549" cy="461665"/>
          </a:xfrm>
          <a:prstGeom prst="rect">
            <a:avLst/>
          </a:prstGeom>
          <a:noFill/>
        </p:spPr>
        <p:txBody>
          <a:bodyPr wrap="none" rtlCol="0">
            <a:spAutoFit/>
          </a:bodyPr>
          <a:lstStyle/>
          <a:p>
            <a:r>
              <a:rPr kumimoji="1" lang="ja-JP" altLang="en-US" sz="2400" dirty="0" smtClean="0"/>
              <a:t>デメリット</a:t>
            </a:r>
            <a:endParaRPr kumimoji="1" lang="ja-JP" altLang="en-US" sz="2400" dirty="0"/>
          </a:p>
        </p:txBody>
      </p:sp>
      <p:sp>
        <p:nvSpPr>
          <p:cNvPr id="11" name="テキスト ボックス 10"/>
          <p:cNvSpPr txBox="1"/>
          <p:nvPr/>
        </p:nvSpPr>
        <p:spPr>
          <a:xfrm>
            <a:off x="1044499" y="4121975"/>
            <a:ext cx="3386947" cy="461665"/>
          </a:xfrm>
          <a:prstGeom prst="rect">
            <a:avLst/>
          </a:prstGeom>
          <a:noFill/>
        </p:spPr>
        <p:txBody>
          <a:bodyPr wrap="square" rtlCol="0">
            <a:spAutoFit/>
          </a:bodyPr>
          <a:lstStyle/>
          <a:p>
            <a:r>
              <a:rPr kumimoji="1" lang="ja-JP" altLang="en-US" sz="2400" dirty="0" smtClean="0"/>
              <a:t>・発電効率が良くない</a:t>
            </a:r>
            <a:endParaRPr kumimoji="1" lang="en-US" altLang="ja-JP" sz="2400" dirty="0" smtClean="0"/>
          </a:p>
        </p:txBody>
      </p:sp>
      <p:pic>
        <p:nvPicPr>
          <p:cNvPr id="12" name="図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83172" y="356838"/>
            <a:ext cx="2207564" cy="3285659"/>
          </a:xfrm>
          <a:prstGeom prst="rect">
            <a:avLst/>
          </a:prstGeom>
        </p:spPr>
      </p:pic>
      <p:pic>
        <p:nvPicPr>
          <p:cNvPr id="13" name="図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40028" y="1799068"/>
            <a:ext cx="2190910" cy="3160404"/>
          </a:xfrm>
          <a:prstGeom prst="rect">
            <a:avLst/>
          </a:prstGeom>
        </p:spPr>
      </p:pic>
      <p:sp>
        <p:nvSpPr>
          <p:cNvPr id="14" name="角丸四角形 13"/>
          <p:cNvSpPr/>
          <p:nvPr/>
        </p:nvSpPr>
        <p:spPr>
          <a:xfrm>
            <a:off x="539290" y="5226534"/>
            <a:ext cx="8076825" cy="1065746"/>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51371" y="5356520"/>
            <a:ext cx="7964743" cy="830997"/>
          </a:xfrm>
          <a:prstGeom prst="rect">
            <a:avLst/>
          </a:prstGeom>
          <a:noFill/>
        </p:spPr>
        <p:txBody>
          <a:bodyPr wrap="square" rtlCol="0">
            <a:spAutoFit/>
          </a:bodyPr>
          <a:lstStyle/>
          <a:p>
            <a:r>
              <a:rPr kumimoji="1" lang="ja-JP" altLang="en-US" sz="2400" dirty="0" smtClean="0"/>
              <a:t>発電量は大きくないが、静音性から都市に設置できるので門灯や緊急用電源としての活躍が見込まれる。</a:t>
            </a:r>
            <a:endParaRPr kumimoji="1" lang="en-US" altLang="ja-JP" sz="2400" dirty="0" smtClean="0"/>
          </a:p>
        </p:txBody>
      </p:sp>
      <p:sp>
        <p:nvSpPr>
          <p:cNvPr id="16" name="テキスト ボックス 15"/>
          <p:cNvSpPr txBox="1"/>
          <p:nvPr/>
        </p:nvSpPr>
        <p:spPr>
          <a:xfrm>
            <a:off x="1745758" y="6284667"/>
            <a:ext cx="6870357" cy="369332"/>
          </a:xfrm>
          <a:prstGeom prst="rect">
            <a:avLst/>
          </a:prstGeom>
          <a:noFill/>
        </p:spPr>
        <p:txBody>
          <a:bodyPr wrap="square" rtlCol="0">
            <a:spAutoFit/>
          </a:bodyPr>
          <a:lstStyle/>
          <a:p>
            <a:r>
              <a:rPr kumimoji="1" lang="ja-JP" altLang="en-US" sz="1100" dirty="0" smtClean="0"/>
              <a:t>写真左から　</a:t>
            </a:r>
            <a:r>
              <a:rPr kumimoji="1" lang="en-US" altLang="ja-JP" sz="1100" dirty="0"/>
              <a:t>http://</a:t>
            </a:r>
            <a:r>
              <a:rPr kumimoji="1" lang="en-US" altLang="ja-JP" sz="1100" dirty="0" err="1"/>
              <a:t>kooshoo.exblog.jp</a:t>
            </a:r>
            <a:r>
              <a:rPr kumimoji="1" lang="en-US" altLang="ja-JP" sz="1100" dirty="0"/>
              <a:t>/15173675</a:t>
            </a:r>
            <a:r>
              <a:rPr kumimoji="1" lang="en-US" altLang="ja-JP" sz="1100" dirty="0" smtClean="0"/>
              <a:t>/</a:t>
            </a:r>
            <a:r>
              <a:rPr kumimoji="1" lang="ja-JP" altLang="en-US" sz="1100" dirty="0" smtClean="0"/>
              <a:t>　</a:t>
            </a:r>
            <a:r>
              <a:rPr kumimoji="1" lang="en-US" altLang="ja-JP" sz="1100" dirty="0"/>
              <a:t>http://</a:t>
            </a:r>
            <a:r>
              <a:rPr kumimoji="1" lang="en-US" altLang="ja-JP" sz="1100" dirty="0" err="1"/>
              <a:t>aitech.ac.jp</a:t>
            </a:r>
            <a:r>
              <a:rPr kumimoji="1" lang="en-US" altLang="ja-JP" sz="1100" dirty="0"/>
              <a:t>/~</a:t>
            </a:r>
            <a:r>
              <a:rPr kumimoji="1" lang="en-US" altLang="ja-JP" sz="1100" dirty="0" err="1"/>
              <a:t>eeprec</a:t>
            </a:r>
            <a:r>
              <a:rPr kumimoji="1" lang="en-US" altLang="ja-JP" sz="1100" dirty="0"/>
              <a:t>/institute/3/</a:t>
            </a:r>
            <a:r>
              <a:rPr kumimoji="1" lang="en-US" altLang="ja-JP" sz="1100" dirty="0" err="1"/>
              <a:t>index.html</a:t>
            </a:r>
            <a:r>
              <a:rPr lang="ja-JP" altLang="en-US" dirty="0" smtClean="0"/>
              <a:t>　　</a:t>
            </a:r>
            <a:endParaRPr kumimoji="1" lang="ja-JP" altLang="en-US" dirty="0"/>
          </a:p>
        </p:txBody>
      </p:sp>
    </p:spTree>
    <p:extLst>
      <p:ext uri="{BB962C8B-B14F-4D97-AF65-F5344CB8AC3E}">
        <p14:creationId xmlns:p14="http://schemas.microsoft.com/office/powerpoint/2010/main" val="3784529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3" y="361506"/>
            <a:ext cx="7583487" cy="674799"/>
          </a:xfrm>
        </p:spPr>
        <p:txBody>
          <a:bodyPr/>
          <a:lstStyle/>
          <a:p>
            <a:r>
              <a:rPr kumimoji="1" lang="ja-JP" altLang="en-US" dirty="0" smtClean="0">
                <a:solidFill>
                  <a:schemeClr val="tx1"/>
                </a:solidFill>
              </a:rPr>
              <a:t>サボニウス風車　　</a:t>
            </a:r>
            <a:r>
              <a:rPr lang="ja-JP" altLang="en-US" sz="1600" dirty="0" smtClean="0">
                <a:solidFill>
                  <a:schemeClr val="tx1"/>
                </a:solidFill>
              </a:rPr>
              <a:t>名古屋市</a:t>
            </a:r>
            <a:r>
              <a:rPr lang="ja-JP" altLang="en-US" sz="1600" dirty="0">
                <a:solidFill>
                  <a:schemeClr val="tx1"/>
                </a:solidFill>
              </a:rPr>
              <a:t>（金山駅前）</a:t>
            </a:r>
            <a:endParaRPr kumimoji="1" lang="ja-JP" altLang="en-US" sz="1600" dirty="0">
              <a:solidFill>
                <a:schemeClr val="tx1"/>
              </a:solidFill>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005" y="1153264"/>
            <a:ext cx="6929872" cy="5108608"/>
          </a:xfrm>
          <a:prstGeom prst="rect">
            <a:avLst/>
          </a:prstGeom>
        </p:spPr>
      </p:pic>
      <p:sp>
        <p:nvSpPr>
          <p:cNvPr id="5" name="テキスト ボックス 4"/>
          <p:cNvSpPr txBox="1"/>
          <p:nvPr/>
        </p:nvSpPr>
        <p:spPr>
          <a:xfrm>
            <a:off x="1099005" y="1241677"/>
            <a:ext cx="5822740" cy="369332"/>
          </a:xfrm>
          <a:prstGeom prst="rect">
            <a:avLst/>
          </a:prstGeom>
          <a:noFill/>
        </p:spPr>
        <p:txBody>
          <a:bodyPr wrap="square" rtlCol="0">
            <a:spAutoFit/>
          </a:bodyPr>
          <a:lstStyle/>
          <a:p>
            <a:r>
              <a:rPr kumimoji="1" lang="ja-JP" altLang="en-US" dirty="0"/>
              <a:t>　</a:t>
            </a:r>
            <a:r>
              <a:rPr kumimoji="1" lang="ja-JP" altLang="en-US" dirty="0" smtClean="0">
                <a:solidFill>
                  <a:srgbClr val="FFFFFF"/>
                </a:solidFill>
              </a:rPr>
              <a:t>　　　　</a:t>
            </a:r>
            <a:endParaRPr kumimoji="1" lang="ja-JP" altLang="en-US" dirty="0">
              <a:solidFill>
                <a:srgbClr val="FFFFFF"/>
              </a:solidFill>
            </a:endParaRPr>
          </a:p>
        </p:txBody>
      </p:sp>
    </p:spTree>
    <p:extLst>
      <p:ext uri="{BB962C8B-B14F-4D97-AF65-F5344CB8AC3E}">
        <p14:creationId xmlns:p14="http://schemas.microsoft.com/office/powerpoint/2010/main" val="1848813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chemeClr val="tx1"/>
                </a:solidFill>
              </a:rPr>
              <a:t>風力発電のこれから</a:t>
            </a:r>
            <a:endParaRPr kumimoji="1" lang="ja-JP" altLang="en-US" dirty="0">
              <a:solidFill>
                <a:schemeClr val="tx1"/>
              </a:solidFill>
            </a:endParaRPr>
          </a:p>
        </p:txBody>
      </p:sp>
      <p:sp>
        <p:nvSpPr>
          <p:cNvPr id="4" name="角丸四角形 3"/>
          <p:cNvSpPr/>
          <p:nvPr/>
        </p:nvSpPr>
        <p:spPr>
          <a:xfrm>
            <a:off x="160581" y="5092169"/>
            <a:ext cx="8580258" cy="989265"/>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p:cNvSpPr txBox="1"/>
          <p:nvPr/>
        </p:nvSpPr>
        <p:spPr>
          <a:xfrm>
            <a:off x="358188" y="6082944"/>
            <a:ext cx="8867215" cy="507831"/>
          </a:xfrm>
          <a:prstGeom prst="rect">
            <a:avLst/>
          </a:prstGeom>
          <a:noFill/>
        </p:spPr>
        <p:txBody>
          <a:bodyPr wrap="square" rtlCol="0">
            <a:spAutoFit/>
          </a:bodyPr>
          <a:lstStyle/>
          <a:p>
            <a:r>
              <a:rPr kumimoji="1" lang="ja-JP" altLang="en-US" sz="2700" dirty="0" smtClean="0"/>
              <a:t>適材適所、地域や用途に最適な風車を選ぶことが大切</a:t>
            </a:r>
            <a:endParaRPr kumimoji="1" lang="en-US" altLang="ja-JP" sz="2700" dirty="0" smtClean="0"/>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784" y="1425388"/>
            <a:ext cx="2665618" cy="1999214"/>
          </a:xfrm>
          <a:prstGeom prst="rect">
            <a:avLst/>
          </a:prstGeom>
        </p:spPr>
      </p:pic>
      <p:pic>
        <p:nvPicPr>
          <p:cNvPr id="7" name="図 6"/>
          <p:cNvPicPr>
            <a:picLocks noChangeAspect="1"/>
          </p:cNvPicPr>
          <p:nvPr/>
        </p:nvPicPr>
        <p:blipFill>
          <a:blip r:embed="rId3"/>
          <a:stretch>
            <a:fillRect/>
          </a:stretch>
        </p:blipFill>
        <p:spPr>
          <a:xfrm>
            <a:off x="5458808" y="621885"/>
            <a:ext cx="3251702" cy="2438777"/>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7775" y="3323409"/>
            <a:ext cx="3017857" cy="2263392"/>
          </a:xfrm>
          <a:prstGeom prst="rect">
            <a:avLst/>
          </a:prstGeom>
        </p:spPr>
      </p:pic>
      <p:pic>
        <p:nvPicPr>
          <p:cNvPr id="3" name="図 2"/>
          <p:cNvPicPr>
            <a:picLocks noChangeAspect="1"/>
          </p:cNvPicPr>
          <p:nvPr/>
        </p:nvPicPr>
        <p:blipFill>
          <a:blip r:embed="rId5"/>
          <a:stretch>
            <a:fillRect/>
          </a:stretch>
        </p:blipFill>
        <p:spPr>
          <a:xfrm>
            <a:off x="2639555" y="2784858"/>
            <a:ext cx="2199805" cy="2933073"/>
          </a:xfrm>
          <a:prstGeom prst="rect">
            <a:avLst/>
          </a:prstGeom>
        </p:spPr>
      </p:pic>
      <p:sp>
        <p:nvSpPr>
          <p:cNvPr id="10" name="テキスト ボックス 9"/>
          <p:cNvSpPr txBox="1"/>
          <p:nvPr/>
        </p:nvSpPr>
        <p:spPr>
          <a:xfrm>
            <a:off x="460939" y="5349411"/>
            <a:ext cx="1784092" cy="276999"/>
          </a:xfrm>
          <a:prstGeom prst="rect">
            <a:avLst/>
          </a:prstGeom>
          <a:noFill/>
        </p:spPr>
        <p:txBody>
          <a:bodyPr wrap="square" rtlCol="0">
            <a:spAutoFit/>
          </a:bodyPr>
          <a:lstStyle/>
          <a:p>
            <a:r>
              <a:rPr kumimoji="1" lang="ja-JP" altLang="en-US" sz="1200" dirty="0" smtClean="0">
                <a:solidFill>
                  <a:schemeClr val="bg1"/>
                </a:solidFill>
              </a:rPr>
              <a:t>てきざいてきしょ</a:t>
            </a:r>
            <a:endParaRPr kumimoji="1" lang="ja-JP" altLang="en-US" sz="1200" dirty="0">
              <a:solidFill>
                <a:schemeClr val="bg1"/>
              </a:solidFill>
            </a:endParaRPr>
          </a:p>
        </p:txBody>
      </p:sp>
      <p:sp>
        <p:nvSpPr>
          <p:cNvPr id="15" name="正方形/長方形 14"/>
          <p:cNvSpPr/>
          <p:nvPr/>
        </p:nvSpPr>
        <p:spPr>
          <a:xfrm>
            <a:off x="460939" y="3613666"/>
            <a:ext cx="2031325" cy="369332"/>
          </a:xfrm>
          <a:prstGeom prst="rect">
            <a:avLst/>
          </a:prstGeom>
        </p:spPr>
        <p:txBody>
          <a:bodyPr wrap="none">
            <a:spAutoFit/>
          </a:bodyPr>
          <a:lstStyle/>
          <a:p>
            <a:r>
              <a:rPr lang="ja-JP" altLang="en-US" dirty="0"/>
              <a:t>ヨコハマ経済新聞</a:t>
            </a:r>
          </a:p>
        </p:txBody>
      </p:sp>
      <p:sp>
        <p:nvSpPr>
          <p:cNvPr id="16" name="正方形/長方形 15"/>
          <p:cNvSpPr/>
          <p:nvPr/>
        </p:nvSpPr>
        <p:spPr>
          <a:xfrm>
            <a:off x="3034209" y="5717931"/>
            <a:ext cx="1107996" cy="369332"/>
          </a:xfrm>
          <a:prstGeom prst="rect">
            <a:avLst/>
          </a:prstGeom>
        </p:spPr>
        <p:txBody>
          <a:bodyPr wrap="none">
            <a:spAutoFit/>
          </a:bodyPr>
          <a:lstStyle/>
          <a:p>
            <a:r>
              <a:rPr lang="ja-JP" altLang="en-US" dirty="0"/>
              <a:t>読売新聞</a:t>
            </a:r>
          </a:p>
        </p:txBody>
      </p:sp>
      <p:sp>
        <p:nvSpPr>
          <p:cNvPr id="17" name="正方形/長方形 16"/>
          <p:cNvSpPr/>
          <p:nvPr/>
        </p:nvSpPr>
        <p:spPr>
          <a:xfrm>
            <a:off x="4839360" y="5594820"/>
            <a:ext cx="4138510" cy="307777"/>
          </a:xfrm>
          <a:prstGeom prst="rect">
            <a:avLst/>
          </a:prstGeom>
        </p:spPr>
        <p:txBody>
          <a:bodyPr wrap="square">
            <a:spAutoFit/>
          </a:bodyPr>
          <a:lstStyle/>
          <a:p>
            <a:r>
              <a:rPr lang="en-US" altLang="ja-JP" sz="1400" dirty="0"/>
              <a:t>http://plaza.rakuten.co.jp/europeanlife/3007</a:t>
            </a:r>
            <a:endParaRPr lang="ja-JP" altLang="en-US" sz="1400" dirty="0"/>
          </a:p>
        </p:txBody>
      </p:sp>
      <p:sp>
        <p:nvSpPr>
          <p:cNvPr id="18" name="正方形/長方形 17"/>
          <p:cNvSpPr/>
          <p:nvPr/>
        </p:nvSpPr>
        <p:spPr>
          <a:xfrm>
            <a:off x="4622615" y="2954077"/>
            <a:ext cx="4572000" cy="369332"/>
          </a:xfrm>
          <a:prstGeom prst="rect">
            <a:avLst/>
          </a:prstGeom>
        </p:spPr>
        <p:txBody>
          <a:bodyPr>
            <a:spAutoFit/>
          </a:bodyPr>
          <a:lstStyle/>
          <a:p>
            <a:r>
              <a:rPr lang="ja-JP" altLang="en-US" dirty="0"/>
              <a:t>　</a:t>
            </a:r>
            <a:r>
              <a:rPr lang="en-US" altLang="ja-JP" sz="1400" dirty="0"/>
              <a:t>http://econavi.eic.or.jp/ecorepo/house/1</a:t>
            </a:r>
            <a:endParaRPr lang="ja-JP" altLang="en-US" sz="1400" dirty="0"/>
          </a:p>
        </p:txBody>
      </p:sp>
    </p:spTree>
    <p:extLst>
      <p:ext uri="{BB962C8B-B14F-4D97-AF65-F5344CB8AC3E}">
        <p14:creationId xmlns:p14="http://schemas.microsoft.com/office/powerpoint/2010/main" val="3439351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k\Desktop\Hp\kawamuraHP\song\tunagaruom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481" y="0"/>
            <a:ext cx="69590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13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1"/>
            <a:ext cx="9144000" cy="6858000"/>
          </a:xfrm>
          <a:prstGeom prst="rect">
            <a:avLst/>
          </a:prstGeom>
        </p:spPr>
      </p:pic>
      <p:sp>
        <p:nvSpPr>
          <p:cNvPr id="2" name="タイトル 1"/>
          <p:cNvSpPr>
            <a:spLocks noGrp="1"/>
          </p:cNvSpPr>
          <p:nvPr>
            <p:ph type="title"/>
          </p:nvPr>
        </p:nvSpPr>
        <p:spPr>
          <a:xfrm>
            <a:off x="2619669" y="9434"/>
            <a:ext cx="3706703" cy="704146"/>
          </a:xfrm>
          <a:solidFill>
            <a:schemeClr val="bg1"/>
          </a:solidFill>
        </p:spPr>
        <p:txBody>
          <a:bodyPr/>
          <a:lstStyle/>
          <a:p>
            <a:r>
              <a:rPr kumimoji="1" lang="ja-JP" altLang="en-US" dirty="0" smtClean="0">
                <a:solidFill>
                  <a:schemeClr val="tx1"/>
                </a:solidFill>
              </a:rPr>
              <a:t>世界</a:t>
            </a:r>
            <a:r>
              <a:rPr kumimoji="1" lang="ja-JP" altLang="en-US" dirty="0" smtClean="0">
                <a:solidFill>
                  <a:schemeClr val="tx1"/>
                </a:solidFill>
              </a:rPr>
              <a:t>の風力発電</a:t>
            </a:r>
            <a:endParaRPr kumimoji="1" lang="ja-JP" altLang="en-US" dirty="0">
              <a:solidFill>
                <a:schemeClr val="tx1"/>
              </a:solidFill>
            </a:endParaRPr>
          </a:p>
        </p:txBody>
      </p:sp>
    </p:spTree>
    <p:extLst>
      <p:ext uri="{BB962C8B-B14F-4D97-AF65-F5344CB8AC3E}">
        <p14:creationId xmlns:p14="http://schemas.microsoft.com/office/powerpoint/2010/main" val="1988690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0" y="0"/>
            <a:ext cx="9144000" cy="6858000"/>
          </a:xfrm>
          <a:prstGeom prst="rect">
            <a:avLst/>
          </a:prstGeom>
        </p:spPr>
      </p:pic>
      <p:sp>
        <p:nvSpPr>
          <p:cNvPr id="2" name="タイトル 1"/>
          <p:cNvSpPr>
            <a:spLocks noGrp="1"/>
          </p:cNvSpPr>
          <p:nvPr>
            <p:ph type="title"/>
          </p:nvPr>
        </p:nvSpPr>
        <p:spPr>
          <a:xfrm>
            <a:off x="1364255" y="0"/>
            <a:ext cx="3792536" cy="629093"/>
          </a:xfrm>
          <a:solidFill>
            <a:schemeClr val="bg1"/>
          </a:solidFill>
        </p:spPr>
        <p:txBody>
          <a:bodyPr/>
          <a:lstStyle/>
          <a:p>
            <a:r>
              <a:rPr kumimoji="1" lang="ja-JP" altLang="en-US" dirty="0" smtClean="0">
                <a:solidFill>
                  <a:schemeClr val="tx1"/>
                </a:solidFill>
              </a:rPr>
              <a:t>日本の風力発電</a:t>
            </a:r>
            <a:endParaRPr kumimoji="1" lang="ja-JP" altLang="en-US" dirty="0">
              <a:solidFill>
                <a:schemeClr val="tx1"/>
              </a:solidFill>
            </a:endParaRPr>
          </a:p>
        </p:txBody>
      </p:sp>
    </p:spTree>
    <p:extLst>
      <p:ext uri="{BB962C8B-B14F-4D97-AF65-F5344CB8AC3E}">
        <p14:creationId xmlns:p14="http://schemas.microsoft.com/office/powerpoint/2010/main" val="2497465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3" y="-2760"/>
            <a:ext cx="7583487" cy="1044388"/>
          </a:xfrm>
        </p:spPr>
        <p:txBody>
          <a:bodyPr/>
          <a:lstStyle/>
          <a:p>
            <a:r>
              <a:rPr kumimoji="1" lang="ja-JP" altLang="en-US" dirty="0" smtClean="0"/>
              <a:t>さまざまな風車</a:t>
            </a:r>
            <a:endParaRPr kumimoji="1" lang="ja-JP" altLang="en-US" dirty="0"/>
          </a:p>
        </p:txBody>
      </p:sp>
      <p:pic>
        <p:nvPicPr>
          <p:cNvPr id="4" name="図 3" descr="風車"/>
          <p:cNvPicPr/>
          <p:nvPr/>
        </p:nvPicPr>
        <p:blipFill rotWithShape="1">
          <a:blip r:embed="rId2" cstate="email">
            <a:extLst>
              <a:ext uri="{28A0092B-C50C-407E-A947-70E740481C1C}">
                <a14:useLocalDpi xmlns:a14="http://schemas.microsoft.com/office/drawing/2010/main"/>
              </a:ext>
            </a:extLst>
          </a:blip>
          <a:srcRect/>
          <a:stretch/>
        </p:blipFill>
        <p:spPr bwMode="auto">
          <a:xfrm>
            <a:off x="1043300" y="1090468"/>
            <a:ext cx="7106539" cy="5251151"/>
          </a:xfrm>
          <a:prstGeom prst="rect">
            <a:avLst/>
          </a:prstGeom>
          <a:noFill/>
          <a:ln w="9525">
            <a:noFill/>
            <a:miter lim="800000"/>
            <a:headEnd/>
            <a:tailEnd/>
          </a:ln>
        </p:spPr>
      </p:pic>
      <p:sp>
        <p:nvSpPr>
          <p:cNvPr id="5" name="テキスト ボックス 4"/>
          <p:cNvSpPr txBox="1"/>
          <p:nvPr/>
        </p:nvSpPr>
        <p:spPr>
          <a:xfrm>
            <a:off x="1557390" y="6281146"/>
            <a:ext cx="7556370" cy="646331"/>
          </a:xfrm>
          <a:prstGeom prst="rect">
            <a:avLst/>
          </a:prstGeom>
          <a:noFill/>
        </p:spPr>
        <p:txBody>
          <a:bodyPr wrap="square" rtlCol="0">
            <a:spAutoFit/>
          </a:bodyPr>
          <a:lstStyle/>
          <a:p>
            <a:pPr lvl="0"/>
            <a:r>
              <a:rPr kumimoji="1" lang="ja-JP" altLang="ja-JP" dirty="0">
                <a:solidFill>
                  <a:srgbClr val="FFFFFF"/>
                </a:solidFill>
                <a:latin typeface="+mn-ea"/>
                <a:cs typeface="Times New Roman" pitchFamily="18" charset="0"/>
              </a:rPr>
              <a:t>川村康文著（</a:t>
            </a:r>
            <a:r>
              <a:rPr kumimoji="1" lang="en-US" altLang="ja-JP" dirty="0">
                <a:solidFill>
                  <a:srgbClr val="FFFFFF"/>
                </a:solidFill>
                <a:latin typeface="+mn-ea"/>
                <a:cs typeface="Times New Roman" pitchFamily="18" charset="0"/>
              </a:rPr>
              <a:t>2009</a:t>
            </a:r>
            <a:r>
              <a:rPr kumimoji="1" lang="ja-JP" altLang="en-US" dirty="0">
                <a:solidFill>
                  <a:srgbClr val="FFFFFF"/>
                </a:solidFill>
                <a:latin typeface="+mn-ea"/>
                <a:cs typeface="Times New Roman" pitchFamily="18" charset="0"/>
              </a:rPr>
              <a:t>）</a:t>
            </a:r>
            <a:r>
              <a:rPr kumimoji="1" lang="en-US" altLang="ja-JP" dirty="0">
                <a:solidFill>
                  <a:srgbClr val="FFFFFF"/>
                </a:solidFill>
                <a:latin typeface="+mn-ea"/>
                <a:cs typeface="Times New Roman" pitchFamily="18" charset="0"/>
              </a:rPr>
              <a:t>『</a:t>
            </a:r>
            <a:r>
              <a:rPr kumimoji="1" lang="ja-JP" altLang="en-US" dirty="0">
                <a:solidFill>
                  <a:srgbClr val="FFFFFF"/>
                </a:solidFill>
                <a:latin typeface="+mn-ea"/>
                <a:cs typeface="Times New Roman" pitchFamily="18" charset="0"/>
              </a:rPr>
              <a:t>よくわかる、おもしろ理科実験</a:t>
            </a:r>
            <a:r>
              <a:rPr kumimoji="1" lang="en-US" altLang="ja-JP" dirty="0">
                <a:solidFill>
                  <a:srgbClr val="FFFFFF"/>
                </a:solidFill>
                <a:latin typeface="+mn-ea"/>
                <a:cs typeface="Times New Roman" pitchFamily="18" charset="0"/>
              </a:rPr>
              <a:t>』</a:t>
            </a:r>
            <a:r>
              <a:rPr kumimoji="1" lang="ja-JP" altLang="en-US" dirty="0">
                <a:solidFill>
                  <a:srgbClr val="FFFFFF"/>
                </a:solidFill>
                <a:latin typeface="+mn-ea"/>
                <a:cs typeface="Times New Roman" pitchFamily="18" charset="0"/>
              </a:rPr>
              <a:t>オーム社より</a:t>
            </a:r>
            <a:endParaRPr kumimoji="1" lang="ja-JP" altLang="en-US" sz="4000" dirty="0">
              <a:solidFill>
                <a:srgbClr val="FFFFFF"/>
              </a:solidFill>
              <a:latin typeface="+mn-ea"/>
              <a:cs typeface="ＭＳ Ｐゴシック" pitchFamily="50" charset="-128"/>
            </a:endParaRPr>
          </a:p>
          <a:p>
            <a:endParaRPr kumimoji="1" lang="ja-JP" altLang="en-US" dirty="0"/>
          </a:p>
        </p:txBody>
      </p:sp>
    </p:spTree>
    <p:extLst>
      <p:ext uri="{BB962C8B-B14F-4D97-AF65-F5344CB8AC3E}">
        <p14:creationId xmlns:p14="http://schemas.microsoft.com/office/powerpoint/2010/main" val="133770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風車の発電効率</a:t>
            </a:r>
            <a:endParaRPr kumimoji="1" lang="ja-JP" altLang="en-US" dirty="0">
              <a:solidFill>
                <a:schemeClr val="tx1"/>
              </a:solidFill>
            </a:endParaRPr>
          </a:p>
        </p:txBody>
      </p:sp>
      <p:sp>
        <p:nvSpPr>
          <p:cNvPr id="3" name="コンテンツ プレースホルダー 2"/>
          <p:cNvSpPr>
            <a:spLocks noGrp="1"/>
          </p:cNvSpPr>
          <p:nvPr>
            <p:ph idx="1"/>
          </p:nvPr>
        </p:nvSpPr>
        <p:spPr>
          <a:xfrm>
            <a:off x="779463" y="1509823"/>
            <a:ext cx="7583487" cy="4848447"/>
          </a:xfrm>
        </p:spPr>
        <p:txBody>
          <a:bodyPr>
            <a:normAutofit fontScale="92500" lnSpcReduction="20000"/>
          </a:bodyPr>
          <a:lstStyle/>
          <a:p>
            <a:pPr marL="0" indent="0">
              <a:buNone/>
            </a:pPr>
            <a:r>
              <a:rPr lang="ja-JP" altLang="en-US" sz="2800" dirty="0" smtClean="0">
                <a:solidFill>
                  <a:schemeClr val="tx1"/>
                </a:solidFill>
              </a:rPr>
              <a:t>受風</a:t>
            </a:r>
            <a:r>
              <a:rPr lang="ja-JP" altLang="en-US" sz="2800" dirty="0" smtClean="0">
                <a:solidFill>
                  <a:schemeClr val="tx1"/>
                </a:solidFill>
              </a:rPr>
              <a:t>面積</a:t>
            </a:r>
            <a:r>
              <a:rPr lang="ja-JP" altLang="en-US" sz="2800" dirty="0" smtClean="0">
                <a:solidFill>
                  <a:schemeClr val="tx1"/>
                </a:solidFill>
              </a:rPr>
              <a:t>：　　　　　</a:t>
            </a:r>
            <a:r>
              <a:rPr lang="en-US" altLang="ja-JP" sz="2800" dirty="0" smtClean="0">
                <a:solidFill>
                  <a:schemeClr val="tx1"/>
                </a:solidFill>
              </a:rPr>
              <a:t>A[m</a:t>
            </a:r>
            <a:r>
              <a:rPr lang="en-US" altLang="ja-JP" sz="2800" baseline="30000" dirty="0" smtClean="0">
                <a:solidFill>
                  <a:schemeClr val="tx1"/>
                </a:solidFill>
              </a:rPr>
              <a:t>2</a:t>
            </a:r>
            <a:r>
              <a:rPr lang="en-US" altLang="ja-JP" sz="2800" dirty="0" smtClean="0">
                <a:solidFill>
                  <a:schemeClr val="tx1"/>
                </a:solidFill>
              </a:rPr>
              <a:t>]</a:t>
            </a:r>
          </a:p>
          <a:p>
            <a:pPr marL="0" indent="0">
              <a:buNone/>
            </a:pPr>
            <a:r>
              <a:rPr lang="ja-JP" altLang="en-US" sz="2800" dirty="0" smtClean="0">
                <a:solidFill>
                  <a:schemeClr val="tx1"/>
                </a:solidFill>
              </a:rPr>
              <a:t>空気密度</a:t>
            </a:r>
            <a:r>
              <a:rPr lang="ja-JP" altLang="en-US" sz="2800" dirty="0" smtClean="0">
                <a:solidFill>
                  <a:schemeClr val="tx1"/>
                </a:solidFill>
              </a:rPr>
              <a:t>：　　　　　</a:t>
            </a:r>
            <a:r>
              <a:rPr lang="en-US" altLang="ja-JP" sz="2800" dirty="0" smtClean="0">
                <a:solidFill>
                  <a:schemeClr val="tx1"/>
                </a:solidFill>
              </a:rPr>
              <a:t>ρ[kg/m</a:t>
            </a:r>
            <a:r>
              <a:rPr lang="en-US" altLang="ja-JP" sz="2800" baseline="30000" dirty="0" smtClean="0">
                <a:solidFill>
                  <a:schemeClr val="tx1"/>
                </a:solidFill>
              </a:rPr>
              <a:t>3</a:t>
            </a:r>
            <a:r>
              <a:rPr lang="en-US" altLang="ja-JP" sz="2800" dirty="0" smtClean="0">
                <a:solidFill>
                  <a:schemeClr val="tx1"/>
                </a:solidFill>
              </a:rPr>
              <a:t>]</a:t>
            </a:r>
          </a:p>
          <a:p>
            <a:pPr marL="0" indent="0">
              <a:buNone/>
            </a:pPr>
            <a:r>
              <a:rPr lang="ja-JP" altLang="en-US" sz="2800" dirty="0" smtClean="0">
                <a:solidFill>
                  <a:schemeClr val="tx1"/>
                </a:solidFill>
              </a:rPr>
              <a:t>風車</a:t>
            </a:r>
            <a:r>
              <a:rPr lang="ja-JP" altLang="en-US" sz="2800" dirty="0">
                <a:solidFill>
                  <a:schemeClr val="tx1"/>
                </a:solidFill>
              </a:rPr>
              <a:t>のパワー</a:t>
            </a:r>
            <a:r>
              <a:rPr lang="ja-JP" altLang="en-US" sz="2800" dirty="0" smtClean="0">
                <a:solidFill>
                  <a:schemeClr val="tx1"/>
                </a:solidFill>
              </a:rPr>
              <a:t>係数</a:t>
            </a:r>
            <a:r>
              <a:rPr lang="ja-JP" altLang="en-US" sz="2800" dirty="0" smtClean="0">
                <a:solidFill>
                  <a:schemeClr val="tx1"/>
                </a:solidFill>
              </a:rPr>
              <a:t>：　</a:t>
            </a:r>
            <a:r>
              <a:rPr lang="en-US" altLang="ja-JP" sz="2800" dirty="0" err="1" smtClean="0">
                <a:solidFill>
                  <a:schemeClr val="tx1"/>
                </a:solidFill>
              </a:rPr>
              <a:t>Cp</a:t>
            </a:r>
            <a:endParaRPr lang="en-US" altLang="ja-JP" sz="2800" dirty="0" smtClean="0">
              <a:solidFill>
                <a:schemeClr val="tx1"/>
              </a:solidFill>
            </a:endParaRPr>
          </a:p>
          <a:p>
            <a:pPr marL="0" indent="0">
              <a:buNone/>
            </a:pPr>
            <a:endParaRPr lang="en-US" altLang="ja-JP" sz="2800" dirty="0" smtClean="0">
              <a:solidFill>
                <a:schemeClr val="tx1"/>
              </a:solidFill>
            </a:endParaRPr>
          </a:p>
          <a:p>
            <a:pPr marL="0" indent="0">
              <a:buNone/>
            </a:pPr>
            <a:r>
              <a:rPr lang="ja-JP" altLang="en-US" sz="2800" dirty="0" smtClean="0">
                <a:solidFill>
                  <a:schemeClr val="tx1"/>
                </a:solidFill>
              </a:rPr>
              <a:t>と</a:t>
            </a:r>
            <a:r>
              <a:rPr lang="ja-JP" altLang="en-US" sz="2800" dirty="0">
                <a:solidFill>
                  <a:schemeClr val="tx1"/>
                </a:solidFill>
              </a:rPr>
              <a:t>すると</a:t>
            </a:r>
            <a:r>
              <a:rPr lang="ja-JP" altLang="en-US" sz="2800" dirty="0" smtClean="0">
                <a:solidFill>
                  <a:schemeClr val="tx1"/>
                </a:solidFill>
              </a:rPr>
              <a:t>、</a:t>
            </a:r>
            <a:endParaRPr lang="en-US" altLang="ja-JP" sz="2800" dirty="0" smtClean="0">
              <a:solidFill>
                <a:schemeClr val="tx1"/>
              </a:solidFill>
            </a:endParaRPr>
          </a:p>
          <a:p>
            <a:pPr marL="0" indent="0">
              <a:buNone/>
            </a:pPr>
            <a:r>
              <a:rPr lang="ja-JP" altLang="en-US" sz="2800" dirty="0" smtClean="0">
                <a:solidFill>
                  <a:schemeClr val="tx1"/>
                </a:solidFill>
              </a:rPr>
              <a:t>風車</a:t>
            </a:r>
            <a:r>
              <a:rPr lang="ja-JP" altLang="en-US" sz="2800" dirty="0">
                <a:solidFill>
                  <a:schemeClr val="tx1"/>
                </a:solidFill>
              </a:rPr>
              <a:t>から得られるパワー</a:t>
            </a:r>
            <a:r>
              <a:rPr lang="en-US" altLang="ja-JP" sz="2800" dirty="0">
                <a:solidFill>
                  <a:schemeClr val="tx1"/>
                </a:solidFill>
              </a:rPr>
              <a:t>P[W]</a:t>
            </a:r>
            <a:r>
              <a:rPr lang="ja-JP" altLang="en-US" sz="2800" dirty="0" smtClean="0">
                <a:solidFill>
                  <a:schemeClr val="tx1"/>
                </a:solidFill>
              </a:rPr>
              <a:t>は</a:t>
            </a:r>
            <a:endParaRPr lang="en-US" altLang="ja-JP" sz="2800" dirty="0" smtClean="0">
              <a:solidFill>
                <a:schemeClr val="tx1"/>
              </a:solidFill>
            </a:endParaRPr>
          </a:p>
          <a:p>
            <a:pPr marL="0" indent="0" algn="ctr">
              <a:buNone/>
            </a:pPr>
            <a:endParaRPr lang="en-US" altLang="ja-JP" sz="4000" dirty="0" smtClean="0">
              <a:solidFill>
                <a:schemeClr val="tx1"/>
              </a:solidFill>
            </a:endParaRPr>
          </a:p>
          <a:p>
            <a:pPr marL="0" indent="0" algn="ctr">
              <a:buNone/>
            </a:pPr>
            <a:r>
              <a:rPr lang="ja-JP" altLang="en-US" sz="4000" dirty="0">
                <a:solidFill>
                  <a:schemeClr val="tx1"/>
                </a:solidFill>
              </a:rPr>
              <a:t>　</a:t>
            </a:r>
            <a:r>
              <a:rPr lang="en-US" altLang="ja-JP" sz="4000" dirty="0">
                <a:solidFill>
                  <a:schemeClr val="tx1"/>
                </a:solidFill>
              </a:rPr>
              <a:t>P= </a:t>
            </a:r>
            <a:r>
              <a:rPr lang="en-US" altLang="ja-JP" sz="4000" dirty="0" err="1">
                <a:solidFill>
                  <a:schemeClr val="tx1"/>
                </a:solidFill>
              </a:rPr>
              <a:t>Cp</a:t>
            </a:r>
            <a:r>
              <a:rPr lang="en-US" altLang="ja-JP" sz="4000" dirty="0">
                <a:solidFill>
                  <a:schemeClr val="tx1"/>
                </a:solidFill>
              </a:rPr>
              <a:t>×(1/2)×ρ×A×</a:t>
            </a:r>
            <a:r>
              <a:rPr lang="en-US" altLang="ja-JP" sz="4000" dirty="0" smtClean="0">
                <a:solidFill>
                  <a:schemeClr val="tx1"/>
                </a:solidFill>
              </a:rPr>
              <a:t>V</a:t>
            </a:r>
            <a:r>
              <a:rPr lang="en-US" altLang="ja-JP" sz="4000" baseline="30000" dirty="0" smtClean="0">
                <a:solidFill>
                  <a:schemeClr val="tx1"/>
                </a:solidFill>
              </a:rPr>
              <a:t>3</a:t>
            </a:r>
            <a:endParaRPr kumimoji="1" lang="ja-JP" altLang="en-US" sz="4000" dirty="0">
              <a:solidFill>
                <a:schemeClr val="tx1"/>
              </a:solidFill>
            </a:endParaRPr>
          </a:p>
        </p:txBody>
      </p:sp>
    </p:spTree>
    <p:extLst>
      <p:ext uri="{BB962C8B-B14F-4D97-AF65-F5344CB8AC3E}">
        <p14:creationId xmlns:p14="http://schemas.microsoft.com/office/powerpoint/2010/main" val="1010347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1850" y="381000"/>
            <a:ext cx="2771811" cy="1044388"/>
          </a:xfrm>
        </p:spPr>
        <p:txBody>
          <a:bodyPr/>
          <a:lstStyle/>
          <a:p>
            <a:r>
              <a:rPr kumimoji="1" lang="ja-JP" altLang="en-US" dirty="0" smtClean="0">
                <a:solidFill>
                  <a:schemeClr val="tx1"/>
                </a:solidFill>
              </a:rPr>
              <a:t>風車の効率</a:t>
            </a:r>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189537" y="1625599"/>
            <a:ext cx="8816438" cy="4646279"/>
          </a:xfrm>
          <a:prstGeom prst="rect">
            <a:avLst/>
          </a:prstGeom>
        </p:spPr>
      </p:pic>
    </p:spTree>
    <p:extLst>
      <p:ext uri="{BB962C8B-B14F-4D97-AF65-F5344CB8AC3E}">
        <p14:creationId xmlns:p14="http://schemas.microsoft.com/office/powerpoint/2010/main" val="526234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8643" y="718248"/>
            <a:ext cx="3759994" cy="745383"/>
          </a:xfrm>
        </p:spPr>
        <p:txBody>
          <a:bodyPr/>
          <a:lstStyle/>
          <a:p>
            <a:r>
              <a:rPr lang="ja-JP" altLang="en-US" dirty="0" smtClean="0">
                <a:solidFill>
                  <a:schemeClr val="tx1"/>
                </a:solidFill>
              </a:rPr>
              <a:t>この構造のわけ</a:t>
            </a:r>
            <a:endParaRPr kumimoji="1" lang="ja-JP" altLang="en-US" dirty="0">
              <a:solidFill>
                <a:schemeClr val="tx1"/>
              </a:solidFill>
            </a:endParaRPr>
          </a:p>
        </p:txBody>
      </p:sp>
      <p:sp>
        <p:nvSpPr>
          <p:cNvPr id="5" name="円弧 4"/>
          <p:cNvSpPr/>
          <p:nvPr/>
        </p:nvSpPr>
        <p:spPr>
          <a:xfrm>
            <a:off x="2236438" y="2608830"/>
            <a:ext cx="2165611" cy="2029081"/>
          </a:xfrm>
          <a:prstGeom prst="arc">
            <a:avLst>
              <a:gd name="adj1" fmla="val 16200000"/>
              <a:gd name="adj2" fmla="val 5383083"/>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6" name="円弧 5"/>
          <p:cNvSpPr/>
          <p:nvPr/>
        </p:nvSpPr>
        <p:spPr>
          <a:xfrm rot="10800000">
            <a:off x="2169797" y="3670313"/>
            <a:ext cx="2165611" cy="2029081"/>
          </a:xfrm>
          <a:prstGeom prst="arc">
            <a:avLst>
              <a:gd name="adj1" fmla="val 16200000"/>
              <a:gd name="adj2" fmla="val 5383083"/>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7" name="円/楕円 6"/>
          <p:cNvSpPr/>
          <p:nvPr/>
        </p:nvSpPr>
        <p:spPr>
          <a:xfrm>
            <a:off x="3236062" y="4107394"/>
            <a:ext cx="133283" cy="12488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弧 7"/>
          <p:cNvSpPr/>
          <p:nvPr/>
        </p:nvSpPr>
        <p:spPr>
          <a:xfrm>
            <a:off x="2553771" y="2780275"/>
            <a:ext cx="1599398" cy="1592096"/>
          </a:xfrm>
          <a:prstGeom prst="arc">
            <a:avLst>
              <a:gd name="adj1" fmla="val 16200000"/>
              <a:gd name="adj2" fmla="val 5383083"/>
            </a:avLst>
          </a:prstGeom>
          <a:noFill/>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円弧 8"/>
          <p:cNvSpPr/>
          <p:nvPr/>
        </p:nvSpPr>
        <p:spPr>
          <a:xfrm rot="10800000">
            <a:off x="2436363" y="3920073"/>
            <a:ext cx="1599398" cy="1592096"/>
          </a:xfrm>
          <a:prstGeom prst="arc">
            <a:avLst>
              <a:gd name="adj1" fmla="val 16200000"/>
              <a:gd name="adj2" fmla="val 5383083"/>
            </a:avLst>
          </a:prstGeom>
          <a:noFill/>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円弧 9"/>
          <p:cNvSpPr/>
          <p:nvPr/>
        </p:nvSpPr>
        <p:spPr>
          <a:xfrm>
            <a:off x="2902854" y="3257310"/>
            <a:ext cx="658657" cy="662764"/>
          </a:xfrm>
          <a:prstGeom prst="arc">
            <a:avLst>
              <a:gd name="adj1" fmla="val 16200000"/>
              <a:gd name="adj2" fmla="val 5383083"/>
            </a:avLst>
          </a:prstGeom>
          <a:noFill/>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p:cNvSpPr/>
          <p:nvPr/>
        </p:nvSpPr>
        <p:spPr>
          <a:xfrm rot="10800000">
            <a:off x="3043896" y="4381232"/>
            <a:ext cx="658657" cy="662764"/>
          </a:xfrm>
          <a:prstGeom prst="arc">
            <a:avLst>
              <a:gd name="adj1" fmla="val 17244983"/>
              <a:gd name="adj2" fmla="val 5383083"/>
            </a:avLst>
          </a:prstGeom>
          <a:noFill/>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3">
                  <a:lumMod val="60000"/>
                  <a:lumOff val="40000"/>
                </a:schemeClr>
              </a:solidFill>
            </a:endParaRPr>
          </a:p>
        </p:txBody>
      </p:sp>
      <p:cxnSp>
        <p:nvCxnSpPr>
          <p:cNvPr id="12" name="直線矢印コネクタ 11"/>
          <p:cNvCxnSpPr/>
          <p:nvPr/>
        </p:nvCxnSpPr>
        <p:spPr>
          <a:xfrm flipH="1">
            <a:off x="1587500" y="3264845"/>
            <a:ext cx="1972276" cy="0"/>
          </a:xfrm>
          <a:prstGeom prst="straightConnector1">
            <a:avLst/>
          </a:prstGeom>
          <a:ln w="50800">
            <a:solidFill>
              <a:schemeClr val="accent3">
                <a:lumMod val="60000"/>
                <a:lumOff val="40000"/>
              </a:schemeClr>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10800000">
            <a:off x="1709756" y="2796150"/>
            <a:ext cx="1865965" cy="1377"/>
          </a:xfrm>
          <a:prstGeom prst="straightConnector1">
            <a:avLst/>
          </a:prstGeom>
          <a:ln w="50800">
            <a:solidFill>
              <a:schemeClr val="accent3">
                <a:lumMod val="60000"/>
                <a:lumOff val="40000"/>
              </a:schemeClr>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10800000" flipV="1">
            <a:off x="4502252" y="3343561"/>
            <a:ext cx="1415861" cy="131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10800000">
            <a:off x="4502596" y="3982514"/>
            <a:ext cx="1415704" cy="137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0800000">
            <a:off x="3480402" y="5028123"/>
            <a:ext cx="2411939" cy="1377"/>
          </a:xfrm>
          <a:prstGeom prst="straightConnector1">
            <a:avLst/>
          </a:prstGeom>
          <a:ln w="50800">
            <a:solidFill>
              <a:schemeClr val="accent3">
                <a:lumMod val="60000"/>
                <a:lumOff val="40000"/>
              </a:schemeClr>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10800000">
            <a:off x="3448652" y="5510392"/>
            <a:ext cx="2411939" cy="1375"/>
          </a:xfrm>
          <a:prstGeom prst="straightConnector1">
            <a:avLst/>
          </a:prstGeom>
          <a:ln w="50800">
            <a:solidFill>
              <a:schemeClr val="accent3">
                <a:lumMod val="60000"/>
                <a:lumOff val="40000"/>
              </a:schemeClr>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022992" y="3205031"/>
            <a:ext cx="2339959" cy="830997"/>
          </a:xfrm>
          <a:prstGeom prst="rect">
            <a:avLst/>
          </a:prstGeom>
          <a:noFill/>
        </p:spPr>
        <p:txBody>
          <a:bodyPr wrap="square" rtlCol="0">
            <a:spAutoFit/>
          </a:bodyPr>
          <a:lstStyle/>
          <a:p>
            <a:r>
              <a:rPr lang="ja-JP" altLang="en-US" sz="2400" b="1" dirty="0" smtClean="0">
                <a:solidFill>
                  <a:srgbClr val="FF0000"/>
                </a:solidFill>
              </a:rPr>
              <a:t>風車の回転を</a:t>
            </a:r>
            <a:endParaRPr lang="en-US" altLang="ja-JP" sz="2400" b="1" dirty="0" smtClean="0">
              <a:solidFill>
                <a:srgbClr val="FF0000"/>
              </a:solidFill>
            </a:endParaRPr>
          </a:p>
          <a:p>
            <a:r>
              <a:rPr lang="ja-JP" altLang="en-US" sz="2400" b="1" dirty="0" smtClean="0">
                <a:solidFill>
                  <a:srgbClr val="FF0000"/>
                </a:solidFill>
              </a:rPr>
              <a:t>止める向きの風</a:t>
            </a:r>
            <a:endParaRPr lang="en-US" altLang="ja-JP" sz="2400" b="1" dirty="0" smtClean="0">
              <a:solidFill>
                <a:srgbClr val="FF0000"/>
              </a:solidFill>
            </a:endParaRPr>
          </a:p>
        </p:txBody>
      </p:sp>
      <p:sp>
        <p:nvSpPr>
          <p:cNvPr id="19" name="テキスト ボックス 18"/>
          <p:cNvSpPr txBox="1"/>
          <p:nvPr/>
        </p:nvSpPr>
        <p:spPr>
          <a:xfrm>
            <a:off x="684972" y="1676240"/>
            <a:ext cx="2684373" cy="830997"/>
          </a:xfrm>
          <a:prstGeom prst="rect">
            <a:avLst/>
          </a:prstGeom>
          <a:noFill/>
        </p:spPr>
        <p:txBody>
          <a:bodyPr wrap="square" rtlCol="0">
            <a:spAutoFit/>
          </a:bodyPr>
          <a:lstStyle/>
          <a:p>
            <a:r>
              <a:rPr lang="ja-JP" altLang="en-US" sz="2400" b="1" dirty="0" smtClean="0">
                <a:solidFill>
                  <a:schemeClr val="accent3">
                    <a:lumMod val="60000"/>
                    <a:lumOff val="40000"/>
                  </a:schemeClr>
                </a:solidFill>
              </a:rPr>
              <a:t>風車を回転させる向きの風</a:t>
            </a:r>
            <a:endParaRPr lang="en-US" altLang="ja-JP" sz="2400" b="1" dirty="0" smtClean="0">
              <a:solidFill>
                <a:schemeClr val="accent3">
                  <a:lumMod val="60000"/>
                  <a:lumOff val="40000"/>
                </a:schemeClr>
              </a:solidFill>
            </a:endParaRPr>
          </a:p>
        </p:txBody>
      </p:sp>
      <p:sp>
        <p:nvSpPr>
          <p:cNvPr id="20" name="テキスト ボックス 19"/>
          <p:cNvSpPr txBox="1"/>
          <p:nvPr/>
        </p:nvSpPr>
        <p:spPr>
          <a:xfrm>
            <a:off x="4379245" y="5699394"/>
            <a:ext cx="3773028" cy="461665"/>
          </a:xfrm>
          <a:prstGeom prst="rect">
            <a:avLst/>
          </a:prstGeom>
          <a:noFill/>
        </p:spPr>
        <p:txBody>
          <a:bodyPr wrap="square" rtlCol="0">
            <a:spAutoFit/>
          </a:bodyPr>
          <a:lstStyle/>
          <a:p>
            <a:r>
              <a:rPr lang="ja-JP" altLang="en-US" sz="2400" b="1" dirty="0" smtClean="0">
                <a:solidFill>
                  <a:schemeClr val="accent3">
                    <a:lumMod val="60000"/>
                    <a:lumOff val="40000"/>
                  </a:schemeClr>
                </a:solidFill>
              </a:rPr>
              <a:t>風車の回転に役立った風</a:t>
            </a:r>
            <a:endParaRPr lang="en-US" altLang="ja-JP" sz="2400" b="1" dirty="0" smtClean="0">
              <a:solidFill>
                <a:schemeClr val="accent3">
                  <a:lumMod val="60000"/>
                  <a:lumOff val="40000"/>
                </a:schemeClr>
              </a:solidFill>
            </a:endParaRPr>
          </a:p>
        </p:txBody>
      </p:sp>
      <p:sp>
        <p:nvSpPr>
          <p:cNvPr id="21" name="テキスト ボックス 20"/>
          <p:cNvSpPr txBox="1"/>
          <p:nvPr/>
        </p:nvSpPr>
        <p:spPr>
          <a:xfrm>
            <a:off x="1098573" y="5279559"/>
            <a:ext cx="1649652" cy="461665"/>
          </a:xfrm>
          <a:prstGeom prst="rect">
            <a:avLst/>
          </a:prstGeom>
          <a:noFill/>
        </p:spPr>
        <p:txBody>
          <a:bodyPr wrap="square" rtlCol="0">
            <a:spAutoFit/>
          </a:bodyPr>
          <a:lstStyle/>
          <a:p>
            <a:r>
              <a:rPr lang="ja-JP" altLang="en-US" sz="2400" b="1" dirty="0" smtClean="0"/>
              <a:t>バケット</a:t>
            </a:r>
            <a:endParaRPr lang="en-US" altLang="ja-JP" sz="2400" b="1" dirty="0" smtClean="0"/>
          </a:p>
        </p:txBody>
      </p:sp>
      <p:sp>
        <p:nvSpPr>
          <p:cNvPr id="22" name="円弧 21"/>
          <p:cNvSpPr/>
          <p:nvPr/>
        </p:nvSpPr>
        <p:spPr>
          <a:xfrm>
            <a:off x="4940186" y="579749"/>
            <a:ext cx="2165611" cy="2029081"/>
          </a:xfrm>
          <a:prstGeom prst="arc">
            <a:avLst>
              <a:gd name="adj1" fmla="val 16200000"/>
              <a:gd name="adj2" fmla="val 5383083"/>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cxnSp>
        <p:nvCxnSpPr>
          <p:cNvPr id="23" name="直線矢印コネクタ 22"/>
          <p:cNvCxnSpPr/>
          <p:nvPr/>
        </p:nvCxnSpPr>
        <p:spPr>
          <a:xfrm flipV="1">
            <a:off x="6038548" y="1227817"/>
            <a:ext cx="937421" cy="1"/>
          </a:xfrm>
          <a:prstGeom prst="straightConnector1">
            <a:avLst/>
          </a:prstGeom>
          <a:ln w="508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6173552" y="1588957"/>
            <a:ext cx="937421" cy="1"/>
          </a:xfrm>
          <a:prstGeom prst="straightConnector1">
            <a:avLst/>
          </a:prstGeom>
          <a:ln w="508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6051780" y="1936857"/>
            <a:ext cx="937421" cy="1"/>
          </a:xfrm>
          <a:prstGeom prst="straightConnector1">
            <a:avLst/>
          </a:prstGeom>
          <a:ln w="508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7110974" y="1240991"/>
            <a:ext cx="92617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7158998" y="1602131"/>
            <a:ext cx="106951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7120043" y="1928481"/>
            <a:ext cx="91710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右矢印 41"/>
          <p:cNvSpPr/>
          <p:nvPr/>
        </p:nvSpPr>
        <p:spPr>
          <a:xfrm rot="19639515">
            <a:off x="4381470" y="2465208"/>
            <a:ext cx="1516251" cy="4526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658669" y="2345139"/>
            <a:ext cx="2339959" cy="461665"/>
          </a:xfrm>
          <a:prstGeom prst="rect">
            <a:avLst/>
          </a:prstGeom>
          <a:noFill/>
        </p:spPr>
        <p:txBody>
          <a:bodyPr wrap="square" rtlCol="0">
            <a:spAutoFit/>
          </a:bodyPr>
          <a:lstStyle/>
          <a:p>
            <a:r>
              <a:rPr lang="ja-JP" altLang="en-US" sz="2400" b="1" dirty="0" smtClean="0">
                <a:solidFill>
                  <a:srgbClr val="FFFFFF"/>
                </a:solidFill>
              </a:rPr>
              <a:t>打ち消し合う！</a:t>
            </a:r>
            <a:endParaRPr lang="en-US" altLang="ja-JP" sz="2400" b="1" dirty="0" smtClean="0">
              <a:solidFill>
                <a:srgbClr val="FFFFFF"/>
              </a:solidFill>
            </a:endParaRPr>
          </a:p>
        </p:txBody>
      </p:sp>
      <p:sp>
        <p:nvSpPr>
          <p:cNvPr id="31" name="テキスト ボックス 30"/>
          <p:cNvSpPr txBox="1"/>
          <p:nvPr/>
        </p:nvSpPr>
        <p:spPr>
          <a:xfrm>
            <a:off x="1923399" y="579749"/>
            <a:ext cx="1784092" cy="276999"/>
          </a:xfrm>
          <a:prstGeom prst="rect">
            <a:avLst/>
          </a:prstGeom>
          <a:noFill/>
        </p:spPr>
        <p:txBody>
          <a:bodyPr wrap="square" rtlCol="0">
            <a:spAutoFit/>
          </a:bodyPr>
          <a:lstStyle/>
          <a:p>
            <a:r>
              <a:rPr kumimoji="1" lang="ja-JP" altLang="en-US" sz="1200" dirty="0" smtClean="0">
                <a:solidFill>
                  <a:schemeClr val="bg1"/>
                </a:solidFill>
              </a:rPr>
              <a:t>こうぞう</a:t>
            </a:r>
            <a:endParaRPr kumimoji="1" lang="ja-JP" altLang="en-US" sz="1200" dirty="0">
              <a:solidFill>
                <a:schemeClr val="bg1"/>
              </a:solidFill>
            </a:endParaRPr>
          </a:p>
        </p:txBody>
      </p:sp>
    </p:spTree>
    <p:extLst>
      <p:ext uri="{BB962C8B-B14F-4D97-AF65-F5344CB8AC3E}">
        <p14:creationId xmlns:p14="http://schemas.microsoft.com/office/powerpoint/2010/main" val="1722658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4" y="736480"/>
            <a:ext cx="6476146" cy="688907"/>
          </a:xfrm>
        </p:spPr>
        <p:txBody>
          <a:bodyPr/>
          <a:lstStyle/>
          <a:p>
            <a:r>
              <a:rPr kumimoji="1" lang="ja-JP" altLang="en-US" dirty="0" smtClean="0">
                <a:solidFill>
                  <a:schemeClr val="tx1"/>
                </a:solidFill>
              </a:rPr>
              <a:t>サボニウス型風車の最適形状</a:t>
            </a:r>
            <a:endParaRPr kumimoji="1" lang="ja-JP" altLang="en-US" dirty="0">
              <a:solidFill>
                <a:schemeClr val="tx1"/>
              </a:solidFill>
            </a:endParaRPr>
          </a:p>
        </p:txBody>
      </p:sp>
      <p:sp>
        <p:nvSpPr>
          <p:cNvPr id="4" name="フローチャート: 記憶データ 3"/>
          <p:cNvSpPr/>
          <p:nvPr/>
        </p:nvSpPr>
        <p:spPr>
          <a:xfrm rot="5400000">
            <a:off x="3163972" y="1786176"/>
            <a:ext cx="1374576" cy="877176"/>
          </a:xfrm>
          <a:prstGeom prst="flowChartOnlineStorage">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フローチャート: 記憶データ 2"/>
          <p:cNvSpPr/>
          <p:nvPr/>
        </p:nvSpPr>
        <p:spPr>
          <a:xfrm rot="16200000">
            <a:off x="3804203" y="2029754"/>
            <a:ext cx="1374576" cy="877176"/>
          </a:xfrm>
          <a:prstGeom prst="flowChartOnlineStorage">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5" name="図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150" y="3155630"/>
            <a:ext cx="3332952" cy="3399946"/>
          </a:xfrm>
          <a:prstGeom prst="rect">
            <a:avLst/>
          </a:prstGeom>
        </p:spPr>
      </p:pic>
      <p:sp>
        <p:nvSpPr>
          <p:cNvPr id="86" name="テキスト ボックス 85"/>
          <p:cNvSpPr txBox="1"/>
          <p:nvPr/>
        </p:nvSpPr>
        <p:spPr>
          <a:xfrm>
            <a:off x="4052903" y="3636985"/>
            <a:ext cx="3468282" cy="2246769"/>
          </a:xfrm>
          <a:prstGeom prst="rect">
            <a:avLst/>
          </a:prstGeom>
          <a:noFill/>
        </p:spPr>
        <p:txBody>
          <a:bodyPr wrap="square" rtlCol="0">
            <a:spAutoFit/>
          </a:bodyPr>
          <a:lstStyle/>
          <a:p>
            <a:r>
              <a:rPr kumimoji="1" lang="ja-JP" altLang="en-US" sz="2800" b="1" dirty="0" smtClean="0">
                <a:latin typeface="+mn-ea"/>
              </a:rPr>
              <a:t>オーバーラップ比</a:t>
            </a:r>
            <a:endParaRPr lang="en-US" altLang="ja-JP" sz="2800" b="1" dirty="0" smtClean="0">
              <a:latin typeface="+mn-ea"/>
            </a:endParaRPr>
          </a:p>
          <a:p>
            <a:endParaRPr lang="en-US" altLang="ja-JP" sz="2800" b="1" dirty="0" smtClean="0">
              <a:latin typeface="+mn-ea"/>
            </a:endParaRPr>
          </a:p>
          <a:p>
            <a:r>
              <a:rPr lang="ja-JP" altLang="en-US" sz="2800" b="1" dirty="0" smtClean="0">
                <a:latin typeface="+mn-ea"/>
              </a:rPr>
              <a:t>アスペクト比</a:t>
            </a:r>
            <a:endParaRPr lang="en-US" altLang="ja-JP" sz="2800" b="1" dirty="0" smtClean="0">
              <a:latin typeface="+mn-ea"/>
            </a:endParaRPr>
          </a:p>
          <a:p>
            <a:endParaRPr lang="en-US" altLang="ja-JP" sz="2800" b="1" dirty="0" smtClean="0">
              <a:latin typeface="+mn-ea"/>
            </a:endParaRPr>
          </a:p>
          <a:p>
            <a:r>
              <a:rPr lang="ja-JP" altLang="en-US" sz="2800" b="1" dirty="0" smtClean="0">
                <a:latin typeface="+mn-ea"/>
              </a:rPr>
              <a:t>ギャップ　 　</a:t>
            </a:r>
            <a:endParaRPr kumimoji="1" lang="ja-JP" altLang="en-US" sz="2800" b="1" dirty="0">
              <a:latin typeface="+mn-ea"/>
            </a:endParaRPr>
          </a:p>
        </p:txBody>
      </p:sp>
      <p:graphicFrame>
        <p:nvGraphicFramePr>
          <p:cNvPr id="89" name="オブジェクト 88"/>
          <p:cNvGraphicFramePr>
            <a:graphicFrameLocks noChangeAspect="1"/>
          </p:cNvGraphicFramePr>
          <p:nvPr>
            <p:extLst>
              <p:ext uri="{D42A27DB-BD31-4B8C-83A1-F6EECF244321}">
                <p14:modId xmlns:p14="http://schemas.microsoft.com/office/powerpoint/2010/main" val="1821282269"/>
              </p:ext>
            </p:extLst>
          </p:nvPr>
        </p:nvGraphicFramePr>
        <p:xfrm>
          <a:off x="7151688" y="3273425"/>
          <a:ext cx="1716087" cy="1158875"/>
        </p:xfrm>
        <a:graphic>
          <a:graphicData uri="http://schemas.openxmlformats.org/presentationml/2006/ole">
            <mc:AlternateContent xmlns:mc="http://schemas.openxmlformats.org/markup-compatibility/2006">
              <mc:Choice xmlns:v="urn:schemas-microsoft-com:vml" Requires="v">
                <p:oleObj spid="_x0000_s1286" name="数式" r:id="rId4" imgW="939600" imgH="634680" progId="Equation.3">
                  <p:embed/>
                </p:oleObj>
              </mc:Choice>
              <mc:Fallback>
                <p:oleObj name="数式" r:id="rId4" imgW="939600" imgH="634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688" y="3273425"/>
                        <a:ext cx="1716087" cy="1158875"/>
                      </a:xfrm>
                      <a:prstGeom prst="rect">
                        <a:avLst/>
                      </a:prstGeom>
                      <a:noFill/>
                    </p:spPr>
                  </p:pic>
                </p:oleObj>
              </mc:Fallback>
            </mc:AlternateContent>
          </a:graphicData>
        </a:graphic>
      </p:graphicFrame>
      <p:graphicFrame>
        <p:nvGraphicFramePr>
          <p:cNvPr id="91" name="Object 3"/>
          <p:cNvGraphicFramePr>
            <a:graphicFrameLocks noChangeAspect="1"/>
          </p:cNvGraphicFramePr>
          <p:nvPr>
            <p:extLst>
              <p:ext uri="{D42A27DB-BD31-4B8C-83A1-F6EECF244321}">
                <p14:modId xmlns:p14="http://schemas.microsoft.com/office/powerpoint/2010/main" val="4149207116"/>
              </p:ext>
            </p:extLst>
          </p:nvPr>
        </p:nvGraphicFramePr>
        <p:xfrm>
          <a:off x="6626197" y="4386777"/>
          <a:ext cx="1659728" cy="768172"/>
        </p:xfrm>
        <a:graphic>
          <a:graphicData uri="http://schemas.openxmlformats.org/presentationml/2006/ole">
            <mc:AlternateContent xmlns:mc="http://schemas.openxmlformats.org/markup-compatibility/2006">
              <mc:Choice xmlns:v="urn:schemas-microsoft-com:vml" Requires="v">
                <p:oleObj spid="_x0000_s1287" name="数式" r:id="rId6" imgW="850900" imgH="393700" progId="Equation.3">
                  <p:embed/>
                </p:oleObj>
              </mc:Choice>
              <mc:Fallback>
                <p:oleObj name="数式" r:id="rId6" imgW="850900" imgH="393700" progId="Equation.3">
                  <p:embed/>
                  <p:pic>
                    <p:nvPicPr>
                      <p:cNvPr id="0" name=""/>
                      <p:cNvPicPr>
                        <a:picLocks noChangeAspect="1" noChangeArrowheads="1"/>
                      </p:cNvPicPr>
                      <p:nvPr/>
                    </p:nvPicPr>
                    <p:blipFill>
                      <a:blip r:embed="rId7"/>
                      <a:srcRect/>
                      <a:stretch>
                        <a:fillRect/>
                      </a:stretch>
                    </p:blipFill>
                    <p:spPr bwMode="auto">
                      <a:xfrm>
                        <a:off x="6626197" y="4386777"/>
                        <a:ext cx="1659728" cy="768172"/>
                      </a:xfrm>
                      <a:prstGeom prst="rect">
                        <a:avLst/>
                      </a:prstGeom>
                      <a:noFill/>
                    </p:spPr>
                  </p:pic>
                </p:oleObj>
              </mc:Fallback>
            </mc:AlternateContent>
          </a:graphicData>
        </a:graphic>
      </p:graphicFrame>
      <p:graphicFrame>
        <p:nvGraphicFramePr>
          <p:cNvPr id="92" name="Object 4"/>
          <p:cNvGraphicFramePr>
            <a:graphicFrameLocks noChangeAspect="1"/>
          </p:cNvGraphicFramePr>
          <p:nvPr>
            <p:extLst>
              <p:ext uri="{D42A27DB-BD31-4B8C-83A1-F6EECF244321}">
                <p14:modId xmlns:p14="http://schemas.microsoft.com/office/powerpoint/2010/main" val="915103396"/>
              </p:ext>
            </p:extLst>
          </p:nvPr>
        </p:nvGraphicFramePr>
        <p:xfrm>
          <a:off x="5887378" y="5404048"/>
          <a:ext cx="800100" cy="414337"/>
        </p:xfrm>
        <a:graphic>
          <a:graphicData uri="http://schemas.openxmlformats.org/presentationml/2006/ole">
            <mc:AlternateContent xmlns:mc="http://schemas.openxmlformats.org/markup-compatibility/2006">
              <mc:Choice xmlns:v="urn:schemas-microsoft-com:vml" Requires="v">
                <p:oleObj spid="_x0000_s1288" name="数式" r:id="rId8" imgW="342720" imgH="177480" progId="Equation.3">
                  <p:embed/>
                </p:oleObj>
              </mc:Choice>
              <mc:Fallback>
                <p:oleObj name="数式" r:id="rId8" imgW="34272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7378" y="5404048"/>
                        <a:ext cx="800100" cy="414337"/>
                      </a:xfrm>
                      <a:prstGeom prst="rect">
                        <a:avLst/>
                      </a:prstGeom>
                      <a:noFill/>
                    </p:spPr>
                  </p:pic>
                </p:oleObj>
              </mc:Fallback>
            </mc:AlternateContent>
          </a:graphicData>
        </a:graphic>
      </p:graphicFrame>
      <p:sp>
        <p:nvSpPr>
          <p:cNvPr id="95" name="テキスト ボックス 94"/>
          <p:cNvSpPr txBox="1"/>
          <p:nvPr/>
        </p:nvSpPr>
        <p:spPr>
          <a:xfrm>
            <a:off x="7660729" y="1961826"/>
            <a:ext cx="641477" cy="646331"/>
          </a:xfrm>
          <a:prstGeom prst="rect">
            <a:avLst/>
          </a:prstGeom>
          <a:noFill/>
        </p:spPr>
        <p:txBody>
          <a:bodyPr wrap="square" rtlCol="0">
            <a:spAutoFit/>
          </a:bodyPr>
          <a:lstStyle/>
          <a:p>
            <a:r>
              <a:rPr lang="en-US" altLang="ja-JP" sz="3600" b="1" dirty="0">
                <a:solidFill>
                  <a:schemeClr val="bg1"/>
                </a:solidFill>
              </a:rPr>
              <a:t>?</a:t>
            </a:r>
            <a:endParaRPr lang="en-US" altLang="ja-JP" sz="3600" b="1" dirty="0" smtClean="0">
              <a:solidFill>
                <a:schemeClr val="bg1"/>
              </a:solidFill>
            </a:endParaRPr>
          </a:p>
        </p:txBody>
      </p:sp>
      <p:sp>
        <p:nvSpPr>
          <p:cNvPr id="17" name="テキスト ボックス 16"/>
          <p:cNvSpPr txBox="1"/>
          <p:nvPr/>
        </p:nvSpPr>
        <p:spPr>
          <a:xfrm>
            <a:off x="5287153" y="582593"/>
            <a:ext cx="1784092" cy="307777"/>
          </a:xfrm>
          <a:prstGeom prst="rect">
            <a:avLst/>
          </a:prstGeom>
          <a:noFill/>
        </p:spPr>
        <p:txBody>
          <a:bodyPr wrap="square" rtlCol="0">
            <a:spAutoFit/>
          </a:bodyPr>
          <a:lstStyle/>
          <a:p>
            <a:r>
              <a:rPr kumimoji="1" lang="ja-JP" altLang="en-US" sz="1400" dirty="0" smtClean="0">
                <a:solidFill>
                  <a:schemeClr val="bg1"/>
                </a:solidFill>
              </a:rPr>
              <a:t>さいてきけいじょう</a:t>
            </a:r>
            <a:endParaRPr kumimoji="1" lang="ja-JP" altLang="en-US" sz="1400" dirty="0">
              <a:solidFill>
                <a:schemeClr val="bg1"/>
              </a:solidFill>
            </a:endParaRPr>
          </a:p>
        </p:txBody>
      </p:sp>
    </p:spTree>
    <p:extLst>
      <p:ext uri="{BB962C8B-B14F-4D97-AF65-F5344CB8AC3E}">
        <p14:creationId xmlns:p14="http://schemas.microsoft.com/office/powerpoint/2010/main" val="268019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革命">
  <a:themeElements>
    <a:clrScheme name="革命">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革命">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革命">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革命.thmx</Template>
  <TotalTime>2748</TotalTime>
  <Words>192</Words>
  <Application>Microsoft Office PowerPoint</Application>
  <PresentationFormat>画面に合わせる (4:3)</PresentationFormat>
  <Paragraphs>53</Paragraphs>
  <Slides>12</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14" baseType="lpstr">
      <vt:lpstr>革命</vt:lpstr>
      <vt:lpstr>数式</vt:lpstr>
      <vt:lpstr>サボニウス型風車風力発電機についての学習</vt:lpstr>
      <vt:lpstr>PowerPoint プレゼンテーション</vt:lpstr>
      <vt:lpstr>世界の風力発電</vt:lpstr>
      <vt:lpstr>日本の風力発電</vt:lpstr>
      <vt:lpstr>さまざまな風車</vt:lpstr>
      <vt:lpstr>風車の発電効率</vt:lpstr>
      <vt:lpstr>風車の効率</vt:lpstr>
      <vt:lpstr>この構造のわけ</vt:lpstr>
      <vt:lpstr>サボニウス型風車の最適形状</vt:lpstr>
      <vt:lpstr>小型(マイクロ)風車</vt:lpstr>
      <vt:lpstr>サボニウス風車　　名古屋市（金山駅前）</vt:lpstr>
      <vt:lpstr>風力発電のこれから</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本多 賢一郎</dc:creator>
  <cp:lastModifiedBy>yk</cp:lastModifiedBy>
  <cp:revision>104</cp:revision>
  <dcterms:created xsi:type="dcterms:W3CDTF">2011-10-24T11:15:40Z</dcterms:created>
  <dcterms:modified xsi:type="dcterms:W3CDTF">2012-03-01T06:53:36Z</dcterms:modified>
</cp:coreProperties>
</file>