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59" r:id="rId5"/>
    <p:sldId id="257" r:id="rId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72" d="100"/>
          <a:sy n="72" d="100"/>
        </p:scale>
        <p:origin x="447" y="3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176CFB0-AED1-4641-B9AD-2AD4D4CF8F68}" type="datetimeFigureOut">
              <a:rPr kumimoji="1" lang="ja-JP" altLang="en-US" smtClean="0"/>
              <a:t>2015/5/27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CD9351-1A72-421A-9816-3826187CF1D0}" type="slidenum">
              <a:rPr kumimoji="1" lang="ja-JP" altLang="en-US" smtClean="0"/>
              <a:t>‹#›</a:t>
            </a:fld>
            <a:endParaRPr kumimoji="1" lang="ja-JP" altLang="en-US"/>
          </a:p>
        </p:txBody>
      </p:sp>
    </p:spTree>
    <p:extLst>
      <p:ext uri="{BB962C8B-B14F-4D97-AF65-F5344CB8AC3E}">
        <p14:creationId xmlns:p14="http://schemas.microsoft.com/office/powerpoint/2010/main" val="2805913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176CFB0-AED1-4641-B9AD-2AD4D4CF8F68}" type="datetimeFigureOut">
              <a:rPr kumimoji="1" lang="ja-JP" altLang="en-US" smtClean="0"/>
              <a:t>2015/5/27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CD9351-1A72-421A-9816-3826187CF1D0}" type="slidenum">
              <a:rPr kumimoji="1" lang="ja-JP" altLang="en-US" smtClean="0"/>
              <a:t>‹#›</a:t>
            </a:fld>
            <a:endParaRPr kumimoji="1" lang="ja-JP" altLang="en-US"/>
          </a:p>
        </p:txBody>
      </p:sp>
    </p:spTree>
    <p:extLst>
      <p:ext uri="{BB962C8B-B14F-4D97-AF65-F5344CB8AC3E}">
        <p14:creationId xmlns:p14="http://schemas.microsoft.com/office/powerpoint/2010/main" val="4076248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176CFB0-AED1-4641-B9AD-2AD4D4CF8F68}" type="datetimeFigureOut">
              <a:rPr kumimoji="1" lang="ja-JP" altLang="en-US" smtClean="0"/>
              <a:t>2015/5/27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CD9351-1A72-421A-9816-3826187CF1D0}" type="slidenum">
              <a:rPr kumimoji="1" lang="ja-JP" altLang="en-US" smtClean="0"/>
              <a:t>‹#›</a:t>
            </a:fld>
            <a:endParaRPr kumimoji="1" lang="ja-JP" altLang="en-US"/>
          </a:p>
        </p:txBody>
      </p:sp>
    </p:spTree>
    <p:extLst>
      <p:ext uri="{BB962C8B-B14F-4D97-AF65-F5344CB8AC3E}">
        <p14:creationId xmlns:p14="http://schemas.microsoft.com/office/powerpoint/2010/main" val="992975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176CFB0-AED1-4641-B9AD-2AD4D4CF8F68}" type="datetimeFigureOut">
              <a:rPr kumimoji="1" lang="ja-JP" altLang="en-US" smtClean="0"/>
              <a:t>2015/5/27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CD9351-1A72-421A-9816-3826187CF1D0}" type="slidenum">
              <a:rPr kumimoji="1" lang="ja-JP" altLang="en-US" smtClean="0"/>
              <a:t>‹#›</a:t>
            </a:fld>
            <a:endParaRPr kumimoji="1" lang="ja-JP" altLang="en-US"/>
          </a:p>
        </p:txBody>
      </p:sp>
    </p:spTree>
    <p:extLst>
      <p:ext uri="{BB962C8B-B14F-4D97-AF65-F5344CB8AC3E}">
        <p14:creationId xmlns:p14="http://schemas.microsoft.com/office/powerpoint/2010/main" val="3703264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176CFB0-AED1-4641-B9AD-2AD4D4CF8F68}" type="datetimeFigureOut">
              <a:rPr kumimoji="1" lang="ja-JP" altLang="en-US" smtClean="0"/>
              <a:t>2015/5/27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CD9351-1A72-421A-9816-3826187CF1D0}" type="slidenum">
              <a:rPr kumimoji="1" lang="ja-JP" altLang="en-US" smtClean="0"/>
              <a:t>‹#›</a:t>
            </a:fld>
            <a:endParaRPr kumimoji="1" lang="ja-JP" altLang="en-US"/>
          </a:p>
        </p:txBody>
      </p:sp>
    </p:spTree>
    <p:extLst>
      <p:ext uri="{BB962C8B-B14F-4D97-AF65-F5344CB8AC3E}">
        <p14:creationId xmlns:p14="http://schemas.microsoft.com/office/powerpoint/2010/main" val="398365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176CFB0-AED1-4641-B9AD-2AD4D4CF8F68}" type="datetimeFigureOut">
              <a:rPr kumimoji="1" lang="ja-JP" altLang="en-US" smtClean="0"/>
              <a:t>2015/5/27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CD9351-1A72-421A-9816-3826187CF1D0}" type="slidenum">
              <a:rPr kumimoji="1" lang="ja-JP" altLang="en-US" smtClean="0"/>
              <a:t>‹#›</a:t>
            </a:fld>
            <a:endParaRPr kumimoji="1" lang="ja-JP" altLang="en-US"/>
          </a:p>
        </p:txBody>
      </p:sp>
    </p:spTree>
    <p:extLst>
      <p:ext uri="{BB962C8B-B14F-4D97-AF65-F5344CB8AC3E}">
        <p14:creationId xmlns:p14="http://schemas.microsoft.com/office/powerpoint/2010/main" val="952941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176CFB0-AED1-4641-B9AD-2AD4D4CF8F68}" type="datetimeFigureOut">
              <a:rPr kumimoji="1" lang="ja-JP" altLang="en-US" smtClean="0"/>
              <a:t>2015/5/27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ECD9351-1A72-421A-9816-3826187CF1D0}" type="slidenum">
              <a:rPr kumimoji="1" lang="ja-JP" altLang="en-US" smtClean="0"/>
              <a:t>‹#›</a:t>
            </a:fld>
            <a:endParaRPr kumimoji="1" lang="ja-JP" altLang="en-US"/>
          </a:p>
        </p:txBody>
      </p:sp>
    </p:spTree>
    <p:extLst>
      <p:ext uri="{BB962C8B-B14F-4D97-AF65-F5344CB8AC3E}">
        <p14:creationId xmlns:p14="http://schemas.microsoft.com/office/powerpoint/2010/main" val="91174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176CFB0-AED1-4641-B9AD-2AD4D4CF8F68}" type="datetimeFigureOut">
              <a:rPr kumimoji="1" lang="ja-JP" altLang="en-US" smtClean="0"/>
              <a:t>2015/5/27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ECD9351-1A72-421A-9816-3826187CF1D0}" type="slidenum">
              <a:rPr kumimoji="1" lang="ja-JP" altLang="en-US" smtClean="0"/>
              <a:t>‹#›</a:t>
            </a:fld>
            <a:endParaRPr kumimoji="1" lang="ja-JP" altLang="en-US"/>
          </a:p>
        </p:txBody>
      </p:sp>
    </p:spTree>
    <p:extLst>
      <p:ext uri="{BB962C8B-B14F-4D97-AF65-F5344CB8AC3E}">
        <p14:creationId xmlns:p14="http://schemas.microsoft.com/office/powerpoint/2010/main" val="4119806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176CFB0-AED1-4641-B9AD-2AD4D4CF8F68}" type="datetimeFigureOut">
              <a:rPr kumimoji="1" lang="ja-JP" altLang="en-US" smtClean="0"/>
              <a:t>2015/5/27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ECD9351-1A72-421A-9816-3826187CF1D0}" type="slidenum">
              <a:rPr kumimoji="1" lang="ja-JP" altLang="en-US" smtClean="0"/>
              <a:t>‹#›</a:t>
            </a:fld>
            <a:endParaRPr kumimoji="1" lang="ja-JP" altLang="en-US"/>
          </a:p>
        </p:txBody>
      </p:sp>
    </p:spTree>
    <p:extLst>
      <p:ext uri="{BB962C8B-B14F-4D97-AF65-F5344CB8AC3E}">
        <p14:creationId xmlns:p14="http://schemas.microsoft.com/office/powerpoint/2010/main" val="2150068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176CFB0-AED1-4641-B9AD-2AD4D4CF8F68}" type="datetimeFigureOut">
              <a:rPr kumimoji="1" lang="ja-JP" altLang="en-US" smtClean="0"/>
              <a:t>2015/5/27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CD9351-1A72-421A-9816-3826187CF1D0}" type="slidenum">
              <a:rPr kumimoji="1" lang="ja-JP" altLang="en-US" smtClean="0"/>
              <a:t>‹#›</a:t>
            </a:fld>
            <a:endParaRPr kumimoji="1" lang="ja-JP" altLang="en-US"/>
          </a:p>
        </p:txBody>
      </p:sp>
    </p:spTree>
    <p:extLst>
      <p:ext uri="{BB962C8B-B14F-4D97-AF65-F5344CB8AC3E}">
        <p14:creationId xmlns:p14="http://schemas.microsoft.com/office/powerpoint/2010/main" val="1557126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176CFB0-AED1-4641-B9AD-2AD4D4CF8F68}" type="datetimeFigureOut">
              <a:rPr kumimoji="1" lang="ja-JP" altLang="en-US" smtClean="0"/>
              <a:t>2015/5/27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CD9351-1A72-421A-9816-3826187CF1D0}" type="slidenum">
              <a:rPr kumimoji="1" lang="ja-JP" altLang="en-US" smtClean="0"/>
              <a:t>‹#›</a:t>
            </a:fld>
            <a:endParaRPr kumimoji="1" lang="ja-JP" altLang="en-US"/>
          </a:p>
        </p:txBody>
      </p:sp>
    </p:spTree>
    <p:extLst>
      <p:ext uri="{BB962C8B-B14F-4D97-AF65-F5344CB8AC3E}">
        <p14:creationId xmlns:p14="http://schemas.microsoft.com/office/powerpoint/2010/main" val="2665006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76CFB0-AED1-4641-B9AD-2AD4D4CF8F68}" type="datetimeFigureOut">
              <a:rPr kumimoji="1" lang="ja-JP" altLang="en-US" smtClean="0"/>
              <a:t>2015/5/27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CD9351-1A72-421A-9816-3826187CF1D0}" type="slidenum">
              <a:rPr kumimoji="1" lang="ja-JP" altLang="en-US" smtClean="0"/>
              <a:t>‹#›</a:t>
            </a:fld>
            <a:endParaRPr kumimoji="1" lang="ja-JP" altLang="en-US"/>
          </a:p>
        </p:txBody>
      </p:sp>
    </p:spTree>
    <p:extLst>
      <p:ext uri="{BB962C8B-B14F-4D97-AF65-F5344CB8AC3E}">
        <p14:creationId xmlns:p14="http://schemas.microsoft.com/office/powerpoint/2010/main" val="3800036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9300" y="1165576"/>
            <a:ext cx="10693400" cy="1532489"/>
          </a:xfrm>
        </p:spPr>
        <p:txBody>
          <a:bodyPr>
            <a:normAutofit fontScale="90000"/>
          </a:bodyPr>
          <a:lstStyle/>
          <a:p>
            <a:r>
              <a:rPr lang="ja-JP" altLang="en-US" dirty="0" smtClean="0"/>
              <a:t>組み換え</a:t>
            </a:r>
            <a:r>
              <a:rPr lang="en-US" altLang="ja-JP" dirty="0" smtClean="0"/>
              <a:t>DNA</a:t>
            </a:r>
            <a:r>
              <a:rPr lang="ja-JP" altLang="en-US" dirty="0" smtClean="0"/>
              <a:t>論争史に学ぶ</a:t>
            </a:r>
            <a:r>
              <a:rPr kumimoji="1" lang="en-US" altLang="ja-JP" dirty="0" smtClean="0"/>
              <a:t>STS</a:t>
            </a:r>
            <a:r>
              <a:rPr kumimoji="1" lang="ja-JP" altLang="en-US" dirty="0" smtClean="0"/>
              <a:t>教育</a:t>
            </a:r>
            <a:endParaRPr kumimoji="1" lang="ja-JP" altLang="en-US" dirty="0"/>
          </a:p>
        </p:txBody>
      </p:sp>
      <p:sp>
        <p:nvSpPr>
          <p:cNvPr id="3" name="サブタイトル 2"/>
          <p:cNvSpPr>
            <a:spLocks noGrp="1"/>
          </p:cNvSpPr>
          <p:nvPr>
            <p:ph type="subTitle" idx="1"/>
          </p:nvPr>
        </p:nvSpPr>
        <p:spPr/>
        <p:txBody>
          <a:bodyPr>
            <a:normAutofit fontScale="92500" lnSpcReduction="20000"/>
          </a:bodyPr>
          <a:lstStyle/>
          <a:p>
            <a:r>
              <a:rPr kumimoji="1" lang="en-US" altLang="ja-JP" sz="3600" dirty="0" smtClean="0"/>
              <a:t>1</a:t>
            </a:r>
            <a:r>
              <a:rPr kumimoji="1" lang="ja-JP" altLang="en-US" sz="3600" dirty="0" smtClean="0"/>
              <a:t>班</a:t>
            </a:r>
            <a:r>
              <a:rPr kumimoji="1" lang="ja-JP" altLang="en-US" dirty="0" smtClean="0"/>
              <a:t>　　　</a:t>
            </a:r>
            <a:endParaRPr kumimoji="1" lang="en-US" altLang="ja-JP" dirty="0" smtClean="0"/>
          </a:p>
          <a:p>
            <a:pPr algn="r"/>
            <a:r>
              <a:rPr kumimoji="1" lang="en-US" altLang="ja-JP" dirty="0" smtClean="0"/>
              <a:t>2213016 </a:t>
            </a:r>
            <a:r>
              <a:rPr kumimoji="1" lang="ja-JP" altLang="en-US" dirty="0" smtClean="0"/>
              <a:t>　今井　翔太</a:t>
            </a:r>
            <a:endParaRPr kumimoji="1" lang="en-US" altLang="ja-JP" dirty="0" smtClean="0"/>
          </a:p>
          <a:p>
            <a:pPr algn="r"/>
            <a:r>
              <a:rPr kumimoji="1" lang="en-US" altLang="ja-JP" dirty="0" smtClean="0"/>
              <a:t>2313061</a:t>
            </a:r>
            <a:r>
              <a:rPr kumimoji="1" lang="ja-JP" altLang="en-US" dirty="0" smtClean="0"/>
              <a:t>　菅井　彩月</a:t>
            </a:r>
            <a:endParaRPr kumimoji="1" lang="en-US" altLang="ja-JP" dirty="0" smtClean="0"/>
          </a:p>
          <a:p>
            <a:pPr algn="r"/>
            <a:r>
              <a:rPr lang="en-US" altLang="ja-JP" dirty="0" smtClean="0"/>
              <a:t>2313109</a:t>
            </a:r>
            <a:r>
              <a:rPr lang="ja-JP" altLang="en-US" dirty="0" smtClean="0"/>
              <a:t>　宮田　智基</a:t>
            </a:r>
            <a:endParaRPr kumimoji="1" lang="ja-JP" altLang="en-US" dirty="0"/>
          </a:p>
        </p:txBody>
      </p:sp>
    </p:spTree>
    <p:extLst>
      <p:ext uri="{BB962C8B-B14F-4D97-AF65-F5344CB8AC3E}">
        <p14:creationId xmlns:p14="http://schemas.microsoft.com/office/powerpoint/2010/main" val="36092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a:t>
            </a:r>
            <a:r>
              <a:rPr kumimoji="1" lang="ja-JP" altLang="en-US" dirty="0" smtClean="0"/>
              <a:t>概要</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2009</a:t>
            </a:r>
            <a:r>
              <a:rPr kumimoji="1" lang="ja-JP" altLang="en-US" dirty="0" smtClean="0"/>
              <a:t>年</a:t>
            </a:r>
            <a:r>
              <a:rPr kumimoji="1" lang="en-US" altLang="ja-JP" dirty="0" smtClean="0"/>
              <a:t> 7</a:t>
            </a:r>
            <a:r>
              <a:rPr kumimoji="1" lang="ja-JP" altLang="en-US" dirty="0" smtClean="0"/>
              <a:t>月</a:t>
            </a:r>
            <a:r>
              <a:rPr kumimoji="1" lang="en-US" altLang="ja-JP" dirty="0" smtClean="0"/>
              <a:t>6</a:t>
            </a:r>
            <a:r>
              <a:rPr kumimoji="1" lang="ja-JP" altLang="en-US" dirty="0" smtClean="0"/>
              <a:t>日、</a:t>
            </a:r>
            <a:r>
              <a:rPr kumimoji="1" lang="en-US" altLang="ja-JP" dirty="0" smtClean="0"/>
              <a:t>13</a:t>
            </a:r>
            <a:r>
              <a:rPr kumimoji="1" lang="ja-JP" altLang="en-US" dirty="0" smtClean="0"/>
              <a:t>日に福岡県内の大学生によって行われた。</a:t>
            </a:r>
            <a:endParaRPr kumimoji="1" lang="en-US" altLang="ja-JP" dirty="0" smtClean="0"/>
          </a:p>
          <a:p>
            <a:r>
              <a:rPr lang="ja-JP" altLang="en-US" dirty="0" smtClean="0"/>
              <a:t>２</a:t>
            </a:r>
            <a:r>
              <a:rPr kumimoji="1" lang="ja-JP" altLang="en-US" dirty="0" smtClean="0"/>
              <a:t>クラス　</a:t>
            </a:r>
            <a:r>
              <a:rPr kumimoji="1" lang="en-US" altLang="ja-JP" dirty="0" smtClean="0"/>
              <a:t>223</a:t>
            </a:r>
            <a:r>
              <a:rPr kumimoji="1" lang="ja-JP" altLang="en-US" dirty="0" smtClean="0"/>
              <a:t>名　に対し各クラス</a:t>
            </a:r>
            <a:r>
              <a:rPr kumimoji="1" lang="en-US" altLang="ja-JP" dirty="0" smtClean="0"/>
              <a:t>90</a:t>
            </a:r>
            <a:r>
              <a:rPr kumimoji="1" lang="ja-JP" altLang="en-US" dirty="0" smtClean="0"/>
              <a:t>分</a:t>
            </a:r>
            <a:r>
              <a:rPr kumimoji="1" lang="en-US" altLang="ja-JP" dirty="0" smtClean="0"/>
              <a:t>×2</a:t>
            </a:r>
            <a:r>
              <a:rPr kumimoji="1" lang="ja-JP" altLang="en-US" dirty="0" smtClean="0"/>
              <a:t>で実施</a:t>
            </a:r>
            <a:endParaRPr kumimoji="1" lang="en-US" altLang="ja-JP" dirty="0" smtClean="0"/>
          </a:p>
          <a:p>
            <a:pPr marL="0" indent="0">
              <a:buNone/>
            </a:pPr>
            <a:endParaRPr lang="en-US" altLang="ja-JP" dirty="0" smtClean="0"/>
          </a:p>
          <a:p>
            <a:pPr marL="0" indent="0">
              <a:buNone/>
            </a:pPr>
            <a:r>
              <a:rPr lang="ja-JP" altLang="en-US" dirty="0" smtClean="0"/>
              <a:t>今回の学習内容</a:t>
            </a:r>
            <a:endParaRPr lang="en-US" altLang="ja-JP" dirty="0"/>
          </a:p>
          <a:p>
            <a:pPr marL="0" indent="0">
              <a:buNone/>
            </a:pPr>
            <a:endParaRPr lang="en-US" altLang="ja-JP" sz="1800" dirty="0" smtClean="0"/>
          </a:p>
          <a:p>
            <a:pPr marL="0" indent="0">
              <a:buNone/>
            </a:pPr>
            <a:r>
              <a:rPr lang="ja-JP" altLang="en-US" sz="1800" dirty="0" smtClean="0"/>
              <a:t>①</a:t>
            </a:r>
            <a:r>
              <a:rPr lang="en-US" altLang="ja-JP" sz="1800" dirty="0" smtClean="0"/>
              <a:t>DNA </a:t>
            </a:r>
            <a:r>
              <a:rPr lang="ja-JP" altLang="en-US" sz="1800" dirty="0"/>
              <a:t>分子構造解明とそのインパクト</a:t>
            </a:r>
          </a:p>
          <a:p>
            <a:pPr marL="0" indent="0">
              <a:buNone/>
            </a:pPr>
            <a:r>
              <a:rPr lang="ja-JP" altLang="en-US" sz="1800" dirty="0" smtClean="0"/>
              <a:t>②ワトソン</a:t>
            </a:r>
            <a:r>
              <a:rPr lang="en-US" altLang="ja-JP" sz="1800" dirty="0"/>
              <a:t>&amp; </a:t>
            </a:r>
            <a:r>
              <a:rPr lang="ja-JP" altLang="en-US" sz="1800" dirty="0"/>
              <a:t>クリックの論文</a:t>
            </a:r>
            <a:r>
              <a:rPr lang="ja-JP" altLang="en-US" sz="1800" dirty="0" smtClean="0"/>
              <a:t>提示</a:t>
            </a:r>
            <a:endParaRPr lang="en-US" altLang="ja-JP" sz="1800" dirty="0" smtClean="0"/>
          </a:p>
          <a:p>
            <a:pPr marL="0" indent="0">
              <a:buNone/>
            </a:pPr>
            <a:r>
              <a:rPr kumimoji="1" lang="ja-JP" altLang="en-US" sz="1800" dirty="0" smtClean="0"/>
              <a:t>③</a:t>
            </a:r>
            <a:r>
              <a:rPr lang="ja-JP" altLang="en-US" sz="1800" dirty="0"/>
              <a:t>ＤＮＡ分子構造解明は多方面に</a:t>
            </a:r>
            <a:r>
              <a:rPr lang="ja-JP" altLang="en-US" sz="1800" dirty="0" smtClean="0"/>
              <a:t>影響したこと</a:t>
            </a:r>
            <a:endParaRPr lang="en-US" altLang="ja-JP" sz="1800" dirty="0" smtClean="0"/>
          </a:p>
          <a:p>
            <a:pPr marL="0" indent="0">
              <a:buNone/>
            </a:pPr>
            <a:r>
              <a:rPr kumimoji="1" lang="ja-JP" altLang="en-US" sz="1800" dirty="0" smtClean="0"/>
              <a:t>④</a:t>
            </a:r>
            <a:r>
              <a:rPr lang="ja-JP" altLang="en-US" sz="1800" dirty="0" smtClean="0"/>
              <a:t>「</a:t>
            </a:r>
            <a:r>
              <a:rPr lang="ja-JP" altLang="en-US" sz="1800" dirty="0"/>
              <a:t>遺伝子組換え技術」が手に入った時</a:t>
            </a:r>
            <a:r>
              <a:rPr lang="ja-JP" altLang="en-US" sz="1800" dirty="0" smtClean="0"/>
              <a:t>，科</a:t>
            </a:r>
            <a:r>
              <a:rPr lang="ja-JP" altLang="en-US" sz="1800" dirty="0"/>
              <a:t>学者は何を考えたか</a:t>
            </a:r>
            <a:r>
              <a:rPr lang="ja-JP" altLang="en-US" sz="1800" dirty="0" smtClean="0"/>
              <a:t>？</a:t>
            </a:r>
            <a:endParaRPr lang="en-US" altLang="ja-JP" sz="1800" dirty="0" smtClean="0"/>
          </a:p>
          <a:p>
            <a:pPr marL="0" indent="0">
              <a:buNone/>
            </a:pPr>
            <a:r>
              <a:rPr kumimoji="1" lang="ja-JP" altLang="en-US" sz="1800" dirty="0" smtClean="0"/>
              <a:t>⑤</a:t>
            </a:r>
            <a:r>
              <a:rPr lang="ja-JP" altLang="en-US" sz="1800" dirty="0"/>
              <a:t>・コーエン</a:t>
            </a:r>
            <a:r>
              <a:rPr lang="en-US" altLang="ja-JP" sz="1800" dirty="0"/>
              <a:t>&amp; </a:t>
            </a:r>
            <a:r>
              <a:rPr lang="ja-JP" altLang="en-US" sz="1800" dirty="0"/>
              <a:t>ボイヤー論文要旨の提示</a:t>
            </a:r>
            <a:endParaRPr kumimoji="1" lang="en-US" altLang="ja-JP" sz="1800" dirty="0" smtClean="0"/>
          </a:p>
          <a:p>
            <a:endParaRPr kumimoji="1" lang="en-US" altLang="ja-JP" dirty="0" smtClean="0"/>
          </a:p>
        </p:txBody>
      </p:sp>
      <p:sp>
        <p:nvSpPr>
          <p:cNvPr id="4" name="右中かっこ 3"/>
          <p:cNvSpPr/>
          <p:nvPr/>
        </p:nvSpPr>
        <p:spPr>
          <a:xfrm>
            <a:off x="5552662" y="4225288"/>
            <a:ext cx="404191" cy="1020417"/>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kumimoji="1" lang="ja-JP" altLang="en-US" dirty="0"/>
          </a:p>
        </p:txBody>
      </p:sp>
      <p:sp>
        <p:nvSpPr>
          <p:cNvPr id="5" name="右中かっこ 4"/>
          <p:cNvSpPr/>
          <p:nvPr/>
        </p:nvSpPr>
        <p:spPr>
          <a:xfrm>
            <a:off x="7467600" y="5402234"/>
            <a:ext cx="198782" cy="636104"/>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kumimoji="1" lang="ja-JP" altLang="en-US"/>
          </a:p>
        </p:txBody>
      </p:sp>
      <p:sp>
        <p:nvSpPr>
          <p:cNvPr id="6" name="テキスト ボックス 5"/>
          <p:cNvSpPr txBox="1"/>
          <p:nvPr/>
        </p:nvSpPr>
        <p:spPr>
          <a:xfrm>
            <a:off x="6162261" y="4550830"/>
            <a:ext cx="2014330" cy="369332"/>
          </a:xfrm>
          <a:prstGeom prst="rect">
            <a:avLst/>
          </a:prstGeom>
          <a:noFill/>
        </p:spPr>
        <p:txBody>
          <a:bodyPr wrap="square" rtlCol="0">
            <a:spAutoFit/>
          </a:bodyPr>
          <a:lstStyle/>
          <a:p>
            <a:r>
              <a:rPr kumimoji="1" lang="ja-JP" altLang="en-US" dirty="0" smtClean="0">
                <a:solidFill>
                  <a:srgbClr val="FF0000"/>
                </a:solidFill>
              </a:rPr>
              <a:t>科学的</a:t>
            </a:r>
            <a:r>
              <a:rPr kumimoji="1" lang="ja-JP" altLang="en-US" dirty="0" smtClean="0"/>
              <a:t>側面</a:t>
            </a:r>
            <a:endParaRPr kumimoji="1" lang="ja-JP" altLang="en-US" dirty="0"/>
          </a:p>
        </p:txBody>
      </p:sp>
      <p:sp>
        <p:nvSpPr>
          <p:cNvPr id="7" name="テキスト ボックス 6"/>
          <p:cNvSpPr txBox="1"/>
          <p:nvPr/>
        </p:nvSpPr>
        <p:spPr>
          <a:xfrm>
            <a:off x="7805531" y="5535620"/>
            <a:ext cx="2385391" cy="369332"/>
          </a:xfrm>
          <a:prstGeom prst="rect">
            <a:avLst/>
          </a:prstGeom>
          <a:noFill/>
        </p:spPr>
        <p:txBody>
          <a:bodyPr wrap="square" rtlCol="0">
            <a:spAutoFit/>
          </a:bodyPr>
          <a:lstStyle/>
          <a:p>
            <a:r>
              <a:rPr kumimoji="1" lang="ja-JP" altLang="en-US" dirty="0" smtClean="0">
                <a:solidFill>
                  <a:schemeClr val="accent1"/>
                </a:solidFill>
              </a:rPr>
              <a:t>科学、技術的</a:t>
            </a:r>
            <a:r>
              <a:rPr kumimoji="1" lang="ja-JP" altLang="en-US" dirty="0" smtClean="0"/>
              <a:t>の側面</a:t>
            </a:r>
            <a:endParaRPr kumimoji="1" lang="ja-JP" altLang="en-US" dirty="0"/>
          </a:p>
        </p:txBody>
      </p:sp>
    </p:spTree>
    <p:extLst>
      <p:ext uri="{BB962C8B-B14F-4D97-AF65-F5344CB8AC3E}">
        <p14:creationId xmlns:p14="http://schemas.microsoft.com/office/powerpoint/2010/main" val="2685177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a:t>
            </a:r>
            <a:r>
              <a:rPr lang="ja-JP" altLang="en-US" dirty="0" smtClean="0"/>
              <a:t>授業</a:t>
            </a:r>
            <a:r>
              <a:rPr lang="ja-JP" altLang="en-US" dirty="0"/>
              <a:t>内容</a:t>
            </a:r>
            <a:endParaRPr kumimoji="1" lang="ja-JP" altLang="en-US" dirty="0"/>
          </a:p>
        </p:txBody>
      </p:sp>
      <p:sp>
        <p:nvSpPr>
          <p:cNvPr id="3" name="コンテンツ プレースホルダー 2"/>
          <p:cNvSpPr>
            <a:spLocks noGrp="1"/>
          </p:cNvSpPr>
          <p:nvPr>
            <p:ph idx="1"/>
          </p:nvPr>
        </p:nvSpPr>
        <p:spPr>
          <a:xfrm>
            <a:off x="838200" y="1825625"/>
            <a:ext cx="10515600" cy="1560305"/>
          </a:xfrm>
        </p:spPr>
        <p:txBody>
          <a:bodyPr>
            <a:normAutofit/>
          </a:bodyPr>
          <a:lstStyle/>
          <a:p>
            <a:pPr marL="0" indent="0">
              <a:buNone/>
            </a:pPr>
            <a:r>
              <a:rPr kumimoji="1" lang="ja-JP" altLang="en-US" dirty="0" smtClean="0"/>
              <a:t>授業の特徴</a:t>
            </a:r>
            <a:endParaRPr kumimoji="1" lang="en-US" altLang="ja-JP" dirty="0" smtClean="0"/>
          </a:p>
          <a:p>
            <a:pPr marL="0" indent="0">
              <a:buNone/>
            </a:pPr>
            <a:r>
              <a:rPr lang="ja-JP" altLang="en-US" dirty="0" smtClean="0"/>
              <a:t>　科学技術が社会に影響を与えるリスク問題を習得するための問いを持ち、それに対しての狙いの達成度を測った。</a:t>
            </a:r>
            <a:endParaRPr lang="en-US" altLang="ja-JP" dirty="0" smtClean="0"/>
          </a:p>
          <a:p>
            <a:pPr marL="0" indent="0">
              <a:buNone/>
            </a:pPr>
            <a:endParaRPr kumimoji="1" lang="ja-JP" altLang="en-US" dirty="0"/>
          </a:p>
        </p:txBody>
      </p:sp>
      <p:sp>
        <p:nvSpPr>
          <p:cNvPr id="4" name="下矢印 3"/>
          <p:cNvSpPr/>
          <p:nvPr/>
        </p:nvSpPr>
        <p:spPr>
          <a:xfrm>
            <a:off x="5241234" y="3326296"/>
            <a:ext cx="695739" cy="8680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086677" y="4379843"/>
            <a:ext cx="9117495" cy="1815882"/>
          </a:xfrm>
          <a:prstGeom prst="rect">
            <a:avLst/>
          </a:prstGeom>
          <a:noFill/>
        </p:spPr>
        <p:txBody>
          <a:bodyPr wrap="square" rtlCol="0">
            <a:spAutoFit/>
          </a:bodyPr>
          <a:lstStyle/>
          <a:p>
            <a:r>
              <a:rPr lang="ja-JP" altLang="en-US" sz="2800" dirty="0" smtClean="0"/>
              <a:t>①科学</a:t>
            </a:r>
            <a:r>
              <a:rPr lang="ja-JP" altLang="en-US" sz="2800" dirty="0"/>
              <a:t>技術</a:t>
            </a:r>
            <a:r>
              <a:rPr lang="ja-JP" altLang="en-US" sz="2800" dirty="0" smtClean="0"/>
              <a:t>の専門知だけでは解決がつかない社会の問題がある。</a:t>
            </a:r>
            <a:endParaRPr lang="en-US" altLang="ja-JP" sz="2800" dirty="0" smtClean="0"/>
          </a:p>
          <a:p>
            <a:r>
              <a:rPr kumimoji="1" lang="ja-JP" altLang="en-US" sz="2800" dirty="0" smtClean="0"/>
              <a:t>②遺伝子組み換え作物が引き起こす社会的問題に対し自分の意見を理由と</a:t>
            </a:r>
            <a:r>
              <a:rPr lang="ja-JP" altLang="en-US" sz="2800" dirty="0" smtClean="0"/>
              <a:t>ともに述べることができるようになる。</a:t>
            </a:r>
            <a:endParaRPr kumimoji="1" lang="ja-JP" altLang="en-US" sz="2800" dirty="0"/>
          </a:p>
        </p:txBody>
      </p:sp>
    </p:spTree>
    <p:extLst>
      <p:ext uri="{BB962C8B-B14F-4D97-AF65-F5344CB8AC3E}">
        <p14:creationId xmlns:p14="http://schemas.microsoft.com/office/powerpoint/2010/main" val="13807418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3</a:t>
            </a:r>
            <a:r>
              <a:rPr kumimoji="1" lang="en-US" altLang="ja-JP" dirty="0" smtClean="0"/>
              <a:t>.</a:t>
            </a:r>
            <a:r>
              <a:rPr kumimoji="1" lang="ja-JP" altLang="en-US" dirty="0" smtClean="0"/>
              <a:t>自分たちの考え</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t>①科学技術のみでは社会問題は解決できないことについて</a:t>
            </a:r>
            <a:r>
              <a:rPr lang="en-US" altLang="ja-JP" dirty="0" smtClean="0"/>
              <a:t>STS</a:t>
            </a:r>
            <a:r>
              <a:rPr lang="ja-JP" altLang="en-US" dirty="0" smtClean="0"/>
              <a:t>教育で学ぶことによって柔軟な考え方を身に着けていくことが必要。</a:t>
            </a:r>
            <a:endParaRPr lang="en-US" altLang="ja-JP" dirty="0" smtClean="0"/>
          </a:p>
          <a:p>
            <a:pPr marL="0" indent="0">
              <a:buNone/>
            </a:pPr>
            <a:endParaRPr lang="en-US" altLang="ja-JP" dirty="0" smtClean="0"/>
          </a:p>
          <a:p>
            <a:pPr marL="0" indent="0">
              <a:buNone/>
            </a:pPr>
            <a:r>
              <a:rPr lang="ja-JP" altLang="en-US" dirty="0" smtClean="0"/>
              <a:t>②科学技術の知識を与えた後に社会問題についての問いを与えることによって、社会との関連について理解し、検討することができる。</a:t>
            </a:r>
            <a:endParaRPr lang="en-US" altLang="ja-JP" dirty="0" smtClean="0"/>
          </a:p>
          <a:p>
            <a:pPr marL="0" indent="0">
              <a:buNone/>
            </a:pPr>
            <a:endParaRPr lang="en-US" altLang="ja-JP" dirty="0"/>
          </a:p>
          <a:p>
            <a:pPr marL="0" indent="0">
              <a:buNone/>
            </a:pPr>
            <a:r>
              <a:rPr lang="ja-JP" altLang="en-US" dirty="0" smtClean="0"/>
              <a:t>③この授業に対して結果、何を学んだかクラス単位で発表できる機会を設ける。</a:t>
            </a:r>
            <a:endParaRPr lang="en-US" altLang="ja-JP" dirty="0"/>
          </a:p>
        </p:txBody>
      </p:sp>
    </p:spTree>
    <p:extLst>
      <p:ext uri="{BB962C8B-B14F-4D97-AF65-F5344CB8AC3E}">
        <p14:creationId xmlns:p14="http://schemas.microsoft.com/office/powerpoint/2010/main" val="7557036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8565" y="2087218"/>
            <a:ext cx="10515600" cy="3028122"/>
          </a:xfrm>
        </p:spPr>
        <p:txBody>
          <a:bodyPr>
            <a:normAutofit/>
          </a:bodyPr>
          <a:lstStyle/>
          <a:p>
            <a:r>
              <a:rPr kumimoji="1" lang="ja-JP" altLang="en-US" dirty="0" smtClean="0"/>
              <a:t>ご清聴ありがとうございました。</a:t>
            </a:r>
            <a:r>
              <a:rPr kumimoji="1" lang="en-US" altLang="ja-JP" dirty="0" smtClean="0"/>
              <a:t/>
            </a:r>
            <a:br>
              <a:rPr kumimoji="1" lang="en-US" altLang="ja-JP" dirty="0" smtClean="0"/>
            </a:br>
            <a:r>
              <a:rPr lang="en-US" altLang="ja-JP" dirty="0"/>
              <a:t/>
            </a:r>
            <a:br>
              <a:rPr lang="en-US" altLang="ja-JP" dirty="0"/>
            </a:br>
            <a:r>
              <a:rPr lang="ja-JP" altLang="en-US" dirty="0" smtClean="0"/>
              <a:t>質問ご指摘などがあればよろしくお願いいたします。</a:t>
            </a:r>
            <a:endParaRPr kumimoji="1" lang="ja-JP" altLang="en-US" dirty="0"/>
          </a:p>
        </p:txBody>
      </p:sp>
    </p:spTree>
    <p:extLst>
      <p:ext uri="{BB962C8B-B14F-4D97-AF65-F5344CB8AC3E}">
        <p14:creationId xmlns:p14="http://schemas.microsoft.com/office/powerpoint/2010/main" val="26451565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188</Words>
  <Application>Microsoft Office PowerPoint</Application>
  <PresentationFormat>ワイド画面</PresentationFormat>
  <Paragraphs>30</Paragraphs>
  <Slides>5</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vt:i4>
      </vt:variant>
    </vt:vector>
  </HeadingPairs>
  <TitlesOfParts>
    <vt:vector size="10" baseType="lpstr">
      <vt:lpstr>ＭＳ Ｐゴシック</vt:lpstr>
      <vt:lpstr>Arial</vt:lpstr>
      <vt:lpstr>Calibri</vt:lpstr>
      <vt:lpstr>Calibri Light</vt:lpstr>
      <vt:lpstr>Office テーマ</vt:lpstr>
      <vt:lpstr>組み換えDNA論争史に学ぶSTS教育</vt:lpstr>
      <vt:lpstr>1.概要</vt:lpstr>
      <vt:lpstr>2.授業内容</vt:lpstr>
      <vt:lpstr>3.自分たちの考え</vt:lpstr>
      <vt:lpstr>ご清聴ありがとうございました。  質問ご指摘などがあればよろしくお願いいたします。</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STS教育について</dc:title>
  <dc:creator>shoi</dc:creator>
  <cp:lastModifiedBy>shoi</cp:lastModifiedBy>
  <cp:revision>7</cp:revision>
  <dcterms:created xsi:type="dcterms:W3CDTF">2015-05-27T07:28:13Z</dcterms:created>
  <dcterms:modified xsi:type="dcterms:W3CDTF">2015-05-27T08:42:08Z</dcterms:modified>
</cp:coreProperties>
</file>