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1" r:id="rId3"/>
    <p:sldId id="257" r:id="rId4"/>
    <p:sldId id="258" r:id="rId5"/>
    <p:sldId id="269" r:id="rId6"/>
    <p:sldId id="270" r:id="rId7"/>
    <p:sldId id="272" r:id="rId8"/>
    <p:sldId id="273" r:id="rId9"/>
    <p:sldId id="263" r:id="rId10"/>
    <p:sldId id="275" r:id="rId11"/>
    <p:sldId id="265" r:id="rId12"/>
    <p:sldId id="259" r:id="rId13"/>
    <p:sldId id="266" r:id="rId14"/>
    <p:sldId id="267" r:id="rId15"/>
    <p:sldId id="278" r:id="rId16"/>
    <p:sldId id="280" r:id="rId17"/>
    <p:sldId id="285" r:id="rId18"/>
    <p:sldId id="274" r:id="rId19"/>
    <p:sldId id="260" r:id="rId20"/>
    <p:sldId id="261" r:id="rId21"/>
    <p:sldId id="284" r:id="rId22"/>
    <p:sldId id="286" r:id="rId23"/>
    <p:sldId id="262" r:id="rId24"/>
    <p:sldId id="277" r:id="rId25"/>
    <p:sldId id="264" r:id="rId26"/>
    <p:sldId id="279" r:id="rId27"/>
    <p:sldId id="282" r:id="rId28"/>
    <p:sldId id="287" r:id="rId29"/>
    <p:sldId id="288" r:id="rId30"/>
    <p:sldId id="289" r:id="rId31"/>
    <p:sldId id="290" r:id="rId32"/>
    <p:sldId id="291" r:id="rId33"/>
    <p:sldId id="292" r:id="rId34"/>
    <p:sldId id="293" r:id="rId35"/>
    <p:sldId id="294" r:id="rId3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142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1697276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1859371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4177154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130206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3405926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11492834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3709697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858439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3837178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18243435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B31E6CA-5548-4B2E-BB58-D541072EEF05}" type="datetimeFigureOut">
              <a:rPr kumimoji="1" lang="ja-JP" altLang="en-US" smtClean="0"/>
              <a:t>2015/5/16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22083158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31E6CA-5548-4B2E-BB58-D541072EEF05}" type="datetimeFigureOut">
              <a:rPr kumimoji="1" lang="ja-JP" altLang="en-US" smtClean="0"/>
              <a:t>2015/5/16</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A0F0E-A056-4A2F-9943-DC8F8B97C829}" type="slidenum">
              <a:rPr kumimoji="1" lang="ja-JP" altLang="en-US" smtClean="0"/>
              <a:t>‹#›</a:t>
            </a:fld>
            <a:endParaRPr kumimoji="1" lang="ja-JP" altLang="en-US"/>
          </a:p>
        </p:txBody>
      </p:sp>
    </p:spTree>
    <p:extLst>
      <p:ext uri="{BB962C8B-B14F-4D97-AF65-F5344CB8AC3E}">
        <p14:creationId xmlns:p14="http://schemas.microsoft.com/office/powerpoint/2010/main" val="42654797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nier.go.jp/guideline/"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573723"/>
            <a:ext cx="7772400" cy="2387600"/>
          </a:xfrm>
        </p:spPr>
        <p:txBody>
          <a:bodyPr>
            <a:normAutofit/>
          </a:bodyPr>
          <a:lstStyle/>
          <a:p>
            <a:r>
              <a:rPr kumimoji="1" lang="ja-JP" altLang="en-US" sz="7200" dirty="0" smtClean="0"/>
              <a:t>理科指導法</a:t>
            </a:r>
            <a:r>
              <a:rPr kumimoji="1" lang="en-US" altLang="ja-JP" dirty="0" smtClean="0"/>
              <a:t/>
            </a:r>
            <a:br>
              <a:rPr kumimoji="1" lang="en-US" altLang="ja-JP" dirty="0" smtClean="0"/>
            </a:br>
            <a:r>
              <a:rPr lang="ja-JP" altLang="en-US" sz="4000" dirty="0" smtClean="0"/>
              <a:t>第１回</a:t>
            </a:r>
            <a:r>
              <a:rPr lang="en-US" altLang="ja-JP" sz="4000" dirty="0" smtClean="0"/>
              <a:t>『</a:t>
            </a:r>
            <a:r>
              <a:rPr lang="ja-JP" altLang="en-US" sz="4000" dirty="0"/>
              <a:t>我が国の教育改革の変遷</a:t>
            </a:r>
            <a:r>
              <a:rPr lang="ja-JP" altLang="en-US" sz="4000" dirty="0" smtClean="0"/>
              <a:t>と理科教育の推移について</a:t>
            </a:r>
            <a:r>
              <a:rPr lang="en-US" altLang="ja-JP" sz="4000" dirty="0" smtClean="0"/>
              <a:t>』</a:t>
            </a:r>
            <a:endParaRPr kumimoji="1" lang="ja-JP" altLang="en-US" sz="4000" dirty="0"/>
          </a:p>
        </p:txBody>
      </p:sp>
      <p:sp>
        <p:nvSpPr>
          <p:cNvPr id="3" name="サブタイトル 2"/>
          <p:cNvSpPr>
            <a:spLocks noGrp="1"/>
          </p:cNvSpPr>
          <p:nvPr>
            <p:ph type="subTitle" idx="1"/>
          </p:nvPr>
        </p:nvSpPr>
        <p:spPr/>
        <p:txBody>
          <a:bodyPr>
            <a:normAutofit/>
          </a:bodyPr>
          <a:lstStyle/>
          <a:p>
            <a:r>
              <a:rPr kumimoji="1" lang="ja-JP" altLang="en-US" dirty="0" smtClean="0"/>
              <a:t>平成２７年４月１５日　</a:t>
            </a:r>
            <a:endParaRPr kumimoji="1" lang="en-US" altLang="ja-JP" dirty="0" smtClean="0"/>
          </a:p>
          <a:p>
            <a:r>
              <a:rPr lang="ja-JP" altLang="en-US" dirty="0" smtClean="0"/>
              <a:t>理学部第一部物理学科　</a:t>
            </a:r>
            <a:r>
              <a:rPr kumimoji="1" lang="ja-JP" altLang="en-US" dirty="0" smtClean="0"/>
              <a:t>川村康文</a:t>
            </a:r>
            <a:endParaRPr kumimoji="1" lang="en-US" altLang="ja-JP" dirty="0" smtClean="0"/>
          </a:p>
          <a:p>
            <a:r>
              <a:rPr lang="ja-JP" altLang="en-US" dirty="0" smtClean="0"/>
              <a:t>ＴＡ　金原</a:t>
            </a:r>
            <a:r>
              <a:rPr lang="ja-JP" altLang="en-US" dirty="0"/>
              <a:t>克</a:t>
            </a:r>
            <a:r>
              <a:rPr lang="ja-JP" altLang="en-US" dirty="0" smtClean="0"/>
              <a:t>範（</a:t>
            </a:r>
            <a:r>
              <a:rPr lang="ja-JP" altLang="en-US" dirty="0"/>
              <a:t>科学教育研究科　川村</a:t>
            </a:r>
            <a:r>
              <a:rPr lang="ja-JP" altLang="en-US" dirty="0" smtClean="0"/>
              <a:t>研究室</a:t>
            </a:r>
            <a:r>
              <a:rPr kumimoji="1" lang="ja-JP" altLang="en-US" dirty="0" smtClean="0"/>
              <a:t>）</a:t>
            </a:r>
            <a:endParaRPr kumimoji="1" lang="en-US" altLang="ja-JP" dirty="0" smtClean="0"/>
          </a:p>
        </p:txBody>
      </p:sp>
    </p:spTree>
    <p:extLst>
      <p:ext uri="{BB962C8B-B14F-4D97-AF65-F5344CB8AC3E}">
        <p14:creationId xmlns:p14="http://schemas.microsoft.com/office/powerpoint/2010/main" val="2116400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5120" y="365126"/>
            <a:ext cx="8534400" cy="1325563"/>
          </a:xfrm>
        </p:spPr>
        <p:txBody>
          <a:bodyPr>
            <a:normAutofit fontScale="90000"/>
          </a:bodyPr>
          <a:lstStyle/>
          <a:p>
            <a:r>
              <a:rPr lang="ja-JP" altLang="ja-JP" dirty="0"/>
              <a:t>中学校主要科目の授業時数</a:t>
            </a:r>
            <a:r>
              <a:rPr lang="ja-JP" altLang="ja-JP" dirty="0" smtClean="0"/>
              <a:t>（</a:t>
            </a:r>
            <a:r>
              <a:rPr lang="ja-JP" altLang="en-US" dirty="0" smtClean="0"/>
              <a:t>３</a:t>
            </a:r>
            <a:r>
              <a:rPr lang="ja-JP" altLang="ja-JP" dirty="0" smtClean="0"/>
              <a:t>年間</a:t>
            </a:r>
            <a:r>
              <a:rPr lang="ja-JP" altLang="ja-JP" dirty="0"/>
              <a:t>）</a:t>
            </a:r>
            <a:br>
              <a:rPr lang="ja-JP" altLang="ja-JP" dirty="0"/>
            </a:br>
            <a:endParaRPr kumimoji="1" lang="ja-JP" altLang="en-US" dirty="0"/>
          </a:p>
        </p:txBody>
      </p:sp>
      <p:graphicFrame>
        <p:nvGraphicFramePr>
          <p:cNvPr id="4" name="コンテンツ プレースホルダー 3"/>
          <p:cNvGraphicFramePr>
            <a:graphicFrameLocks noGrp="1"/>
          </p:cNvGraphicFramePr>
          <p:nvPr>
            <p:ph idx="1"/>
            <p:extLst>
              <p:ext uri="{D42A27DB-BD31-4B8C-83A1-F6EECF244321}">
                <p14:modId xmlns:p14="http://schemas.microsoft.com/office/powerpoint/2010/main" val="4167883935"/>
              </p:ext>
            </p:extLst>
          </p:nvPr>
        </p:nvGraphicFramePr>
        <p:xfrm>
          <a:off x="467363" y="1825625"/>
          <a:ext cx="8047984" cy="3840480"/>
        </p:xfrm>
        <a:graphic>
          <a:graphicData uri="http://schemas.openxmlformats.org/drawingml/2006/table">
            <a:tbl>
              <a:tblPr firstRow="1" bandRow="1">
                <a:tableStyleId>{5C22544A-7EE6-4342-B048-85BDC9FD1C3A}</a:tableStyleId>
              </a:tblPr>
              <a:tblGrid>
                <a:gridCol w="1381757"/>
                <a:gridCol w="917667"/>
                <a:gridCol w="1149712"/>
                <a:gridCol w="1149712"/>
                <a:gridCol w="1149712"/>
                <a:gridCol w="1149712"/>
                <a:gridCol w="1149712"/>
              </a:tblGrid>
              <a:tr h="370840">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dirty="0">
                          <a:effectLst/>
                          <a:latin typeface="Century" panose="02040604050505020304" pitchFamily="18" charset="0"/>
                          <a:ea typeface="ＭＳ 明朝" panose="02020609040205080304" pitchFamily="17" charset="-128"/>
                          <a:cs typeface="Times New Roman" panose="02020603050405020304" pitchFamily="18" charset="0"/>
                        </a:rPr>
                        <a:t>1958</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1969</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1977</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1989</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1998</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2008</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70840">
                <a:tc>
                  <a:txBody>
                    <a:bodyPr/>
                    <a:lstStyle/>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国語</a:t>
                      </a: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490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525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455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455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350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70840">
                <a:tc>
                  <a:txBody>
                    <a:bodyPr/>
                    <a:lstStyle/>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社会</a:t>
                      </a: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455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455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350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295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350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70840">
                <a:tc>
                  <a:txBody>
                    <a:bodyPr/>
                    <a:lstStyle/>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数学</a:t>
                      </a: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420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315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70840">
                <a:tc>
                  <a:txBody>
                    <a:bodyPr/>
                    <a:lstStyle/>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理科</a:t>
                      </a: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420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420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350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315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p>
                      <a:pPr algn="just">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350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290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385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r h="370840">
                <a:tc>
                  <a:txBody>
                    <a:bodyPr/>
                    <a:lstStyle/>
                    <a:p>
                      <a:pPr algn="just">
                        <a:spcAft>
                          <a:spcPts val="0"/>
                        </a:spcAft>
                      </a:pPr>
                      <a:r>
                        <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rPr>
                        <a:t>外国語</a:t>
                      </a: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315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315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c>
                  <a:txBody>
                    <a:bodyPr/>
                    <a:lstStyle/>
                    <a:p>
                      <a:pPr algn="just">
                        <a:spcAft>
                          <a:spcPts val="0"/>
                        </a:spcAft>
                      </a:pPr>
                      <a:r>
                        <a:rPr lang="en-US" sz="2800" b="1" kern="100" dirty="0">
                          <a:effectLst/>
                          <a:latin typeface="Century" panose="02040604050505020304" pitchFamily="18" charset="0"/>
                          <a:ea typeface="ＭＳ 明朝" panose="02020609040205080304" pitchFamily="17" charset="-128"/>
                          <a:cs typeface="Times New Roman" panose="02020603050405020304" pitchFamily="18" charset="0"/>
                        </a:rPr>
                        <a:t>420</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tc>
              </a:tr>
            </a:tbl>
          </a:graphicData>
        </a:graphic>
      </p:graphicFrame>
      <p:sp>
        <p:nvSpPr>
          <p:cNvPr id="5" name="正方形/長方形 4"/>
          <p:cNvSpPr/>
          <p:nvPr/>
        </p:nvSpPr>
        <p:spPr>
          <a:xfrm>
            <a:off x="1074871" y="5906254"/>
            <a:ext cx="6382569" cy="523220"/>
          </a:xfrm>
          <a:prstGeom prst="rect">
            <a:avLst/>
          </a:prstGeom>
        </p:spPr>
        <p:txBody>
          <a:bodyPr wrap="square">
            <a:spAutoFit/>
          </a:bodyPr>
          <a:lstStyle/>
          <a:p>
            <a:pPr algn="just">
              <a:spcAft>
                <a:spcPts val="0"/>
              </a:spcAft>
            </a:pPr>
            <a:r>
              <a:rPr lang="ja-JP" altLang="ja-JP" sz="2800" kern="100" dirty="0">
                <a:latin typeface="Century" panose="02040604050505020304" pitchFamily="18" charset="0"/>
                <a:ea typeface="ＭＳ 明朝" panose="02020609040205080304" pitchFamily="17" charset="-128"/>
                <a:cs typeface="Times New Roman" panose="02020603050405020304" pitchFamily="18" charset="0"/>
              </a:rPr>
              <a:t>※斜線部は選択科目のため、記載なし</a:t>
            </a:r>
            <a:endParaRPr lang="ja-JP" altLang="ja-JP" sz="2800"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3161853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4480" y="0"/>
            <a:ext cx="8412480" cy="1325563"/>
          </a:xfrm>
        </p:spPr>
        <p:txBody>
          <a:bodyPr/>
          <a:lstStyle/>
          <a:p>
            <a:pPr algn="ctr"/>
            <a:r>
              <a:rPr kumimoji="1" lang="ja-JP" altLang="en-US" dirty="0" smtClean="0"/>
              <a:t>最初期の学習指導要領（</a:t>
            </a:r>
            <a:r>
              <a:rPr kumimoji="1" lang="en-US" altLang="ja-JP" dirty="0" smtClean="0"/>
              <a:t>1947</a:t>
            </a:r>
            <a:r>
              <a:rPr kumimoji="1" lang="ja-JP" altLang="en-US" dirty="0" smtClean="0"/>
              <a:t>年）</a:t>
            </a:r>
            <a:endParaRPr kumimoji="1" lang="ja-JP" altLang="en-US" dirty="0"/>
          </a:p>
        </p:txBody>
      </p:sp>
      <p:pic>
        <p:nvPicPr>
          <p:cNvPr id="9" name="コンテンツ プレースホルダー 8"/>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04359" y="1325562"/>
            <a:ext cx="7376582" cy="5532437"/>
          </a:xfrm>
        </p:spPr>
      </p:pic>
    </p:spTree>
    <p:extLst>
      <p:ext uri="{BB962C8B-B14F-4D97-AF65-F5344CB8AC3E}">
        <p14:creationId xmlns:p14="http://schemas.microsoft.com/office/powerpoint/2010/main" val="3934434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１９４７年の学習指導</a:t>
            </a:r>
            <a:r>
              <a:rPr lang="ja-JP" altLang="en-US" dirty="0"/>
              <a:t>要領</a:t>
            </a:r>
            <a:endParaRPr kumimoji="1" lang="ja-JP" altLang="en-US" dirty="0"/>
          </a:p>
        </p:txBody>
      </p:sp>
      <p:sp>
        <p:nvSpPr>
          <p:cNvPr id="3" name="コンテンツ プレースホルダー 2"/>
          <p:cNvSpPr>
            <a:spLocks noGrp="1"/>
          </p:cNvSpPr>
          <p:nvPr>
            <p:ph idx="1"/>
          </p:nvPr>
        </p:nvSpPr>
        <p:spPr>
          <a:xfrm>
            <a:off x="628650" y="1325562"/>
            <a:ext cx="7886700" cy="5075237"/>
          </a:xfrm>
        </p:spPr>
        <p:txBody>
          <a:bodyPr>
            <a:normAutofit/>
          </a:bodyPr>
          <a:lstStyle/>
          <a:p>
            <a:pPr marL="0" indent="0">
              <a:buNone/>
            </a:pPr>
            <a:r>
              <a:rPr kumimoji="1" lang="ja-JP" altLang="en-US" sz="3600" dirty="0" smtClean="0"/>
              <a:t>理科では、</a:t>
            </a:r>
            <a:endParaRPr kumimoji="1" lang="en-US" altLang="ja-JP" sz="3600" dirty="0" smtClean="0"/>
          </a:p>
          <a:p>
            <a:pPr marL="0" indent="0">
              <a:buNone/>
            </a:pPr>
            <a:r>
              <a:rPr kumimoji="1" lang="ja-JP" altLang="en-US" sz="3600" dirty="0" smtClean="0"/>
              <a:t>米国の方法の輸入「生活単元学習」</a:t>
            </a:r>
            <a:endParaRPr kumimoji="1" lang="en-US" altLang="ja-JP" sz="3600" dirty="0" smtClean="0"/>
          </a:p>
          <a:p>
            <a:pPr marL="0" indent="0">
              <a:buNone/>
            </a:pPr>
            <a:r>
              <a:rPr lang="ja-JP" altLang="en-US" sz="3600" dirty="0"/>
              <a:t>身近</a:t>
            </a:r>
            <a:r>
              <a:rPr lang="ja-JP" altLang="en-US" sz="3600" dirty="0" smtClean="0"/>
              <a:t>な自然現象とのつながりから学んでいく</a:t>
            </a:r>
            <a:endParaRPr lang="en-US" altLang="ja-JP" sz="3600" dirty="0" smtClean="0"/>
          </a:p>
          <a:p>
            <a:pPr marL="0" indent="0">
              <a:buNone/>
            </a:pPr>
            <a:r>
              <a:rPr lang="ja-JP" altLang="en-US" sz="3600" dirty="0"/>
              <a:t>生活</a:t>
            </a:r>
            <a:r>
              <a:rPr lang="ja-JP" altLang="en-US" sz="3600" dirty="0" smtClean="0"/>
              <a:t>の</a:t>
            </a:r>
            <a:r>
              <a:rPr lang="ja-JP" altLang="en-US" sz="3600" dirty="0"/>
              <a:t>中</a:t>
            </a:r>
            <a:r>
              <a:rPr lang="ja-JP" altLang="en-US" sz="3600" dirty="0" smtClean="0"/>
              <a:t>での理科の意味を見出す</a:t>
            </a:r>
            <a:endParaRPr lang="en-US" altLang="ja-JP" sz="3600" dirty="0" smtClean="0"/>
          </a:p>
          <a:p>
            <a:pPr marL="0" indent="0">
              <a:buNone/>
            </a:pPr>
            <a:r>
              <a:rPr lang="ja-JP" altLang="en-US" sz="3600" dirty="0" smtClean="0"/>
              <a:t>ことを主として教えていた。</a:t>
            </a:r>
            <a:endParaRPr lang="en-US" altLang="ja-JP" sz="3600" dirty="0" smtClean="0"/>
          </a:p>
          <a:p>
            <a:pPr marL="0" indent="0">
              <a:buNone/>
            </a:pPr>
            <a:endParaRPr kumimoji="1" lang="en-US" altLang="ja-JP" dirty="0" smtClean="0"/>
          </a:p>
        </p:txBody>
      </p:sp>
    </p:spTree>
    <p:extLst>
      <p:ext uri="{BB962C8B-B14F-4D97-AF65-F5344CB8AC3E}">
        <p14:creationId xmlns:p14="http://schemas.microsoft.com/office/powerpoint/2010/main" val="13806847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365126"/>
            <a:ext cx="7769592" cy="6492874"/>
          </a:xfrm>
        </p:spPr>
      </p:pic>
    </p:spTree>
    <p:extLst>
      <p:ext uri="{BB962C8B-B14F-4D97-AF65-F5344CB8AC3E}">
        <p14:creationId xmlns:p14="http://schemas.microsoft.com/office/powerpoint/2010/main" val="4911319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07264" y="185505"/>
            <a:ext cx="8914069" cy="6286415"/>
          </a:xfrm>
        </p:spPr>
      </p:pic>
    </p:spTree>
    <p:extLst>
      <p:ext uri="{BB962C8B-B14F-4D97-AF65-F5344CB8AC3E}">
        <p14:creationId xmlns:p14="http://schemas.microsoft.com/office/powerpoint/2010/main" val="35118743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44245" y="130064"/>
            <a:ext cx="7571105" cy="7101580"/>
          </a:xfrm>
        </p:spPr>
      </p:pic>
    </p:spTree>
    <p:extLst>
      <p:ext uri="{BB962C8B-B14F-4D97-AF65-F5344CB8AC3E}">
        <p14:creationId xmlns:p14="http://schemas.microsoft.com/office/powerpoint/2010/main" val="12446633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48411" y="486684"/>
            <a:ext cx="7647178" cy="6371316"/>
          </a:xfrm>
        </p:spPr>
      </p:pic>
    </p:spTree>
    <p:extLst>
      <p:ext uri="{BB962C8B-B14F-4D97-AF65-F5344CB8AC3E}">
        <p14:creationId xmlns:p14="http://schemas.microsoft.com/office/powerpoint/2010/main" val="10773371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36701" y="195072"/>
            <a:ext cx="8397965" cy="6412992"/>
          </a:xfrm>
        </p:spPr>
      </p:pic>
    </p:spTree>
    <p:extLst>
      <p:ext uri="{BB962C8B-B14F-4D97-AF65-F5344CB8AC3E}">
        <p14:creationId xmlns:p14="http://schemas.microsoft.com/office/powerpoint/2010/main" val="18966225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生活単元学習への批判</a:t>
            </a:r>
            <a:endParaRPr kumimoji="1" lang="ja-JP" altLang="en-US" dirty="0"/>
          </a:p>
        </p:txBody>
      </p:sp>
      <p:sp>
        <p:nvSpPr>
          <p:cNvPr id="3" name="コンテンツ プレースホルダー 2"/>
          <p:cNvSpPr>
            <a:spLocks noGrp="1"/>
          </p:cNvSpPr>
          <p:nvPr>
            <p:ph idx="1"/>
          </p:nvPr>
        </p:nvSpPr>
        <p:spPr/>
        <p:txBody>
          <a:bodyPr/>
          <a:lstStyle/>
          <a:p>
            <a:pPr marL="0" indent="0">
              <a:buNone/>
            </a:pPr>
            <a:r>
              <a:rPr lang="ja-JP" altLang="en-US" dirty="0"/>
              <a:t>指導体系として場当たり的という批判が出る</a:t>
            </a:r>
            <a:endParaRPr lang="en-US" altLang="ja-JP" dirty="0"/>
          </a:p>
          <a:p>
            <a:pPr marL="0" indent="0">
              <a:buNone/>
            </a:pPr>
            <a:r>
              <a:rPr lang="ja-JP" altLang="en-US" dirty="0"/>
              <a:t>「はいまわる理科</a:t>
            </a:r>
            <a:r>
              <a:rPr lang="ja-JP" altLang="en-US" dirty="0" smtClean="0"/>
              <a:t>」という見方</a:t>
            </a:r>
            <a:endParaRPr lang="en-US" altLang="ja-JP" dirty="0" smtClean="0"/>
          </a:p>
          <a:p>
            <a:pPr marL="0" indent="0">
              <a:buNone/>
            </a:pPr>
            <a:endParaRPr lang="en-US" altLang="ja-JP" dirty="0"/>
          </a:p>
          <a:p>
            <a:pPr marL="0" indent="0">
              <a:buNone/>
            </a:pPr>
            <a:r>
              <a:rPr lang="ja-JP" altLang="en-US" dirty="0"/>
              <a:t>生活単元学習は知識の伝達のみであり</a:t>
            </a:r>
            <a:endParaRPr lang="en-US" altLang="ja-JP" dirty="0"/>
          </a:p>
          <a:p>
            <a:pPr marL="0" indent="0">
              <a:buNone/>
            </a:pPr>
            <a:r>
              <a:rPr lang="ja-JP" altLang="en-US" dirty="0"/>
              <a:t>科学的態度は養成</a:t>
            </a:r>
            <a:r>
              <a:rPr lang="ja-JP" altLang="en-US" dirty="0" smtClean="0"/>
              <a:t>できない</a:t>
            </a:r>
            <a:endParaRPr lang="en-US" altLang="ja-JP" dirty="0" smtClean="0"/>
          </a:p>
          <a:p>
            <a:pPr marL="0" indent="0">
              <a:buNone/>
            </a:pPr>
            <a:endParaRPr lang="en-US" altLang="ja-JP" dirty="0"/>
          </a:p>
          <a:p>
            <a:pPr marL="0" indent="0">
              <a:buNone/>
            </a:pPr>
            <a:r>
              <a:rPr lang="ja-JP" altLang="en-US" dirty="0"/>
              <a:t>科学的思考がないため、学力の伸長がみられない</a:t>
            </a:r>
            <a:endParaRPr lang="en-US" altLang="ja-JP" dirty="0"/>
          </a:p>
          <a:p>
            <a:pPr marL="0" indent="0">
              <a:buNone/>
            </a:pPr>
            <a:r>
              <a:rPr lang="ja-JP" altLang="en-US" dirty="0"/>
              <a:t>教員も科学的な考えのトレーニングができていない</a:t>
            </a:r>
            <a:endParaRPr lang="en-US" altLang="ja-JP" dirty="0"/>
          </a:p>
          <a:p>
            <a:endParaRPr kumimoji="1" lang="ja-JP" altLang="en-US" dirty="0"/>
          </a:p>
        </p:txBody>
      </p:sp>
    </p:spTree>
    <p:extLst>
      <p:ext uri="{BB962C8B-B14F-4D97-AF65-F5344CB8AC3E}">
        <p14:creationId xmlns:p14="http://schemas.microsoft.com/office/powerpoint/2010/main" val="694220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スプートニクショック</a:t>
            </a:r>
            <a:endParaRPr kumimoji="1" lang="ja-JP" altLang="en-US" dirty="0"/>
          </a:p>
        </p:txBody>
      </p:sp>
      <p:sp>
        <p:nvSpPr>
          <p:cNvPr id="3" name="コンテンツ プレースホルダー 2"/>
          <p:cNvSpPr>
            <a:spLocks noGrp="1"/>
          </p:cNvSpPr>
          <p:nvPr>
            <p:ph idx="1"/>
          </p:nvPr>
        </p:nvSpPr>
        <p:spPr>
          <a:xfrm>
            <a:off x="325120" y="1325562"/>
            <a:ext cx="8676640" cy="5156517"/>
          </a:xfrm>
        </p:spPr>
        <p:txBody>
          <a:bodyPr>
            <a:normAutofit fontScale="92500" lnSpcReduction="10000"/>
          </a:bodyPr>
          <a:lstStyle/>
          <a:p>
            <a:pPr marL="0" indent="0">
              <a:buNone/>
            </a:pPr>
            <a:r>
              <a:rPr lang="ja-JP" altLang="en-US" dirty="0"/>
              <a:t>スプートニク</a:t>
            </a:r>
            <a:r>
              <a:rPr lang="ja-JP" altLang="en-US" dirty="0" smtClean="0"/>
              <a:t>１号（</a:t>
            </a:r>
            <a:r>
              <a:rPr lang="en-US" altLang="ja-JP" dirty="0"/>
              <a:t>1957</a:t>
            </a:r>
            <a:r>
              <a:rPr lang="ja-JP" altLang="en-US" dirty="0"/>
              <a:t>年</a:t>
            </a:r>
            <a:r>
              <a:rPr lang="en-US" altLang="ja-JP" dirty="0"/>
              <a:t>10</a:t>
            </a:r>
            <a:r>
              <a:rPr lang="ja-JP" altLang="en-US" dirty="0"/>
              <a:t>月</a:t>
            </a:r>
            <a:r>
              <a:rPr lang="en-US" altLang="ja-JP" dirty="0"/>
              <a:t>4</a:t>
            </a:r>
            <a:r>
              <a:rPr lang="ja-JP" altLang="en-US" dirty="0"/>
              <a:t>日）</a:t>
            </a:r>
          </a:p>
          <a:p>
            <a:pPr marL="0" indent="0">
              <a:buNone/>
            </a:pPr>
            <a:r>
              <a:rPr lang="ja-JP" altLang="en-US" dirty="0" smtClean="0"/>
              <a:t>ソ連の人工衛星が地球を一周</a:t>
            </a:r>
            <a:endParaRPr lang="en-US" altLang="ja-JP" dirty="0" smtClean="0"/>
          </a:p>
          <a:p>
            <a:pPr marL="0" indent="0">
              <a:buNone/>
            </a:pPr>
            <a:r>
              <a:rPr kumimoji="1" lang="ja-JP" altLang="en-US" dirty="0" smtClean="0"/>
              <a:t>　⇒科学力の差＝軍事力格差</a:t>
            </a:r>
            <a:endParaRPr lang="en-US" altLang="ja-JP" dirty="0"/>
          </a:p>
          <a:p>
            <a:pPr marL="0" indent="0">
              <a:buNone/>
            </a:pPr>
            <a:r>
              <a:rPr lang="ja-JP" altLang="en-US" dirty="0"/>
              <a:t>　</a:t>
            </a:r>
            <a:r>
              <a:rPr lang="ja-JP" altLang="en-US" dirty="0" smtClean="0"/>
              <a:t>（地球のどこからでも攻撃できる）</a:t>
            </a:r>
            <a:endParaRPr lang="en-US" altLang="ja-JP" dirty="0" smtClean="0"/>
          </a:p>
          <a:p>
            <a:pPr marL="0" indent="0">
              <a:buNone/>
            </a:pPr>
            <a:r>
              <a:rPr lang="ja-JP" altLang="en-US" dirty="0" smtClean="0"/>
              <a:t>↓</a:t>
            </a:r>
            <a:endParaRPr lang="en-US" altLang="ja-JP" dirty="0" smtClean="0"/>
          </a:p>
          <a:p>
            <a:pPr marL="0" indent="0">
              <a:buNone/>
            </a:pPr>
            <a:r>
              <a:rPr lang="ja-JP" altLang="en-US" dirty="0" smtClean="0"/>
              <a:t>科学</a:t>
            </a:r>
            <a:r>
              <a:rPr lang="ja-JP" altLang="en-US" dirty="0"/>
              <a:t>技術</a:t>
            </a:r>
            <a:r>
              <a:rPr lang="ja-JP" altLang="en-US" dirty="0" smtClean="0"/>
              <a:t>が国力</a:t>
            </a:r>
            <a:r>
              <a:rPr lang="ja-JP" altLang="en-US" dirty="0"/>
              <a:t>と正比例していることが明らか</a:t>
            </a:r>
            <a:r>
              <a:rPr lang="ja-JP" altLang="en-US" dirty="0" smtClean="0"/>
              <a:t>に</a:t>
            </a:r>
            <a:endParaRPr lang="en-US" altLang="ja-JP" dirty="0" smtClean="0"/>
          </a:p>
          <a:p>
            <a:pPr marL="0" indent="0">
              <a:buNone/>
            </a:pPr>
            <a:r>
              <a:rPr lang="ja-JP" altLang="en-US" dirty="0"/>
              <a:t>米国の</a:t>
            </a:r>
            <a:r>
              <a:rPr lang="ja-JP" altLang="en-US" dirty="0" smtClean="0"/>
              <a:t>危機感　⇒　</a:t>
            </a:r>
            <a:r>
              <a:rPr kumimoji="1" lang="ja-JP" altLang="en-US" dirty="0" smtClean="0"/>
              <a:t>教育の現代化へ</a:t>
            </a:r>
            <a:endParaRPr kumimoji="1" lang="en-US" altLang="ja-JP" dirty="0" smtClean="0"/>
          </a:p>
          <a:p>
            <a:pPr marL="0" indent="0">
              <a:buNone/>
            </a:pPr>
            <a:r>
              <a:rPr lang="en-US" altLang="ja-JP" dirty="0"/>
              <a:t>National Defense Education </a:t>
            </a:r>
            <a:r>
              <a:rPr lang="en-US" altLang="ja-JP" dirty="0" smtClean="0"/>
              <a:t>Act</a:t>
            </a:r>
            <a:r>
              <a:rPr lang="ja-JP" altLang="en-US" dirty="0" smtClean="0"/>
              <a:t>（</a:t>
            </a:r>
            <a:r>
              <a:rPr lang="en-US" altLang="ja-JP" dirty="0" smtClean="0"/>
              <a:t>1958</a:t>
            </a:r>
            <a:r>
              <a:rPr lang="ja-JP" altLang="en-US" dirty="0" smtClean="0"/>
              <a:t>）</a:t>
            </a:r>
            <a:endParaRPr lang="en-US" altLang="ja-JP" dirty="0" smtClean="0"/>
          </a:p>
          <a:p>
            <a:pPr marL="0" indent="0">
              <a:buNone/>
            </a:pPr>
            <a:endParaRPr kumimoji="1" lang="en-US" altLang="ja-JP" dirty="0" smtClean="0"/>
          </a:p>
          <a:p>
            <a:pPr marL="0" indent="0">
              <a:buNone/>
            </a:pPr>
            <a:r>
              <a:rPr lang="ja-JP" altLang="en-US" dirty="0" smtClean="0"/>
              <a:t>理科を、生活</a:t>
            </a:r>
            <a:r>
              <a:rPr lang="ja-JP" altLang="en-US" dirty="0"/>
              <a:t>単元学習ではなく、系統学習に切り替える</a:t>
            </a:r>
          </a:p>
          <a:p>
            <a:pPr marL="0" indent="0">
              <a:buNone/>
            </a:pPr>
            <a:r>
              <a:rPr lang="ja-JP" altLang="en-US" dirty="0"/>
              <a:t>科学者の</a:t>
            </a:r>
            <a:r>
              <a:rPr lang="ja-JP" altLang="en-US" dirty="0" smtClean="0"/>
              <a:t>養成へとつなげる（国力の増大）</a:t>
            </a:r>
            <a:endParaRPr lang="en-US" altLang="ja-JP" dirty="0" smtClean="0"/>
          </a:p>
        </p:txBody>
      </p:sp>
      <p:pic>
        <p:nvPicPr>
          <p:cNvPr id="4" name="図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66596" y="1009969"/>
            <a:ext cx="2748754" cy="2251265"/>
          </a:xfrm>
          <a:prstGeom prst="rect">
            <a:avLst/>
          </a:prstGeom>
        </p:spPr>
      </p:pic>
    </p:spTree>
    <p:extLst>
      <p:ext uri="{BB962C8B-B14F-4D97-AF65-F5344CB8AC3E}">
        <p14:creationId xmlns:p14="http://schemas.microsoft.com/office/powerpoint/2010/main" val="2332865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ctr"/>
            <a:r>
              <a:rPr kumimoji="1" lang="ja-JP" altLang="en-US" dirty="0" smtClean="0"/>
              <a:t>質問</a:t>
            </a:r>
            <a:endParaRPr kumimoji="1" lang="ja-JP" altLang="en-US" dirty="0"/>
          </a:p>
        </p:txBody>
      </p:sp>
      <p:sp>
        <p:nvSpPr>
          <p:cNvPr id="3" name="コンテンツ プレースホルダー 2"/>
          <p:cNvSpPr>
            <a:spLocks noGrp="1"/>
          </p:cNvSpPr>
          <p:nvPr>
            <p:ph idx="1"/>
          </p:nvPr>
        </p:nvSpPr>
        <p:spPr/>
        <p:txBody>
          <a:bodyPr>
            <a:normAutofit/>
          </a:bodyPr>
          <a:lstStyle/>
          <a:p>
            <a:pPr marL="0" indent="0" algn="ctr">
              <a:buNone/>
            </a:pPr>
            <a:r>
              <a:rPr lang="ja-JP" altLang="en-US" sz="8800" dirty="0"/>
              <a:t>国民</a:t>
            </a:r>
            <a:r>
              <a:rPr lang="ja-JP" altLang="en-US" sz="8800" dirty="0" smtClean="0"/>
              <a:t>の３大義務とは？</a:t>
            </a:r>
            <a:endParaRPr kumimoji="1" lang="ja-JP" altLang="en-US" sz="8800" dirty="0"/>
          </a:p>
        </p:txBody>
      </p:sp>
    </p:spTree>
    <p:extLst>
      <p:ext uri="{BB962C8B-B14F-4D97-AF65-F5344CB8AC3E}">
        <p14:creationId xmlns:p14="http://schemas.microsoft.com/office/powerpoint/2010/main" val="12477967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１９５８年の学習指導要領</a:t>
            </a:r>
            <a:endParaRPr kumimoji="1" lang="ja-JP" altLang="en-US" dirty="0"/>
          </a:p>
        </p:txBody>
      </p:sp>
      <p:sp>
        <p:nvSpPr>
          <p:cNvPr id="3" name="コンテンツ プレースホルダー 2"/>
          <p:cNvSpPr>
            <a:spLocks noGrp="1"/>
          </p:cNvSpPr>
          <p:nvPr>
            <p:ph idx="1"/>
          </p:nvPr>
        </p:nvSpPr>
        <p:spPr>
          <a:xfrm>
            <a:off x="628650" y="1325562"/>
            <a:ext cx="7886700" cy="5136197"/>
          </a:xfrm>
        </p:spPr>
        <p:txBody>
          <a:bodyPr>
            <a:normAutofit/>
          </a:bodyPr>
          <a:lstStyle/>
          <a:p>
            <a:pPr marL="0" indent="0">
              <a:buNone/>
            </a:pPr>
            <a:r>
              <a:rPr lang="ja-JP" altLang="en-US" dirty="0" smtClean="0"/>
              <a:t>内容の高度化⇒系統学習（米国</a:t>
            </a:r>
            <a:r>
              <a:rPr lang="ja-JP" altLang="en-US" dirty="0"/>
              <a:t>の学習</a:t>
            </a:r>
            <a:r>
              <a:rPr lang="ja-JP" altLang="en-US" dirty="0" smtClean="0"/>
              <a:t>指導）</a:t>
            </a:r>
            <a:endParaRPr lang="en-US" altLang="ja-JP" dirty="0" smtClean="0"/>
          </a:p>
          <a:p>
            <a:pPr marL="0" indent="0">
              <a:buNone/>
            </a:pPr>
            <a:r>
              <a:rPr kumimoji="1" lang="ja-JP" altLang="en-US" dirty="0" smtClean="0"/>
              <a:t>わが国でも高度な理科教育へ</a:t>
            </a:r>
            <a:endParaRPr kumimoji="1" lang="en-US" altLang="ja-JP" dirty="0" smtClean="0"/>
          </a:p>
          <a:p>
            <a:pPr marL="0" indent="0">
              <a:buNone/>
            </a:pPr>
            <a:r>
              <a:rPr lang="ja-JP" altLang="en-US" dirty="0" smtClean="0"/>
              <a:t>現在の大学の教養部レベルまで高校で指導する</a:t>
            </a:r>
            <a:endParaRPr lang="en-US" altLang="ja-JP" dirty="0" smtClean="0"/>
          </a:p>
          <a:p>
            <a:pPr marL="0" indent="0">
              <a:buNone/>
            </a:pPr>
            <a:r>
              <a:rPr kumimoji="1" lang="ja-JP" altLang="en-US" dirty="0" smtClean="0"/>
              <a:t>↓</a:t>
            </a:r>
            <a:endParaRPr kumimoji="1" lang="en-US" altLang="ja-JP" dirty="0" smtClean="0"/>
          </a:p>
          <a:p>
            <a:pPr marL="0" indent="0">
              <a:buNone/>
            </a:pPr>
            <a:r>
              <a:rPr lang="ja-JP" altLang="en-US" dirty="0" smtClean="0"/>
              <a:t>系統</a:t>
            </a:r>
            <a:r>
              <a:rPr lang="ja-JP" altLang="en-US" dirty="0"/>
              <a:t>学習</a:t>
            </a:r>
            <a:r>
              <a:rPr lang="ja-JP" altLang="en-US" dirty="0" smtClean="0"/>
              <a:t>の導入以降</a:t>
            </a:r>
            <a:endParaRPr lang="en-US" altLang="ja-JP" dirty="0" smtClean="0"/>
          </a:p>
          <a:p>
            <a:pPr marL="0" indent="0">
              <a:buNone/>
            </a:pPr>
            <a:r>
              <a:rPr lang="ja-JP" altLang="en-US" dirty="0" smtClean="0"/>
              <a:t>理工</a:t>
            </a:r>
            <a:r>
              <a:rPr lang="ja-JP" altLang="en-US" dirty="0"/>
              <a:t>系の大学が人気に⇒高度経済</a:t>
            </a:r>
            <a:r>
              <a:rPr lang="ja-JP" altLang="en-US" dirty="0" smtClean="0"/>
              <a:t>成長</a:t>
            </a:r>
            <a:endParaRPr kumimoji="1" lang="en-US" altLang="ja-JP" dirty="0" smtClean="0"/>
          </a:p>
          <a:p>
            <a:pPr marL="0" indent="0">
              <a:buNone/>
            </a:pPr>
            <a:r>
              <a:rPr lang="ja-JP" altLang="en-US" dirty="0" smtClean="0"/>
              <a:t>高校進学</a:t>
            </a:r>
            <a:r>
              <a:rPr lang="ja-JP" altLang="en-US" dirty="0"/>
              <a:t>率</a:t>
            </a:r>
            <a:r>
              <a:rPr lang="ja-JP" altLang="en-US" dirty="0" smtClean="0"/>
              <a:t>が３０％⇒９０％以上にまで上昇する</a:t>
            </a:r>
            <a:endParaRPr lang="en-US" altLang="ja-JP" dirty="0" smtClean="0"/>
          </a:p>
          <a:p>
            <a:pPr marL="0" indent="0">
              <a:buNone/>
            </a:pPr>
            <a:r>
              <a:rPr lang="ja-JP" altLang="en-US" dirty="0" smtClean="0"/>
              <a:t>↓</a:t>
            </a:r>
            <a:endParaRPr lang="en-US" altLang="ja-JP" dirty="0" smtClean="0"/>
          </a:p>
          <a:p>
            <a:pPr marL="0" indent="0">
              <a:buNone/>
            </a:pPr>
            <a:r>
              <a:rPr lang="ja-JP" altLang="en-US" dirty="0" smtClean="0"/>
              <a:t>「</a:t>
            </a:r>
            <a:r>
              <a:rPr lang="ja-JP" altLang="en-US" dirty="0"/>
              <a:t>落ちこぼれ」の</a:t>
            </a:r>
            <a:r>
              <a:rPr lang="ja-JP" altLang="en-US" dirty="0" smtClean="0"/>
              <a:t>誕生</a:t>
            </a:r>
            <a:endParaRPr lang="en-US" altLang="ja-JP" dirty="0" smtClean="0"/>
          </a:p>
          <a:p>
            <a:pPr marL="0" indent="0">
              <a:buNone/>
            </a:pPr>
            <a:r>
              <a:rPr lang="ja-JP" altLang="en-US" dirty="0" smtClean="0"/>
              <a:t>科学者</a:t>
            </a:r>
            <a:r>
              <a:rPr lang="ja-JP" altLang="en-US" dirty="0"/>
              <a:t>志向</a:t>
            </a:r>
            <a:r>
              <a:rPr lang="ja-JP" altLang="en-US" dirty="0" smtClean="0"/>
              <a:t>のない生徒が理科を学ぶ意味は？</a:t>
            </a:r>
            <a:endParaRPr lang="en-US" altLang="ja-JP" dirty="0" smtClean="0"/>
          </a:p>
          <a:p>
            <a:pPr marL="0" indent="0">
              <a:buNone/>
            </a:pP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14833662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kumimoji="1" lang="ja-JP" altLang="en-US" dirty="0" smtClean="0"/>
              <a:t>以前の高等学校学習指導要領</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022175"/>
            <a:ext cx="7661910" cy="5669968"/>
          </a:xfrm>
        </p:spPr>
      </p:pic>
    </p:spTree>
    <p:extLst>
      <p:ext uri="{BB962C8B-B14F-4D97-AF65-F5344CB8AC3E}">
        <p14:creationId xmlns:p14="http://schemas.microsoft.com/office/powerpoint/2010/main" val="30812638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r>
              <a:rPr kumimoji="1" lang="ja-JP" altLang="en-US" dirty="0" smtClean="0"/>
              <a:t>以後の中学校学習指導要領</a:t>
            </a:r>
            <a:endParaRPr kumimoji="1" lang="ja-JP" altLang="en-US" dirty="0"/>
          </a:p>
        </p:txBody>
      </p:sp>
      <p:pic>
        <p:nvPicPr>
          <p:cNvPr id="6" name="コンテンツ プレースホルダー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84898" y="1022175"/>
            <a:ext cx="7349414" cy="5669968"/>
          </a:xfrm>
        </p:spPr>
      </p:pic>
    </p:spTree>
    <p:extLst>
      <p:ext uri="{BB962C8B-B14F-4D97-AF65-F5344CB8AC3E}">
        <p14:creationId xmlns:p14="http://schemas.microsoft.com/office/powerpoint/2010/main" val="1389929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１９７７年の学習指導要領</a:t>
            </a:r>
            <a:endParaRPr kumimoji="1" lang="ja-JP" altLang="en-US" dirty="0"/>
          </a:p>
        </p:txBody>
      </p:sp>
      <p:sp>
        <p:nvSpPr>
          <p:cNvPr id="3" name="コンテンツ プレースホルダー 2"/>
          <p:cNvSpPr>
            <a:spLocks noGrp="1"/>
          </p:cNvSpPr>
          <p:nvPr>
            <p:ph idx="1"/>
          </p:nvPr>
        </p:nvSpPr>
        <p:spPr>
          <a:xfrm>
            <a:off x="628650" y="1142682"/>
            <a:ext cx="7886700" cy="5481638"/>
          </a:xfrm>
        </p:spPr>
        <p:txBody>
          <a:bodyPr>
            <a:normAutofit lnSpcReduction="10000"/>
          </a:bodyPr>
          <a:lstStyle/>
          <a:p>
            <a:pPr marL="0" indent="0">
              <a:buNone/>
            </a:pPr>
            <a:r>
              <a:rPr kumimoji="1" lang="ja-JP" altLang="en-US" dirty="0" smtClean="0"/>
              <a:t>直接経験を重視</a:t>
            </a:r>
            <a:r>
              <a:rPr lang="ja-JP" altLang="en-US" dirty="0" smtClean="0"/>
              <a:t>する形となり、授業時間数も削減</a:t>
            </a:r>
            <a:endParaRPr lang="en-US" altLang="ja-JP" dirty="0" smtClean="0"/>
          </a:p>
          <a:p>
            <a:pPr marL="0" indent="0">
              <a:buNone/>
            </a:pPr>
            <a:r>
              <a:rPr kumimoji="1" lang="ja-JP" altLang="en-US" dirty="0" smtClean="0"/>
              <a:t>ゆとり教育の誕生</a:t>
            </a:r>
            <a:endParaRPr kumimoji="1" lang="en-US" altLang="ja-JP" dirty="0" smtClean="0"/>
          </a:p>
          <a:p>
            <a:pPr marL="0" indent="0">
              <a:buNone/>
            </a:pPr>
            <a:endParaRPr kumimoji="1" lang="en-US" altLang="ja-JP" dirty="0" smtClean="0"/>
          </a:p>
          <a:p>
            <a:pPr marL="0" indent="0">
              <a:buNone/>
            </a:pPr>
            <a:r>
              <a:rPr lang="ja-JP" altLang="en-US" dirty="0" smtClean="0"/>
              <a:t>ゆとり教育以前</a:t>
            </a:r>
            <a:endParaRPr lang="en-US" altLang="ja-JP" dirty="0" smtClean="0"/>
          </a:p>
          <a:p>
            <a:pPr marL="0" indent="0">
              <a:buNone/>
            </a:pPr>
            <a:r>
              <a:rPr lang="ja-JP" altLang="en-US" dirty="0" smtClean="0"/>
              <a:t>理科第一分野の最初の段階で「測定」を学ぶ</a:t>
            </a:r>
            <a:endParaRPr lang="en-US" altLang="ja-JP" dirty="0" smtClean="0"/>
          </a:p>
          <a:p>
            <a:pPr marL="0" indent="0">
              <a:buNone/>
            </a:pPr>
            <a:r>
              <a:rPr lang="ja-JP" altLang="en-US" dirty="0" smtClean="0"/>
              <a:t>目盛の読み方や有効数字の計算等、厳密さ重視</a:t>
            </a:r>
            <a:endParaRPr lang="en-US" altLang="ja-JP" dirty="0" smtClean="0"/>
          </a:p>
          <a:p>
            <a:pPr marL="0" indent="0">
              <a:buNone/>
            </a:pPr>
            <a:endParaRPr lang="en-US" altLang="ja-JP" dirty="0"/>
          </a:p>
          <a:p>
            <a:pPr marL="0" indent="0">
              <a:buNone/>
            </a:pPr>
            <a:r>
              <a:rPr lang="ja-JP" altLang="en-US" dirty="0" smtClean="0"/>
              <a:t>ゆとり教育以後</a:t>
            </a:r>
            <a:endParaRPr lang="en-US" altLang="ja-JP" dirty="0" smtClean="0"/>
          </a:p>
          <a:p>
            <a:pPr marL="0" indent="0">
              <a:buNone/>
            </a:pPr>
            <a:r>
              <a:rPr lang="ja-JP" altLang="en-US" dirty="0" smtClean="0"/>
              <a:t>高等学校物理</a:t>
            </a:r>
            <a:r>
              <a:rPr lang="en-US" altLang="ja-JP" dirty="0" smtClean="0"/>
              <a:t>Ⅰ</a:t>
            </a:r>
            <a:r>
              <a:rPr lang="ja-JP" altLang="en-US" dirty="0" smtClean="0"/>
              <a:t>の最初のページ</a:t>
            </a:r>
            <a:endParaRPr lang="en-US" altLang="ja-JP" dirty="0" smtClean="0"/>
          </a:p>
          <a:p>
            <a:pPr marL="0" indent="0">
              <a:buNone/>
            </a:pPr>
            <a:r>
              <a:rPr lang="ja-JP" altLang="en-US" dirty="0" smtClean="0"/>
              <a:t>手のひらにりんごをのせたイラスト</a:t>
            </a:r>
            <a:endParaRPr lang="en-US" altLang="ja-JP" dirty="0" smtClean="0"/>
          </a:p>
          <a:p>
            <a:pPr marL="0" indent="0">
              <a:buNone/>
            </a:pPr>
            <a:r>
              <a:rPr lang="ja-JP" altLang="en-US" dirty="0" smtClean="0"/>
              <a:t>「１００ｇ＝りんご１個の質量とほぼ同じ」</a:t>
            </a:r>
            <a:endParaRPr lang="en-US" altLang="ja-JP" dirty="0"/>
          </a:p>
        </p:txBody>
      </p:sp>
    </p:spTree>
    <p:extLst>
      <p:ext uri="{BB962C8B-B14F-4D97-AF65-F5344CB8AC3E}">
        <p14:creationId xmlns:p14="http://schemas.microsoft.com/office/powerpoint/2010/main" val="31553851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文部科学省の誕生</a:t>
            </a:r>
            <a:endParaRPr kumimoji="1" lang="ja-JP" altLang="en-US" dirty="0"/>
          </a:p>
        </p:txBody>
      </p:sp>
      <p:sp>
        <p:nvSpPr>
          <p:cNvPr id="3" name="コンテンツ プレースホルダー 2"/>
          <p:cNvSpPr>
            <a:spLocks noGrp="1"/>
          </p:cNvSpPr>
          <p:nvPr>
            <p:ph idx="1"/>
          </p:nvPr>
        </p:nvSpPr>
        <p:spPr>
          <a:xfrm>
            <a:off x="628650" y="1325563"/>
            <a:ext cx="7886700" cy="4673283"/>
          </a:xfrm>
        </p:spPr>
        <p:txBody>
          <a:bodyPr/>
          <a:lstStyle/>
          <a:p>
            <a:pPr marL="0" indent="0">
              <a:buNone/>
            </a:pPr>
            <a:r>
              <a:rPr lang="en-US" altLang="ja-JP" dirty="0"/>
              <a:t>2001</a:t>
            </a:r>
            <a:r>
              <a:rPr lang="ja-JP" altLang="en-US" dirty="0"/>
              <a:t>年（平成</a:t>
            </a:r>
            <a:r>
              <a:rPr lang="en-US" altLang="ja-JP" dirty="0"/>
              <a:t>13</a:t>
            </a:r>
            <a:r>
              <a:rPr lang="ja-JP" altLang="en-US" dirty="0"/>
              <a:t>年）</a:t>
            </a:r>
            <a:r>
              <a:rPr lang="en-US" altLang="ja-JP" dirty="0"/>
              <a:t>1</a:t>
            </a:r>
            <a:r>
              <a:rPr lang="ja-JP" altLang="en-US" dirty="0"/>
              <a:t>月</a:t>
            </a:r>
            <a:r>
              <a:rPr lang="en-US" altLang="ja-JP" dirty="0"/>
              <a:t>6</a:t>
            </a:r>
            <a:r>
              <a:rPr lang="ja-JP" altLang="en-US" dirty="0" smtClean="0"/>
              <a:t>日　</a:t>
            </a:r>
            <a:r>
              <a:rPr lang="ja-JP" altLang="en-US" b="1" dirty="0" smtClean="0"/>
              <a:t>中央</a:t>
            </a:r>
            <a:r>
              <a:rPr lang="ja-JP" altLang="en-US" b="1" dirty="0"/>
              <a:t>省庁</a:t>
            </a:r>
            <a:r>
              <a:rPr lang="ja-JP" altLang="en-US" b="1" dirty="0" smtClean="0"/>
              <a:t>再編</a:t>
            </a:r>
            <a:endParaRPr lang="en-US" altLang="ja-JP" b="1" dirty="0"/>
          </a:p>
          <a:p>
            <a:pPr marL="0" indent="0">
              <a:buNone/>
            </a:pPr>
            <a:r>
              <a:rPr lang="ja-JP" altLang="en-US" dirty="0" smtClean="0"/>
              <a:t>○文部省（学術</a:t>
            </a:r>
            <a:r>
              <a:rPr lang="ja-JP" altLang="en-US" dirty="0"/>
              <a:t>・教育・学校等に関する行政</a:t>
            </a:r>
            <a:r>
              <a:rPr lang="ja-JP" altLang="en-US" dirty="0" smtClean="0"/>
              <a:t>機関）</a:t>
            </a:r>
            <a:endParaRPr lang="en-US" altLang="ja-JP" dirty="0" smtClean="0"/>
          </a:p>
          <a:p>
            <a:pPr marL="0" indent="0">
              <a:buNone/>
            </a:pPr>
            <a:r>
              <a:rPr lang="ja-JP" altLang="en-US" dirty="0" smtClean="0"/>
              <a:t>○科学技術庁（科学</a:t>
            </a:r>
            <a:r>
              <a:rPr lang="ja-JP" altLang="en-US" dirty="0"/>
              <a:t>技術行政を総合的に推進する行政</a:t>
            </a:r>
            <a:r>
              <a:rPr lang="ja-JP" altLang="en-US" dirty="0" smtClean="0"/>
              <a:t>機関）総理府</a:t>
            </a:r>
            <a:r>
              <a:rPr lang="ja-JP" altLang="en-US" dirty="0"/>
              <a:t>の</a:t>
            </a:r>
            <a:r>
              <a:rPr lang="ja-JP" altLang="en-US" dirty="0" smtClean="0"/>
              <a:t>外局</a:t>
            </a:r>
            <a:endParaRPr lang="en-US" altLang="ja-JP" dirty="0" smtClean="0"/>
          </a:p>
          <a:p>
            <a:pPr marL="0" indent="0">
              <a:buNone/>
            </a:pPr>
            <a:r>
              <a:rPr kumimoji="1" lang="ja-JP" altLang="en-US" dirty="0" smtClean="0"/>
              <a:t>↓</a:t>
            </a:r>
            <a:endParaRPr kumimoji="1" lang="en-US" altLang="ja-JP" dirty="0" smtClean="0"/>
          </a:p>
          <a:p>
            <a:pPr marL="0" indent="0">
              <a:buNone/>
            </a:pPr>
            <a:r>
              <a:rPr kumimoji="1" lang="ja-JP" altLang="en-US" dirty="0" smtClean="0"/>
              <a:t>両者を統合して</a:t>
            </a:r>
            <a:r>
              <a:rPr kumimoji="1" lang="ja-JP" altLang="en-US" b="1" dirty="0" smtClean="0">
                <a:solidFill>
                  <a:srgbClr val="FF0000"/>
                </a:solidFill>
              </a:rPr>
              <a:t>文部科学省</a:t>
            </a:r>
            <a:r>
              <a:rPr kumimoji="1" lang="ja-JP" altLang="en-US" dirty="0" smtClean="0"/>
              <a:t>が誕生</a:t>
            </a:r>
            <a:endParaRPr kumimoji="1" lang="en-US" altLang="ja-JP" dirty="0" smtClean="0"/>
          </a:p>
          <a:p>
            <a:pPr marL="0" indent="0">
              <a:buNone/>
            </a:pPr>
            <a:r>
              <a:rPr lang="ja-JP" altLang="en-US" dirty="0" smtClean="0"/>
              <a:t>↓</a:t>
            </a:r>
            <a:endParaRPr lang="en-US" altLang="ja-JP" dirty="0" smtClean="0"/>
          </a:p>
          <a:p>
            <a:pPr marL="0" indent="0">
              <a:buNone/>
            </a:pPr>
            <a:r>
              <a:rPr kumimoji="1" lang="ja-JP" altLang="en-US" dirty="0" smtClean="0"/>
              <a:t>科学技術行政に、旧文部省の意向が関与する事態に</a:t>
            </a:r>
            <a:endParaRPr kumimoji="1" lang="ja-JP" altLang="en-US" dirty="0"/>
          </a:p>
        </p:txBody>
      </p:sp>
    </p:spTree>
    <p:extLst>
      <p:ext uri="{BB962C8B-B14F-4D97-AF65-F5344CB8AC3E}">
        <p14:creationId xmlns:p14="http://schemas.microsoft.com/office/powerpoint/2010/main" val="60767313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イオン化傾向の授業学年</a:t>
            </a:r>
            <a:endParaRPr kumimoji="1" lang="ja-JP" altLang="en-US" dirty="0"/>
          </a:p>
        </p:txBody>
      </p:sp>
      <p:sp>
        <p:nvSpPr>
          <p:cNvPr id="3" name="コンテンツ プレースホルダー 2"/>
          <p:cNvSpPr>
            <a:spLocks noGrp="1"/>
          </p:cNvSpPr>
          <p:nvPr>
            <p:ph idx="1"/>
          </p:nvPr>
        </p:nvSpPr>
        <p:spPr>
          <a:xfrm>
            <a:off x="628650" y="1325563"/>
            <a:ext cx="7886700" cy="4851400"/>
          </a:xfrm>
        </p:spPr>
        <p:txBody>
          <a:bodyPr>
            <a:normAutofit fontScale="92500" lnSpcReduction="20000"/>
          </a:bodyPr>
          <a:lstStyle/>
          <a:p>
            <a:r>
              <a:rPr lang="ja-JP" altLang="ja-JP" b="1" dirty="0"/>
              <a:t>イオン化傾向について</a:t>
            </a:r>
          </a:p>
          <a:p>
            <a:pPr marL="0" indent="0">
              <a:buNone/>
            </a:pPr>
            <a:r>
              <a:rPr lang="ja-JP" altLang="en-US" b="1" dirty="0" smtClean="0"/>
              <a:t>　国立教育政策研究所ＨＰ</a:t>
            </a:r>
            <a:r>
              <a:rPr lang="ja-JP" altLang="ja-JP" b="1" dirty="0"/>
              <a:t>　</a:t>
            </a:r>
            <a:r>
              <a:rPr lang="ja-JP" altLang="en-US" b="1" dirty="0" smtClean="0"/>
              <a:t>　　</a:t>
            </a:r>
            <a:endParaRPr lang="en-US" altLang="ja-JP" b="1" dirty="0" smtClean="0"/>
          </a:p>
          <a:p>
            <a:pPr marL="0" indent="0">
              <a:buNone/>
            </a:pPr>
            <a:r>
              <a:rPr lang="ja-JP" altLang="en-US" b="1" dirty="0"/>
              <a:t>　</a:t>
            </a:r>
            <a:r>
              <a:rPr lang="en-US" altLang="ja-JP" b="1" dirty="0" smtClean="0"/>
              <a:t>(</a:t>
            </a:r>
            <a:r>
              <a:rPr lang="en-US" altLang="ja-JP" b="1" u="sng" dirty="0">
                <a:hlinkClick r:id="rId2"/>
              </a:rPr>
              <a:t>https://www.nier.go.jp/guideline/</a:t>
            </a:r>
            <a:r>
              <a:rPr lang="en-US" altLang="ja-JP" b="1" dirty="0"/>
              <a:t>)</a:t>
            </a:r>
            <a:endParaRPr lang="ja-JP" altLang="ja-JP" b="1" dirty="0"/>
          </a:p>
          <a:p>
            <a:r>
              <a:rPr lang="en-US" altLang="ja-JP" b="1" dirty="0"/>
              <a:t> </a:t>
            </a:r>
            <a:r>
              <a:rPr lang="ja-JP" altLang="ja-JP" b="1" dirty="0" smtClean="0"/>
              <a:t>昭和</a:t>
            </a:r>
            <a:r>
              <a:rPr lang="ja-JP" altLang="ja-JP" b="1" dirty="0"/>
              <a:t>４７年４月施行　中学理科第一分野：「金属には，イオンになりやすいものと，なりにくいものとがあること。」</a:t>
            </a:r>
          </a:p>
          <a:p>
            <a:endParaRPr lang="ja-JP" altLang="ja-JP" b="1" dirty="0"/>
          </a:p>
          <a:p>
            <a:r>
              <a:rPr lang="ja-JP" altLang="ja-JP" b="1" dirty="0"/>
              <a:t>平成１４年４月施行　中学理科第一分野</a:t>
            </a:r>
            <a:r>
              <a:rPr lang="ja-JP" altLang="ja-JP" b="1" dirty="0">
                <a:solidFill>
                  <a:srgbClr val="FF0000"/>
                </a:solidFill>
              </a:rPr>
              <a:t>「イオンについては扱わないこと」</a:t>
            </a:r>
          </a:p>
          <a:p>
            <a:endParaRPr lang="ja-JP" altLang="ja-JP" b="1" dirty="0"/>
          </a:p>
          <a:p>
            <a:r>
              <a:rPr lang="ja-JP" altLang="ja-JP" b="1" dirty="0"/>
              <a:t>現行の学習指導要領　中学校理科第一分野　イオンについての記述多数あり。（「イオン化傾向」という言葉自体の記述はなかった。</a:t>
            </a:r>
          </a:p>
          <a:p>
            <a:endParaRPr kumimoji="1" lang="ja-JP" altLang="en-US" dirty="0"/>
          </a:p>
        </p:txBody>
      </p:sp>
    </p:spTree>
    <p:extLst>
      <p:ext uri="{BB962C8B-B14F-4D97-AF65-F5344CB8AC3E}">
        <p14:creationId xmlns:p14="http://schemas.microsoft.com/office/powerpoint/2010/main" val="14464460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001760" cy="1325563"/>
          </a:xfrm>
        </p:spPr>
        <p:txBody>
          <a:bodyPr/>
          <a:lstStyle/>
          <a:p>
            <a:pPr algn="ctr"/>
            <a:r>
              <a:rPr kumimoji="1" lang="ja-JP" altLang="en-US" dirty="0" smtClean="0"/>
              <a:t>科学技術教育はどこへむかう？</a:t>
            </a:r>
            <a:endParaRPr kumimoji="1" lang="ja-JP" altLang="en-US" dirty="0"/>
          </a:p>
        </p:txBody>
      </p:sp>
      <p:sp>
        <p:nvSpPr>
          <p:cNvPr id="3" name="コンテンツ プレースホルダー 2"/>
          <p:cNvSpPr>
            <a:spLocks noGrp="1"/>
          </p:cNvSpPr>
          <p:nvPr>
            <p:ph idx="1"/>
          </p:nvPr>
        </p:nvSpPr>
        <p:spPr>
          <a:xfrm>
            <a:off x="386080" y="1503680"/>
            <a:ext cx="8129270" cy="4673283"/>
          </a:xfrm>
        </p:spPr>
        <p:txBody>
          <a:bodyPr>
            <a:normAutofit fontScale="92500" lnSpcReduction="20000"/>
          </a:bodyPr>
          <a:lstStyle/>
          <a:p>
            <a:pPr marL="0" indent="0">
              <a:buNone/>
            </a:pPr>
            <a:r>
              <a:rPr kumimoji="1" lang="ja-JP" altLang="en-US" dirty="0" smtClean="0"/>
              <a:t>科学技術力は国力に直結する</a:t>
            </a:r>
            <a:endParaRPr kumimoji="1" lang="en-US" altLang="ja-JP" dirty="0" smtClean="0"/>
          </a:p>
          <a:p>
            <a:pPr marL="0" indent="0">
              <a:buNone/>
            </a:pPr>
            <a:r>
              <a:rPr kumimoji="1" lang="ja-JP" altLang="en-US" dirty="0" smtClean="0"/>
              <a:t>削減する内容を新たに受け入れるフォーマットが必要</a:t>
            </a:r>
            <a:endParaRPr kumimoji="1" lang="en-US" altLang="ja-JP" dirty="0" smtClean="0"/>
          </a:p>
          <a:p>
            <a:pPr marL="0" indent="0">
              <a:buNone/>
            </a:pPr>
            <a:r>
              <a:rPr lang="ja-JP" altLang="en-US" dirty="0" smtClean="0"/>
              <a:t>↓</a:t>
            </a:r>
            <a:endParaRPr lang="en-US" altLang="ja-JP" dirty="0" smtClean="0"/>
          </a:p>
          <a:p>
            <a:pPr marL="0" indent="0">
              <a:buNone/>
            </a:pPr>
            <a:r>
              <a:rPr lang="ja-JP" altLang="en-US" b="1" dirty="0" smtClean="0"/>
              <a:t>ＪＳＴ理数学習推進部（旧科学技術省関係官庁）</a:t>
            </a:r>
            <a:endParaRPr lang="en-US" altLang="ja-JP" b="1" dirty="0" smtClean="0"/>
          </a:p>
          <a:p>
            <a:pPr marL="0" indent="0">
              <a:buNone/>
            </a:pPr>
            <a:r>
              <a:rPr kumimoji="1" lang="ja-JP" altLang="en-US" dirty="0" smtClean="0"/>
              <a:t>・ＳＳＨ（スーパーサイエンスハイスクール）</a:t>
            </a:r>
            <a:endParaRPr kumimoji="1" lang="en-US" altLang="ja-JP" dirty="0" smtClean="0"/>
          </a:p>
          <a:p>
            <a:pPr marL="0" indent="0">
              <a:buNone/>
            </a:pPr>
            <a:r>
              <a:rPr lang="ja-JP" altLang="en-US" dirty="0" smtClean="0"/>
              <a:t>・理科ねっと</a:t>
            </a:r>
            <a:r>
              <a:rPr lang="ja-JP" altLang="en-US" dirty="0" err="1" smtClean="0"/>
              <a:t>わ</a:t>
            </a:r>
            <a:r>
              <a:rPr lang="ja-JP" altLang="en-US" dirty="0" smtClean="0"/>
              <a:t>ー</a:t>
            </a:r>
            <a:r>
              <a:rPr lang="ja-JP" altLang="en-US" dirty="0" err="1" smtClean="0"/>
              <a:t>く</a:t>
            </a:r>
            <a:endParaRPr lang="en-US" altLang="ja-JP" dirty="0"/>
          </a:p>
          <a:p>
            <a:pPr marL="0" indent="0">
              <a:buNone/>
            </a:pPr>
            <a:r>
              <a:rPr lang="ja-JP" altLang="en-US" dirty="0" smtClean="0"/>
              <a:t>・グローバルサイエンスキャンパス（理科大もあり）</a:t>
            </a:r>
            <a:endParaRPr lang="en-US" altLang="ja-JP" dirty="0" smtClean="0"/>
          </a:p>
          <a:p>
            <a:pPr marL="0" indent="0">
              <a:buNone/>
            </a:pPr>
            <a:r>
              <a:rPr lang="ja-JP" altLang="en-US" dirty="0" smtClean="0"/>
              <a:t>・科学の甲子園</a:t>
            </a:r>
            <a:endParaRPr lang="en-US" altLang="ja-JP" dirty="0" smtClean="0"/>
          </a:p>
          <a:p>
            <a:pPr marL="0" indent="0">
              <a:buNone/>
            </a:pPr>
            <a:r>
              <a:rPr lang="ja-JP" altLang="en-US" dirty="0" smtClean="0"/>
              <a:t>・サイエンスパートナーシッププログラム</a:t>
            </a:r>
            <a:endParaRPr lang="en-US" altLang="ja-JP" dirty="0" smtClean="0"/>
          </a:p>
          <a:p>
            <a:pPr marL="0" indent="0">
              <a:buNone/>
            </a:pPr>
            <a:r>
              <a:rPr lang="ja-JP" altLang="en-US" dirty="0" smtClean="0"/>
              <a:t>・サイエンス・リーダーズ・キャンプ</a:t>
            </a:r>
            <a:endParaRPr lang="en-US" altLang="ja-JP" dirty="0" smtClean="0"/>
          </a:p>
          <a:p>
            <a:pPr marL="0" indent="0">
              <a:buNone/>
            </a:pPr>
            <a:r>
              <a:rPr lang="ja-JP" altLang="en-US" dirty="0" smtClean="0"/>
              <a:t>　等</a:t>
            </a:r>
            <a:endParaRPr lang="en-US" altLang="ja-JP" dirty="0" smtClean="0"/>
          </a:p>
        </p:txBody>
      </p:sp>
    </p:spTree>
    <p:extLst>
      <p:ext uri="{BB962C8B-B14F-4D97-AF65-F5344CB8AC3E}">
        <p14:creationId xmlns:p14="http://schemas.microsoft.com/office/powerpoint/2010/main" val="14944469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05057" y="1"/>
            <a:ext cx="7886700" cy="1435550"/>
          </a:xfrm>
        </p:spPr>
        <p:txBody>
          <a:bodyPr>
            <a:normAutofit fontScale="90000"/>
          </a:bodyPr>
          <a:lstStyle/>
          <a:p>
            <a:r>
              <a:rPr kumimoji="1" lang="ja-JP" altLang="en-US" dirty="0" smtClean="0"/>
              <a:t>ＳＳＨ</a:t>
            </a:r>
            <a:r>
              <a:rPr kumimoji="1" lang="en-US" altLang="ja-JP" dirty="0" smtClean="0"/>
              <a:t/>
            </a:r>
            <a:br>
              <a:rPr kumimoji="1" lang="en-US" altLang="ja-JP" dirty="0" smtClean="0"/>
            </a:br>
            <a:r>
              <a:rPr kumimoji="1" lang="ja-JP" altLang="en-US" dirty="0" smtClean="0"/>
              <a:t>スーパーサイエンスハイスクール</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464" y="1435550"/>
            <a:ext cx="8333886" cy="5422449"/>
          </a:xfrm>
        </p:spPr>
      </p:pic>
    </p:spTree>
    <p:extLst>
      <p:ext uri="{BB962C8B-B14F-4D97-AF65-F5344CB8AC3E}">
        <p14:creationId xmlns:p14="http://schemas.microsoft.com/office/powerpoint/2010/main" val="2222922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122" y="0"/>
            <a:ext cx="7753228" cy="6798821"/>
          </a:xfrm>
        </p:spPr>
      </p:pic>
    </p:spTree>
    <p:extLst>
      <p:ext uri="{BB962C8B-B14F-4D97-AF65-F5344CB8AC3E}">
        <p14:creationId xmlns:p14="http://schemas.microsoft.com/office/powerpoint/2010/main" val="38277124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26958" y="0"/>
            <a:ext cx="7886700" cy="1325563"/>
          </a:xfrm>
        </p:spPr>
        <p:txBody>
          <a:bodyPr/>
          <a:lstStyle/>
          <a:p>
            <a:pPr algn="ctr"/>
            <a:r>
              <a:rPr kumimoji="1" lang="ja-JP" altLang="en-US" dirty="0" smtClean="0"/>
              <a:t>理科ねっと</a:t>
            </a:r>
            <a:r>
              <a:rPr kumimoji="1" lang="ja-JP" altLang="en-US" dirty="0" err="1" smtClean="0"/>
              <a:t>わ</a:t>
            </a:r>
            <a:r>
              <a:rPr kumimoji="1" lang="ja-JP" altLang="en-US" dirty="0" smtClean="0"/>
              <a:t>ー</a:t>
            </a:r>
            <a:r>
              <a:rPr kumimoji="1" lang="ja-JP" altLang="en-US" dirty="0" err="1" smtClean="0"/>
              <a:t>く</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3257" y="1120917"/>
            <a:ext cx="7234103" cy="5737083"/>
          </a:xfrm>
        </p:spPr>
      </p:pic>
    </p:spTree>
    <p:extLst>
      <p:ext uri="{BB962C8B-B14F-4D97-AF65-F5344CB8AC3E}">
        <p14:creationId xmlns:p14="http://schemas.microsoft.com/office/powerpoint/2010/main" val="35610555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
            <a:ext cx="7886700" cy="1219200"/>
          </a:xfrm>
        </p:spPr>
        <p:txBody>
          <a:bodyPr>
            <a:normAutofit/>
          </a:bodyPr>
          <a:lstStyle/>
          <a:p>
            <a:pPr algn="ctr"/>
            <a:r>
              <a:rPr kumimoji="1" lang="ja-JP" altLang="en-US" dirty="0" smtClean="0"/>
              <a:t>日本国の教育の基本方針</a:t>
            </a:r>
            <a:endParaRPr kumimoji="1" lang="ja-JP" altLang="en-US" dirty="0"/>
          </a:p>
        </p:txBody>
      </p:sp>
      <p:sp>
        <p:nvSpPr>
          <p:cNvPr id="3" name="コンテンツ プレースホルダー 2"/>
          <p:cNvSpPr>
            <a:spLocks noGrp="1"/>
          </p:cNvSpPr>
          <p:nvPr>
            <p:ph idx="1"/>
          </p:nvPr>
        </p:nvSpPr>
        <p:spPr>
          <a:xfrm>
            <a:off x="628650" y="1219200"/>
            <a:ext cx="8291830" cy="5638799"/>
          </a:xfrm>
        </p:spPr>
        <p:txBody>
          <a:bodyPr>
            <a:normAutofit/>
          </a:bodyPr>
          <a:lstStyle/>
          <a:p>
            <a:pPr marL="0" indent="0">
              <a:buNone/>
            </a:pPr>
            <a:r>
              <a:rPr lang="ja-JP" altLang="en-US" dirty="0" smtClean="0"/>
              <a:t>○戦前</a:t>
            </a:r>
            <a:r>
              <a:rPr lang="en-US" altLang="ja-JP" dirty="0"/>
              <a:t>1890</a:t>
            </a:r>
            <a:r>
              <a:rPr lang="ja-JP" altLang="en-US" dirty="0"/>
              <a:t>年（明治２３年</a:t>
            </a:r>
            <a:r>
              <a:rPr lang="ja-JP" altLang="en-US" dirty="0" smtClean="0"/>
              <a:t>）</a:t>
            </a:r>
            <a:endParaRPr lang="en-US" altLang="ja-JP" dirty="0" smtClean="0"/>
          </a:p>
          <a:p>
            <a:pPr marL="0" indent="0">
              <a:buNone/>
            </a:pPr>
            <a:r>
              <a:rPr lang="ja-JP" altLang="en-US" dirty="0"/>
              <a:t>　</a:t>
            </a:r>
            <a:r>
              <a:rPr lang="en-US" altLang="ja-JP" dirty="0" smtClean="0">
                <a:solidFill>
                  <a:srgbClr val="002060"/>
                </a:solidFill>
              </a:rPr>
              <a:t>『</a:t>
            </a:r>
            <a:r>
              <a:rPr lang="ja-JP" altLang="en-US" dirty="0" smtClean="0">
                <a:solidFill>
                  <a:srgbClr val="002060"/>
                </a:solidFill>
              </a:rPr>
              <a:t>教育ニ関スル勅語（教育勅語）</a:t>
            </a:r>
            <a:r>
              <a:rPr lang="en-US" altLang="ja-JP" dirty="0" smtClean="0">
                <a:solidFill>
                  <a:srgbClr val="002060"/>
                </a:solidFill>
              </a:rPr>
              <a:t>』</a:t>
            </a:r>
          </a:p>
          <a:p>
            <a:pPr marL="0" indent="0">
              <a:buNone/>
            </a:pPr>
            <a:r>
              <a:rPr lang="ja-JP" altLang="en-US" dirty="0"/>
              <a:t>　明治天皇が総理大臣と文部大臣に</a:t>
            </a:r>
            <a:r>
              <a:rPr lang="ja-JP" altLang="en-US" dirty="0" smtClean="0"/>
              <a:t>与えた（勅令）</a:t>
            </a:r>
            <a:endParaRPr lang="en-US" altLang="ja-JP" dirty="0" smtClean="0"/>
          </a:p>
          <a:p>
            <a:pPr marL="0" indent="0">
              <a:buNone/>
            </a:pPr>
            <a:r>
              <a:rPr lang="ja-JP" altLang="en-US" dirty="0"/>
              <a:t>　　</a:t>
            </a:r>
            <a:r>
              <a:rPr lang="ja-JP" altLang="en-US" dirty="0" smtClean="0"/>
              <a:t>↓（敗戦）</a:t>
            </a:r>
            <a:endParaRPr lang="en-US" altLang="ja-JP" dirty="0" smtClean="0"/>
          </a:p>
          <a:p>
            <a:pPr marL="0" indent="0">
              <a:buNone/>
            </a:pPr>
            <a:r>
              <a:rPr lang="ja-JP" altLang="en-US" dirty="0" smtClean="0"/>
              <a:t>○戦後　</a:t>
            </a:r>
            <a:r>
              <a:rPr lang="en-US" altLang="ja-JP" dirty="0" smtClean="0"/>
              <a:t>1947</a:t>
            </a:r>
            <a:r>
              <a:rPr lang="ja-JP" altLang="en-US" dirty="0" smtClean="0"/>
              <a:t>年（昭和２２年）　民主国家の形成へ</a:t>
            </a:r>
            <a:endParaRPr lang="en-US" altLang="ja-JP" dirty="0" smtClean="0"/>
          </a:p>
          <a:p>
            <a:pPr marL="0" indent="0">
              <a:buNone/>
            </a:pPr>
            <a:r>
              <a:rPr lang="ja-JP" altLang="en-US" dirty="0"/>
              <a:t>　</a:t>
            </a:r>
            <a:r>
              <a:rPr lang="ja-JP" altLang="en-US" dirty="0" smtClean="0"/>
              <a:t>教育の民主化、平和憲法</a:t>
            </a:r>
            <a:endParaRPr lang="en-US" altLang="ja-JP" dirty="0" smtClean="0"/>
          </a:p>
          <a:p>
            <a:pPr marL="0" indent="0">
              <a:buNone/>
            </a:pPr>
            <a:r>
              <a:rPr lang="ja-JP" altLang="en-US" dirty="0" smtClean="0"/>
              <a:t>　</a:t>
            </a:r>
            <a:r>
              <a:rPr lang="en-US" altLang="ja-JP" dirty="0" smtClean="0"/>
              <a:t>『</a:t>
            </a:r>
            <a:r>
              <a:rPr lang="ja-JP" altLang="en-US" dirty="0" smtClean="0"/>
              <a:t>教育基本法</a:t>
            </a:r>
            <a:r>
              <a:rPr lang="en-US" altLang="ja-JP" dirty="0" smtClean="0"/>
              <a:t>』『</a:t>
            </a:r>
            <a:r>
              <a:rPr lang="ja-JP" altLang="en-US" dirty="0" smtClean="0"/>
              <a:t>学校教育法</a:t>
            </a:r>
            <a:r>
              <a:rPr lang="en-US" altLang="ja-JP" dirty="0" smtClean="0"/>
              <a:t>』</a:t>
            </a:r>
          </a:p>
          <a:p>
            <a:pPr marL="0" indent="0">
              <a:buNone/>
            </a:pPr>
            <a:r>
              <a:rPr lang="ja-JP" altLang="en-US" dirty="0" smtClean="0"/>
              <a:t>　</a:t>
            </a:r>
            <a:r>
              <a:rPr lang="ja-JP" altLang="en-US" dirty="0"/>
              <a:t>　</a:t>
            </a:r>
            <a:r>
              <a:rPr lang="ja-JP" altLang="en-US" dirty="0" smtClean="0"/>
              <a:t>教育の機会均等＝単線型学校体系</a:t>
            </a:r>
            <a:endParaRPr lang="en-US" altLang="ja-JP" dirty="0" smtClean="0"/>
          </a:p>
          <a:p>
            <a:pPr marL="0" indent="0">
              <a:buNone/>
            </a:pPr>
            <a:r>
              <a:rPr lang="ja-JP" altLang="en-US" dirty="0"/>
              <a:t>　</a:t>
            </a:r>
            <a:r>
              <a:rPr lang="ja-JP" altLang="en-US" dirty="0" smtClean="0"/>
              <a:t>　一条校「法律に定める学校」 幼稚園～大学</a:t>
            </a:r>
            <a:endParaRPr lang="en-US" altLang="ja-JP" dirty="0" smtClean="0"/>
          </a:p>
          <a:p>
            <a:pPr marL="0" indent="0">
              <a:buNone/>
            </a:pPr>
            <a:r>
              <a:rPr lang="ja-JP" altLang="en-US" dirty="0" smtClean="0"/>
              <a:t>○国民の三大義務「教育」「勤労」「納税」</a:t>
            </a:r>
            <a:endParaRPr lang="en-US" altLang="ja-JP" dirty="0"/>
          </a:p>
        </p:txBody>
      </p:sp>
    </p:spTree>
    <p:extLst>
      <p:ext uri="{BB962C8B-B14F-4D97-AF65-F5344CB8AC3E}">
        <p14:creationId xmlns:p14="http://schemas.microsoft.com/office/powerpoint/2010/main" val="1365164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normAutofit/>
          </a:bodyPr>
          <a:lstStyle/>
          <a:p>
            <a:r>
              <a:rPr kumimoji="1" lang="ja-JP" altLang="en-US" sz="4000" dirty="0" smtClean="0"/>
              <a:t>例：平成</a:t>
            </a:r>
            <a:r>
              <a:rPr lang="ja-JP" altLang="en-US" sz="4000" dirty="0" smtClean="0"/>
              <a:t>１３年度 海洋研究の最先端</a:t>
            </a:r>
            <a:endParaRPr kumimoji="1" lang="ja-JP" altLang="en-US" sz="4000"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281793"/>
            <a:ext cx="7886700" cy="5576208"/>
          </a:xfrm>
        </p:spPr>
      </p:pic>
    </p:spTree>
    <p:extLst>
      <p:ext uri="{BB962C8B-B14F-4D97-AF65-F5344CB8AC3E}">
        <p14:creationId xmlns:p14="http://schemas.microsoft.com/office/powerpoint/2010/main" val="2192752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142240"/>
            <a:ext cx="7886700" cy="1325563"/>
          </a:xfrm>
        </p:spPr>
        <p:txBody>
          <a:bodyPr/>
          <a:lstStyle/>
          <a:p>
            <a:pPr algn="ct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815" y="262670"/>
            <a:ext cx="8509765" cy="6280370"/>
          </a:xfrm>
        </p:spPr>
      </p:pic>
    </p:spTree>
    <p:extLst>
      <p:ext uri="{BB962C8B-B14F-4D97-AF65-F5344CB8AC3E}">
        <p14:creationId xmlns:p14="http://schemas.microsoft.com/office/powerpoint/2010/main" val="346776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2438" y="365126"/>
            <a:ext cx="8574326" cy="5954394"/>
          </a:xfrm>
        </p:spPr>
      </p:pic>
    </p:spTree>
    <p:extLst>
      <p:ext uri="{BB962C8B-B14F-4D97-AF65-F5344CB8AC3E}">
        <p14:creationId xmlns:p14="http://schemas.microsoft.com/office/powerpoint/2010/main" val="2328220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14323" y="0"/>
            <a:ext cx="8515351" cy="1325563"/>
          </a:xfrm>
        </p:spPr>
        <p:txBody>
          <a:bodyPr/>
          <a:lstStyle/>
          <a:p>
            <a:r>
              <a:rPr kumimoji="1" lang="ja-JP" altLang="en-US" smtClean="0"/>
              <a:t>学習指導要領の範囲を</a:t>
            </a:r>
            <a:r>
              <a:rPr kumimoji="1" lang="ja-JP" altLang="en-US" dirty="0" smtClean="0"/>
              <a:t>超える学習</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09002" y="1408150"/>
            <a:ext cx="7325995" cy="5280215"/>
          </a:xfrm>
        </p:spPr>
      </p:pic>
    </p:spTree>
    <p:extLst>
      <p:ext uri="{BB962C8B-B14F-4D97-AF65-F5344CB8AC3E}">
        <p14:creationId xmlns:p14="http://schemas.microsoft.com/office/powerpoint/2010/main" val="26193146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47816" y="0"/>
            <a:ext cx="7886700" cy="1325563"/>
          </a:xfrm>
        </p:spPr>
        <p:txBody>
          <a:bodyPr/>
          <a:lstStyle/>
          <a:p>
            <a:r>
              <a:rPr kumimoji="1" lang="ja-JP" altLang="en-US" dirty="0" smtClean="0"/>
              <a:t>グローバルサイエンスキャンパス</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7816" y="1270922"/>
            <a:ext cx="8149144" cy="5394037"/>
          </a:xfrm>
        </p:spPr>
      </p:pic>
    </p:spTree>
    <p:extLst>
      <p:ext uri="{BB962C8B-B14F-4D97-AF65-F5344CB8AC3E}">
        <p14:creationId xmlns:p14="http://schemas.microsoft.com/office/powerpoint/2010/main" val="29512953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コンテンツ プレースホルダー 2"/>
          <p:cNvSpPr>
            <a:spLocks noGrp="1"/>
          </p:cNvSpPr>
          <p:nvPr>
            <p:ph idx="1"/>
          </p:nvPr>
        </p:nvSpPr>
        <p:spPr/>
        <p:txBody>
          <a:bodyPr/>
          <a:lstStyle/>
          <a:p>
            <a:endParaRPr kumimoji="1" lang="ja-JP" altLang="en-US"/>
          </a:p>
        </p:txBody>
      </p:sp>
    </p:spTree>
    <p:extLst>
      <p:ext uri="{BB962C8B-B14F-4D97-AF65-F5344CB8AC3E}">
        <p14:creationId xmlns:p14="http://schemas.microsoft.com/office/powerpoint/2010/main" val="22251691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学習指導要領</a:t>
            </a:r>
            <a:endParaRPr kumimoji="1" lang="ja-JP" altLang="en-US" dirty="0"/>
          </a:p>
        </p:txBody>
      </p:sp>
      <p:sp>
        <p:nvSpPr>
          <p:cNvPr id="3" name="コンテンツ プレースホルダー 2"/>
          <p:cNvSpPr>
            <a:spLocks noGrp="1"/>
          </p:cNvSpPr>
          <p:nvPr>
            <p:ph idx="1"/>
          </p:nvPr>
        </p:nvSpPr>
        <p:spPr>
          <a:xfrm>
            <a:off x="628650" y="1325562"/>
            <a:ext cx="7886700" cy="5258117"/>
          </a:xfrm>
        </p:spPr>
        <p:txBody>
          <a:bodyPr/>
          <a:lstStyle/>
          <a:p>
            <a:pPr marL="0" indent="0">
              <a:buNone/>
            </a:pPr>
            <a:r>
              <a:rPr lang="ja-JP" altLang="en-US" dirty="0" smtClean="0"/>
              <a:t>○学習指導要領</a:t>
            </a:r>
            <a:endParaRPr lang="en-US" altLang="ja-JP" dirty="0" smtClean="0"/>
          </a:p>
          <a:p>
            <a:pPr marL="0" indent="0">
              <a:buNone/>
            </a:pPr>
            <a:r>
              <a:rPr lang="ja-JP" altLang="en-US" dirty="0"/>
              <a:t>学校教育法施行規則</a:t>
            </a:r>
            <a:r>
              <a:rPr lang="ja-JP" altLang="en-US" dirty="0" smtClean="0"/>
              <a:t>を根拠に、小学校</a:t>
            </a:r>
            <a:r>
              <a:rPr lang="ja-JP" altLang="en-US" dirty="0"/>
              <a:t>～高等</a:t>
            </a:r>
            <a:r>
              <a:rPr lang="ja-JP" altLang="en-US" dirty="0" smtClean="0"/>
              <a:t>学校の各教科</a:t>
            </a:r>
            <a:r>
              <a:rPr lang="ja-JP" altLang="en-US" dirty="0"/>
              <a:t>で教える内容</a:t>
            </a:r>
            <a:r>
              <a:rPr lang="ja-JP" altLang="en-US" dirty="0" smtClean="0"/>
              <a:t>を定めたもの</a:t>
            </a:r>
            <a:endParaRPr lang="en-US" altLang="ja-JP" dirty="0" smtClean="0"/>
          </a:p>
          <a:p>
            <a:pPr marL="0" indent="0">
              <a:buNone/>
            </a:pPr>
            <a:r>
              <a:rPr lang="ja-JP" altLang="en-US" dirty="0"/>
              <a:t>公</a:t>
            </a:r>
            <a:r>
              <a:rPr lang="ja-JP" altLang="en-US" dirty="0" smtClean="0"/>
              <a:t>立</a:t>
            </a:r>
            <a:r>
              <a:rPr lang="ja-JP" altLang="en-US" dirty="0"/>
              <a:t>学校</a:t>
            </a:r>
            <a:r>
              <a:rPr lang="ja-JP" altLang="en-US" dirty="0" smtClean="0"/>
              <a:t>ではほぼ漏れなく実施されている</a:t>
            </a:r>
            <a:endParaRPr lang="en-US" altLang="ja-JP" dirty="0" smtClean="0"/>
          </a:p>
          <a:p>
            <a:pPr marL="0" indent="0">
              <a:buNone/>
            </a:pPr>
            <a:r>
              <a:rPr kumimoji="1" lang="ja-JP" altLang="en-US" dirty="0" smtClean="0"/>
              <a:t>１０年に１度改定される。</a:t>
            </a:r>
            <a:endParaRPr kumimoji="1" lang="en-US" altLang="ja-JP" dirty="0" smtClean="0"/>
          </a:p>
          <a:p>
            <a:pPr marL="0" indent="0">
              <a:buNone/>
            </a:pPr>
            <a:endParaRPr kumimoji="1" lang="en-US" altLang="ja-JP" dirty="0" smtClean="0"/>
          </a:p>
          <a:p>
            <a:pPr marL="0" indent="0">
              <a:buNone/>
            </a:pPr>
            <a:r>
              <a:rPr lang="ja-JP" altLang="en-US" dirty="0" smtClean="0"/>
              <a:t>学校教育法　第三十四条 </a:t>
            </a:r>
            <a:r>
              <a:rPr lang="ja-JP" altLang="en-US" dirty="0"/>
              <a:t>　小学校においては、文部科学大臣の検定を経た教科用図書又は文部科学省が著作の名義を有する教科用図書を使用しなければならない。</a:t>
            </a:r>
            <a:endParaRPr kumimoji="1" lang="ja-JP" altLang="en-US" dirty="0"/>
          </a:p>
        </p:txBody>
      </p:sp>
    </p:spTree>
    <p:extLst>
      <p:ext uri="{BB962C8B-B14F-4D97-AF65-F5344CB8AC3E}">
        <p14:creationId xmlns:p14="http://schemas.microsoft.com/office/powerpoint/2010/main" val="900449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kumimoji="1" lang="ja-JP" altLang="en-US" dirty="0" smtClean="0"/>
              <a:t>国語ではどうなってるか（１）</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6206" y="1158241"/>
            <a:ext cx="8499762" cy="5419062"/>
          </a:xfrm>
        </p:spPr>
      </p:pic>
    </p:spTree>
    <p:extLst>
      <p:ext uri="{BB962C8B-B14F-4D97-AF65-F5344CB8AC3E}">
        <p14:creationId xmlns:p14="http://schemas.microsoft.com/office/powerpoint/2010/main" val="3080489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0"/>
            <a:ext cx="7886700" cy="1325563"/>
          </a:xfrm>
        </p:spPr>
        <p:txBody>
          <a:bodyPr/>
          <a:lstStyle/>
          <a:p>
            <a:pPr algn="ctr"/>
            <a:r>
              <a:rPr lang="ja-JP" altLang="en-US" dirty="0" smtClean="0"/>
              <a:t>国語</a:t>
            </a:r>
            <a:r>
              <a:rPr lang="ja-JP" altLang="en-US" dirty="0"/>
              <a:t>ではどうなってる</a:t>
            </a:r>
            <a:r>
              <a:rPr lang="ja-JP" altLang="en-US" dirty="0" smtClean="0"/>
              <a:t>か（２）</a:t>
            </a:r>
            <a:endParaRPr kumimoji="1" lang="ja-JP" altLang="en-US" dirty="0"/>
          </a:p>
        </p:txBody>
      </p:sp>
      <p:sp>
        <p:nvSpPr>
          <p:cNvPr id="3" name="コンテンツ プレースホルダー 2"/>
          <p:cNvSpPr>
            <a:spLocks noGrp="1"/>
          </p:cNvSpPr>
          <p:nvPr>
            <p:ph idx="1"/>
          </p:nvPr>
        </p:nvSpPr>
        <p:spPr>
          <a:xfrm>
            <a:off x="406400" y="1122362"/>
            <a:ext cx="8108950" cy="5735638"/>
          </a:xfrm>
        </p:spPr>
        <p:txBody>
          <a:bodyPr>
            <a:normAutofit/>
          </a:bodyPr>
          <a:lstStyle/>
          <a:p>
            <a:pPr marL="0" indent="0">
              <a:buNone/>
            </a:pPr>
            <a:r>
              <a:rPr lang="ja-JP" altLang="en-US" dirty="0"/>
              <a:t>物語文・説明文等は増加</a:t>
            </a:r>
            <a:r>
              <a:rPr lang="ja-JP" altLang="en-US" dirty="0" smtClean="0"/>
              <a:t>した</a:t>
            </a:r>
            <a:r>
              <a:rPr lang="ja-JP" altLang="en-US" dirty="0"/>
              <a:t>（</a:t>
            </a:r>
            <a:r>
              <a:rPr lang="ja-JP" altLang="en-US" dirty="0" smtClean="0"/>
              <a:t>ペーパーテスト対策）</a:t>
            </a:r>
            <a:endParaRPr lang="en-US" altLang="ja-JP" dirty="0" smtClean="0"/>
          </a:p>
          <a:p>
            <a:pPr marL="0" indent="0">
              <a:buNone/>
            </a:pPr>
            <a:r>
              <a:rPr lang="ja-JP" altLang="en-US" dirty="0" smtClean="0">
                <a:solidFill>
                  <a:srgbClr val="FF0000"/>
                </a:solidFill>
              </a:rPr>
              <a:t>具体的なコミュニケーション技術は減少した</a:t>
            </a:r>
            <a:endParaRPr lang="en-US" altLang="ja-JP" dirty="0" smtClean="0">
              <a:solidFill>
                <a:srgbClr val="FF0000"/>
              </a:solidFill>
            </a:endParaRPr>
          </a:p>
          <a:p>
            <a:r>
              <a:rPr lang="ja-JP" altLang="en-US" dirty="0" smtClean="0"/>
              <a:t>音声言語の身体言語化・画像の音声言語化などの、言語非言語間の変換</a:t>
            </a:r>
          </a:p>
          <a:p>
            <a:r>
              <a:rPr lang="ja-JP" altLang="en-US" dirty="0" smtClean="0"/>
              <a:t>発音</a:t>
            </a:r>
            <a:r>
              <a:rPr lang="ja-JP" altLang="en-US" dirty="0"/>
              <a:t>・聞き取りなどの音声言語の</a:t>
            </a:r>
            <a:r>
              <a:rPr lang="ja-JP" altLang="en-US" dirty="0" smtClean="0"/>
              <a:t>処理</a:t>
            </a:r>
            <a:endParaRPr lang="ja-JP" altLang="en-US" dirty="0"/>
          </a:p>
          <a:p>
            <a:r>
              <a:rPr lang="ja-JP" altLang="en-US" dirty="0"/>
              <a:t>話し合い・発表・対話等の、実際の個体間コミュニケーションの</a:t>
            </a:r>
            <a:r>
              <a:rPr lang="ja-JP" altLang="en-US" dirty="0" smtClean="0"/>
              <a:t>手法</a:t>
            </a:r>
            <a:endParaRPr lang="ja-JP" altLang="en-US" dirty="0"/>
          </a:p>
          <a:p>
            <a:r>
              <a:rPr lang="ja-JP" altLang="en-US" dirty="0"/>
              <a:t>手紙・学級日誌・観察記録・黒板の使用など、実際の文書処理の</a:t>
            </a:r>
            <a:r>
              <a:rPr lang="ja-JP" altLang="en-US" dirty="0" smtClean="0"/>
              <a:t>手法</a:t>
            </a:r>
            <a:endParaRPr lang="en-US" altLang="ja-JP" dirty="0" smtClean="0"/>
          </a:p>
          <a:p>
            <a:pPr marL="0" indent="0">
              <a:buNone/>
            </a:pPr>
            <a:r>
              <a:rPr lang="en-US" altLang="ja-JP" dirty="0" smtClean="0"/>
              <a:t>1977</a:t>
            </a:r>
            <a:r>
              <a:rPr lang="ja-JP" altLang="en-US" dirty="0"/>
              <a:t>年の学習指導要領より「生活に利用できる国語」から「</a:t>
            </a:r>
            <a:r>
              <a:rPr lang="en-US" altLang="ja-JP" dirty="0"/>
              <a:t>(</a:t>
            </a:r>
            <a:r>
              <a:rPr lang="ja-JP" altLang="en-US" dirty="0"/>
              <a:t>正しい</a:t>
            </a:r>
            <a:r>
              <a:rPr lang="en-US" altLang="ja-JP" dirty="0"/>
              <a:t>)</a:t>
            </a:r>
            <a:r>
              <a:rPr lang="ja-JP" altLang="en-US" dirty="0"/>
              <a:t>国語」の指導へと移行して</a:t>
            </a:r>
            <a:r>
              <a:rPr lang="ja-JP" altLang="en-US" dirty="0" smtClean="0"/>
              <a:t>いる</a:t>
            </a:r>
            <a:endParaRPr lang="en-US" altLang="ja-JP" dirty="0" smtClean="0"/>
          </a:p>
          <a:p>
            <a:pPr marL="0" indent="0">
              <a:buNone/>
            </a:pPr>
            <a:r>
              <a:rPr kumimoji="1" lang="ja-JP" altLang="en-US" dirty="0" smtClean="0">
                <a:solidFill>
                  <a:srgbClr val="FF0000"/>
                </a:solidFill>
              </a:rPr>
              <a:t>⇒その結果何がおきるか？</a:t>
            </a:r>
            <a:endParaRPr kumimoji="1" lang="ja-JP" altLang="en-US" dirty="0">
              <a:solidFill>
                <a:srgbClr val="FF0000"/>
              </a:solidFill>
            </a:endParaRPr>
          </a:p>
        </p:txBody>
      </p:sp>
    </p:spTree>
    <p:extLst>
      <p:ext uri="{BB962C8B-B14F-4D97-AF65-F5344CB8AC3E}">
        <p14:creationId xmlns:p14="http://schemas.microsoft.com/office/powerpoint/2010/main" val="26838470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47040" y="46978"/>
            <a:ext cx="8554720" cy="1325563"/>
          </a:xfrm>
        </p:spPr>
        <p:txBody>
          <a:bodyPr/>
          <a:lstStyle/>
          <a:p>
            <a:r>
              <a:rPr kumimoji="1" lang="ja-JP" altLang="en-US" dirty="0" smtClean="0"/>
              <a:t>コミュニケーション技術排除の影響</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7040" y="1372541"/>
            <a:ext cx="8068309" cy="5141769"/>
          </a:xfrm>
        </p:spPr>
      </p:pic>
    </p:spTree>
    <p:extLst>
      <p:ext uri="{BB962C8B-B14F-4D97-AF65-F5344CB8AC3E}">
        <p14:creationId xmlns:p14="http://schemas.microsoft.com/office/powerpoint/2010/main" val="3269046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23520" y="81977"/>
            <a:ext cx="8595360" cy="1325563"/>
          </a:xfrm>
        </p:spPr>
        <p:txBody>
          <a:bodyPr/>
          <a:lstStyle/>
          <a:p>
            <a:pPr algn="ctr"/>
            <a:r>
              <a:rPr kumimoji="1" lang="ja-JP" altLang="en-US" dirty="0" smtClean="0"/>
              <a:t>コミュニケーション技術排除の影響</a:t>
            </a:r>
            <a:endParaRPr kumimoji="1" lang="ja-JP" altLang="en-US" dirty="0"/>
          </a:p>
        </p:txBody>
      </p:sp>
      <p:pic>
        <p:nvPicPr>
          <p:cNvPr id="4" name="コンテンツ プレースホルダー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1407540"/>
            <a:ext cx="7886700" cy="5187508"/>
          </a:xfrm>
        </p:spPr>
      </p:pic>
    </p:spTree>
    <p:extLst>
      <p:ext uri="{BB962C8B-B14F-4D97-AF65-F5344CB8AC3E}">
        <p14:creationId xmlns:p14="http://schemas.microsoft.com/office/powerpoint/2010/main" val="674127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40007"/>
            <a:ext cx="7886700" cy="1269248"/>
          </a:xfrm>
        </p:spPr>
        <p:txBody>
          <a:bodyPr/>
          <a:lstStyle/>
          <a:p>
            <a:pPr algn="ctr"/>
            <a:r>
              <a:rPr kumimoji="1" lang="ja-JP" altLang="en-US" dirty="0" smtClean="0"/>
              <a:t>中学校理科授業数</a:t>
            </a:r>
            <a:endParaRPr kumimoji="1" lang="ja-JP" altLang="en-US" dirty="0"/>
          </a:p>
        </p:txBody>
      </p:sp>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1779942138"/>
              </p:ext>
            </p:extLst>
          </p:nvPr>
        </p:nvGraphicFramePr>
        <p:xfrm>
          <a:off x="628650" y="1496291"/>
          <a:ext cx="7886700" cy="3949860"/>
        </p:xfrm>
        <a:graphic>
          <a:graphicData uri="http://schemas.openxmlformats.org/drawingml/2006/table">
            <a:tbl>
              <a:tblPr firstRow="1" bandRow="1">
                <a:tableStyleId>{5C22544A-7EE6-4342-B048-85BDC9FD1C3A}</a:tableStyleId>
              </a:tblPr>
              <a:tblGrid>
                <a:gridCol w="1314450"/>
                <a:gridCol w="1314450"/>
                <a:gridCol w="1314450"/>
                <a:gridCol w="1314450"/>
                <a:gridCol w="1314450"/>
                <a:gridCol w="1314450"/>
              </a:tblGrid>
              <a:tr h="1109456">
                <a:tc>
                  <a:txBody>
                    <a:bodyPr/>
                    <a:lstStyle/>
                    <a:p>
                      <a:pPr algn="ctr">
                        <a:spcAft>
                          <a:spcPts val="0"/>
                        </a:spcAft>
                      </a:pPr>
                      <a:r>
                        <a:rPr lang="en-US" sz="2800" b="1" kern="100" dirty="0">
                          <a:effectLst/>
                          <a:latin typeface="Century" panose="02040604050505020304" pitchFamily="18" charset="0"/>
                          <a:ea typeface="ＭＳ 明朝" panose="02020609040205080304" pitchFamily="17" charset="-128"/>
                          <a:cs typeface="Times New Roman" panose="02020603050405020304" pitchFamily="18" charset="0"/>
                        </a:rPr>
                        <a:t> </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1958</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1977</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1989</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1998</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2008</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p>
                  </a:txBody>
                  <a:tcPr marL="68580" marR="68580" marT="0" marB="0" anchor="ctr"/>
                </a:tc>
              </a:tr>
              <a:tr h="780122">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年</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140(4)</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780122">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2</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年</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140(4)</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105(3)</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r h="1154154">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年</a:t>
                      </a: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140(4)</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140(4)</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105</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140</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(3</a:t>
                      </a:r>
                      <a:r>
                        <a:rPr lang="ja-JP" sz="2800" b="1" kern="100">
                          <a:effectLst/>
                          <a:latin typeface="Century" panose="02040604050505020304" pitchFamily="18" charset="0"/>
                          <a:ea typeface="ＭＳ 明朝" panose="02020609040205080304" pitchFamily="17" charset="-128"/>
                          <a:cs typeface="Times New Roman" panose="02020603050405020304" pitchFamily="18" charset="0"/>
                        </a:rPr>
                        <a:t>〜</a:t>
                      </a:r>
                      <a:r>
                        <a:rPr lang="en-US" sz="2800" b="1" kern="100">
                          <a:effectLst/>
                          <a:latin typeface="Century" panose="02040604050505020304" pitchFamily="18" charset="0"/>
                          <a:ea typeface="ＭＳ 明朝" panose="02020609040205080304" pitchFamily="17" charset="-128"/>
                          <a:cs typeface="Times New Roman" panose="02020603050405020304" pitchFamily="18" charset="0"/>
                        </a:rPr>
                        <a:t>4)</a:t>
                      </a:r>
                      <a:endParaRPr lang="ja-JP" sz="2800" b="1"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80</a:t>
                      </a:r>
                      <a:endParaRPr lang="ja-JP"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p>
                      <a:pPr algn="ctr">
                        <a:spcAft>
                          <a:spcPts val="0"/>
                        </a:spcAft>
                      </a:pPr>
                      <a:r>
                        <a:rPr lang="en-US"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(2</a:t>
                      </a:r>
                      <a:r>
                        <a:rPr lang="ja-JP"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a:t>
                      </a:r>
                      <a:r>
                        <a:rPr lang="en-US"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rPr>
                        <a:t>3)</a:t>
                      </a:r>
                      <a:endParaRPr lang="ja-JP" sz="28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c>
                  <a:txBody>
                    <a:bodyPr/>
                    <a:lstStyle/>
                    <a:p>
                      <a:pPr algn="ctr">
                        <a:spcAft>
                          <a:spcPts val="0"/>
                        </a:spcAft>
                      </a:pPr>
                      <a:r>
                        <a:rPr lang="en-US" sz="2800" b="1" kern="100" dirty="0">
                          <a:effectLst/>
                          <a:latin typeface="Century" panose="02040604050505020304" pitchFamily="18" charset="0"/>
                          <a:ea typeface="ＭＳ 明朝" panose="02020609040205080304" pitchFamily="17" charset="-128"/>
                          <a:cs typeface="Times New Roman" panose="02020603050405020304" pitchFamily="18" charset="0"/>
                        </a:rPr>
                        <a:t>140(4)</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8580" marR="68580" marT="0" marB="0" anchor="ctr"/>
                </a:tc>
              </a:tr>
            </a:tbl>
          </a:graphicData>
        </a:graphic>
      </p:graphicFrame>
      <p:sp>
        <p:nvSpPr>
          <p:cNvPr id="7" name="正方形/長方形 6"/>
          <p:cNvSpPr/>
          <p:nvPr/>
        </p:nvSpPr>
        <p:spPr>
          <a:xfrm>
            <a:off x="1427549" y="5675807"/>
            <a:ext cx="6288901" cy="523220"/>
          </a:xfrm>
          <a:prstGeom prst="rect">
            <a:avLst/>
          </a:prstGeom>
        </p:spPr>
        <p:txBody>
          <a:bodyPr wrap="none">
            <a:spAutoFit/>
          </a:bodyPr>
          <a:lstStyle/>
          <a:p>
            <a:pPr algn="just">
              <a:spcAft>
                <a:spcPts val="0"/>
              </a:spcAft>
            </a:pPr>
            <a:r>
              <a:rPr lang="ja-JP" altLang="ja-JP" sz="2800" b="1" kern="100" dirty="0">
                <a:latin typeface="Century" panose="02040604050505020304" pitchFamily="18" charset="0"/>
                <a:ea typeface="ＭＳ 明朝" panose="02020609040205080304" pitchFamily="17" charset="-128"/>
                <a:cs typeface="Times New Roman" panose="02020603050405020304" pitchFamily="18" charset="0"/>
              </a:rPr>
              <a:t>※（　）内は一週間の授業時数の目安</a:t>
            </a:r>
            <a:endParaRPr lang="ja-JP" alt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9892686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422</TotalTime>
  <Words>763</Words>
  <Application>Microsoft Office PowerPoint</Application>
  <PresentationFormat>画面に合わせる (4:3)</PresentationFormat>
  <Paragraphs>198</Paragraphs>
  <Slides>35</Slides>
  <Notes>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35</vt:i4>
      </vt:variant>
    </vt:vector>
  </HeadingPairs>
  <TitlesOfParts>
    <vt:vector size="43" baseType="lpstr">
      <vt:lpstr>ＭＳ Ｐゴシック</vt:lpstr>
      <vt:lpstr>ＭＳ 明朝</vt:lpstr>
      <vt:lpstr>Arial</vt:lpstr>
      <vt:lpstr>Calibri</vt:lpstr>
      <vt:lpstr>Calibri Light</vt:lpstr>
      <vt:lpstr>Century</vt:lpstr>
      <vt:lpstr>Times New Roman</vt:lpstr>
      <vt:lpstr>Office テーマ</vt:lpstr>
      <vt:lpstr>理科指導法 第１回『我が国の教育改革の変遷と理科教育の推移について』</vt:lpstr>
      <vt:lpstr>質問</vt:lpstr>
      <vt:lpstr>日本国の教育の基本方針</vt:lpstr>
      <vt:lpstr>学習指導要領</vt:lpstr>
      <vt:lpstr>国語ではどうなってるか（１）</vt:lpstr>
      <vt:lpstr>国語ではどうなってるか（２）</vt:lpstr>
      <vt:lpstr>コミュニケーション技術排除の影響</vt:lpstr>
      <vt:lpstr>コミュニケーション技術排除の影響</vt:lpstr>
      <vt:lpstr>中学校理科授業数</vt:lpstr>
      <vt:lpstr>中学校主要科目の授業時数（３年間） </vt:lpstr>
      <vt:lpstr>最初期の学習指導要領（1947年）</vt:lpstr>
      <vt:lpstr>１９４７年の学習指導要領</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生活単元学習への批判</vt:lpstr>
      <vt:lpstr>スプートニクショック</vt:lpstr>
      <vt:lpstr>１９５８年の学習指導要領</vt:lpstr>
      <vt:lpstr>以前の高等学校学習指導要領</vt:lpstr>
      <vt:lpstr>以後の中学校学習指導要領</vt:lpstr>
      <vt:lpstr>１９７７年の学習指導要領</vt:lpstr>
      <vt:lpstr>文部科学省の誕生</vt:lpstr>
      <vt:lpstr>イオン化傾向の授業学年</vt:lpstr>
      <vt:lpstr>科学技術教育はどこへむかう？</vt:lpstr>
      <vt:lpstr>ＳＳＨ スーパーサイエンスハイスクール</vt:lpstr>
      <vt:lpstr>PowerPoint プレゼンテーション</vt:lpstr>
      <vt:lpstr>理科ねっとわーく</vt:lpstr>
      <vt:lpstr>例：平成１３年度 海洋研究の最先端</vt:lpstr>
      <vt:lpstr>PowerPoint プレゼンテーション</vt:lpstr>
      <vt:lpstr>PowerPoint プレゼンテーション</vt:lpstr>
      <vt:lpstr>学習指導要領の範囲を超える学習</vt:lpstr>
      <vt:lpstr>グローバルサイエンスキャンパス</vt:lpstr>
      <vt:lpstr>PowerPoint プレゼンテーション</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KANAHARA</dc:creator>
  <cp:lastModifiedBy>川村　康文</cp:lastModifiedBy>
  <cp:revision>78</cp:revision>
  <dcterms:created xsi:type="dcterms:W3CDTF">2015-03-18T05:23:19Z</dcterms:created>
  <dcterms:modified xsi:type="dcterms:W3CDTF">2015-05-15T15:10:05Z</dcterms:modified>
</cp:coreProperties>
</file>