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72" r:id="rId2"/>
    <p:sldId id="286" r:id="rId3"/>
    <p:sldId id="290" r:id="rId4"/>
    <p:sldId id="283" r:id="rId5"/>
    <p:sldId id="282" r:id="rId6"/>
    <p:sldId id="288" r:id="rId7"/>
    <p:sldId id="281" r:id="rId8"/>
    <p:sldId id="289" r:id="rId9"/>
    <p:sldId id="274" r:id="rId10"/>
    <p:sldId id="287" r:id="rId11"/>
    <p:sldId id="284" r:id="rId12"/>
    <p:sldId id="285" r:id="rId13"/>
    <p:sldId id="291" r:id="rId14"/>
    <p:sldId id="278" r:id="rId15"/>
    <p:sldId id="279" r:id="rId16"/>
    <p:sldId id="264" r:id="rId17"/>
    <p:sldId id="265" r:id="rId18"/>
    <p:sldId id="266" r:id="rId19"/>
    <p:sldId id="267" r:id="rId20"/>
    <p:sldId id="268" r:id="rId21"/>
    <p:sldId id="269" r:id="rId22"/>
    <p:sldId id="270" r:id="rId23"/>
    <p:sldId id="271" r:id="rId24"/>
    <p:sldId id="280" r:id="rId25"/>
    <p:sldId id="262" r:id="rId26"/>
    <p:sldId id="277" r:id="rId2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09" autoAdjust="0"/>
    <p:restoredTop sz="94660"/>
  </p:normalViewPr>
  <p:slideViewPr>
    <p:cSldViewPr snapToGrid="0" snapToObjects="1">
      <p:cViewPr varScale="1">
        <p:scale>
          <a:sx n="58" d="100"/>
          <a:sy n="58" d="100"/>
        </p:scale>
        <p:origin x="1564"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50F8C1-C7F1-49FA-8DE7-C7A0B2D059CF}" type="datetimeFigureOut">
              <a:rPr kumimoji="1" lang="ja-JP" altLang="en-US" smtClean="0"/>
              <a:t>2015/5/16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BF798-E57E-4DEC-BFDC-7FE64E88AE5F}" type="slidenum">
              <a:rPr kumimoji="1" lang="ja-JP" altLang="en-US" smtClean="0"/>
              <a:t>‹#›</a:t>
            </a:fld>
            <a:endParaRPr kumimoji="1" lang="ja-JP" altLang="en-US"/>
          </a:p>
        </p:txBody>
      </p:sp>
    </p:spTree>
    <p:extLst>
      <p:ext uri="{BB962C8B-B14F-4D97-AF65-F5344CB8AC3E}">
        <p14:creationId xmlns:p14="http://schemas.microsoft.com/office/powerpoint/2010/main" val="29815327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DBF798-E57E-4DEC-BFDC-7FE64E88AE5F}" type="slidenum">
              <a:rPr kumimoji="1" lang="ja-JP" altLang="en-US" smtClean="0"/>
              <a:t>8</a:t>
            </a:fld>
            <a:endParaRPr kumimoji="1" lang="ja-JP" altLang="en-US"/>
          </a:p>
        </p:txBody>
      </p:sp>
    </p:spTree>
    <p:extLst>
      <p:ext uri="{BB962C8B-B14F-4D97-AF65-F5344CB8AC3E}">
        <p14:creationId xmlns:p14="http://schemas.microsoft.com/office/powerpoint/2010/main" val="2898214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DBF798-E57E-4DEC-BFDC-7FE64E88AE5F}" type="slidenum">
              <a:rPr kumimoji="1" lang="ja-JP" altLang="en-US" smtClean="0"/>
              <a:t>13</a:t>
            </a:fld>
            <a:endParaRPr kumimoji="1" lang="ja-JP" altLang="en-US"/>
          </a:p>
        </p:txBody>
      </p:sp>
    </p:spTree>
    <p:extLst>
      <p:ext uri="{BB962C8B-B14F-4D97-AF65-F5344CB8AC3E}">
        <p14:creationId xmlns:p14="http://schemas.microsoft.com/office/powerpoint/2010/main" val="2395715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52579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204343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20173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61686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379310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97758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4140353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284602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188665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87585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6094D8-DDA7-EE4B-A998-176EE58FA77E}" type="datetimeFigureOut">
              <a:rPr kumimoji="1" lang="ja-JP" altLang="en-US" smtClean="0"/>
              <a:t>2015/5/16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421544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094D8-DDA7-EE4B-A998-176EE58FA77E}" type="datetimeFigureOut">
              <a:rPr kumimoji="1" lang="ja-JP" altLang="en-US" smtClean="0"/>
              <a:t>2015/5/16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39685-8770-8848-A4E6-E035EAF7B726}" type="slidenum">
              <a:rPr kumimoji="1" lang="ja-JP" altLang="en-US" smtClean="0"/>
              <a:t>‹#›</a:t>
            </a:fld>
            <a:endParaRPr kumimoji="1" lang="ja-JP" altLang="en-US"/>
          </a:p>
        </p:txBody>
      </p:sp>
    </p:spTree>
    <p:extLst>
      <p:ext uri="{BB962C8B-B14F-4D97-AF65-F5344CB8AC3E}">
        <p14:creationId xmlns:p14="http://schemas.microsoft.com/office/powerpoint/2010/main" val="4236840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2737" y="1555955"/>
            <a:ext cx="9011263" cy="2861187"/>
          </a:xfrm>
        </p:spPr>
        <p:txBody>
          <a:bodyPr>
            <a:normAutofit/>
          </a:bodyPr>
          <a:lstStyle/>
          <a:p>
            <a:r>
              <a:rPr kumimoji="1" lang="ja-JP" altLang="en-US" dirty="0" smtClean="0"/>
              <a:t>子どもの発達段階と</a:t>
            </a:r>
            <a:r>
              <a:rPr kumimoji="1" lang="en-US" altLang="ja-JP" dirty="0" smtClean="0"/>
              <a:t/>
            </a:r>
            <a:br>
              <a:rPr kumimoji="1" lang="en-US" altLang="ja-JP" dirty="0" smtClean="0"/>
            </a:br>
            <a:r>
              <a:rPr kumimoji="1" lang="ja-JP" altLang="en-US" dirty="0" smtClean="0"/>
              <a:t>理科教育の在り方について</a:t>
            </a:r>
            <a:endParaRPr kumimoji="1" lang="ja-JP" altLang="en-US" dirty="0"/>
          </a:p>
        </p:txBody>
      </p:sp>
      <p:sp>
        <p:nvSpPr>
          <p:cNvPr id="3" name="サブタイトル 2"/>
          <p:cNvSpPr>
            <a:spLocks noGrp="1"/>
          </p:cNvSpPr>
          <p:nvPr>
            <p:ph type="subTitle" idx="1"/>
          </p:nvPr>
        </p:nvSpPr>
        <p:spPr>
          <a:xfrm>
            <a:off x="454742" y="1644539"/>
            <a:ext cx="2005779" cy="622890"/>
          </a:xfrm>
        </p:spPr>
        <p:txBody>
          <a:bodyPr>
            <a:noAutofit/>
          </a:bodyPr>
          <a:lstStyle/>
          <a:p>
            <a:r>
              <a:rPr lang="ja-JP" altLang="en-US" sz="4800" dirty="0" smtClean="0"/>
              <a:t>第</a:t>
            </a:r>
            <a:r>
              <a:rPr lang="en-US" altLang="ja-JP" sz="4800" dirty="0" smtClean="0"/>
              <a:t>3</a:t>
            </a:r>
            <a:r>
              <a:rPr lang="ja-JP" altLang="en-US" sz="4800" dirty="0" smtClean="0"/>
              <a:t>回</a:t>
            </a:r>
            <a:endParaRPr kumimoji="1" lang="ja-JP" altLang="en-US" sz="4800" dirty="0"/>
          </a:p>
        </p:txBody>
      </p:sp>
      <p:sp>
        <p:nvSpPr>
          <p:cNvPr id="4" name="サブタイトル 2"/>
          <p:cNvSpPr txBox="1">
            <a:spLocks/>
          </p:cNvSpPr>
          <p:nvPr/>
        </p:nvSpPr>
        <p:spPr>
          <a:xfrm>
            <a:off x="5287297" y="186326"/>
            <a:ext cx="3856703" cy="6414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600" dirty="0" smtClean="0"/>
              <a:t>平成</a:t>
            </a:r>
            <a:r>
              <a:rPr lang="en-US" altLang="ja-JP" sz="3600" dirty="0" smtClean="0"/>
              <a:t>27</a:t>
            </a:r>
            <a:r>
              <a:rPr lang="ja-JP" altLang="en-US" sz="3600" dirty="0" smtClean="0"/>
              <a:t>年</a:t>
            </a:r>
            <a:r>
              <a:rPr lang="en-US" altLang="ja-JP" sz="3600" dirty="0" smtClean="0"/>
              <a:t>4</a:t>
            </a:r>
            <a:r>
              <a:rPr lang="ja-JP" altLang="en-US" sz="3600" dirty="0" smtClean="0"/>
              <a:t>月</a:t>
            </a:r>
            <a:r>
              <a:rPr lang="en-US" altLang="ja-JP" sz="3600" dirty="0" smtClean="0"/>
              <a:t>29</a:t>
            </a:r>
            <a:r>
              <a:rPr lang="ja-JP" altLang="en-US" sz="3600" dirty="0" smtClean="0"/>
              <a:t>日</a:t>
            </a:r>
            <a:endParaRPr lang="ja-JP" altLang="en-US" sz="3600" dirty="0"/>
          </a:p>
        </p:txBody>
      </p:sp>
      <p:sp>
        <p:nvSpPr>
          <p:cNvPr id="5" name="サブタイトル 2"/>
          <p:cNvSpPr txBox="1">
            <a:spLocks/>
          </p:cNvSpPr>
          <p:nvPr/>
        </p:nvSpPr>
        <p:spPr>
          <a:xfrm>
            <a:off x="-68827" y="184689"/>
            <a:ext cx="3052918" cy="6430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600" dirty="0" smtClean="0"/>
              <a:t>理科教育論</a:t>
            </a:r>
            <a:r>
              <a:rPr lang="en-US" altLang="ja-JP" sz="3600" dirty="0" smtClean="0"/>
              <a:t>1</a:t>
            </a:r>
            <a:endParaRPr lang="ja-JP" altLang="en-US" sz="3600" dirty="0"/>
          </a:p>
        </p:txBody>
      </p:sp>
      <p:sp>
        <p:nvSpPr>
          <p:cNvPr id="6" name="サブタイトル 2"/>
          <p:cNvSpPr txBox="1">
            <a:spLocks/>
          </p:cNvSpPr>
          <p:nvPr/>
        </p:nvSpPr>
        <p:spPr>
          <a:xfrm>
            <a:off x="3367549" y="6036368"/>
            <a:ext cx="5636341" cy="71824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4800" dirty="0" smtClean="0"/>
              <a:t>3</a:t>
            </a:r>
            <a:r>
              <a:rPr lang="ja-JP" altLang="en-US" sz="4800" dirty="0" smtClean="0"/>
              <a:t>班　岡、金田、守矢</a:t>
            </a:r>
            <a:endParaRPr lang="ja-JP" altLang="en-US" sz="4800" dirty="0"/>
          </a:p>
        </p:txBody>
      </p:sp>
    </p:spTree>
    <p:extLst>
      <p:ext uri="{BB962C8B-B14F-4D97-AF65-F5344CB8AC3E}">
        <p14:creationId xmlns:p14="http://schemas.microsoft.com/office/powerpoint/2010/main" val="3370411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797549"/>
            <a:ext cx="5912131" cy="646331"/>
          </a:xfrm>
          <a:prstGeom prst="rect">
            <a:avLst/>
          </a:prstGeom>
          <a:noFill/>
        </p:spPr>
        <p:txBody>
          <a:bodyPr wrap="none" rtlCol="0">
            <a:spAutoFit/>
          </a:bodyPr>
          <a:lstStyle/>
          <a:p>
            <a:r>
              <a:rPr kumimoji="1" lang="ja-JP" altLang="en-US" sz="3600" b="1" dirty="0" smtClean="0"/>
              <a:t>ジャン・ピアジェ （</a:t>
            </a:r>
            <a:r>
              <a:rPr kumimoji="1" lang="en-US" altLang="ja-JP" sz="3600" b="1" dirty="0" smtClean="0"/>
              <a:t>Jean Piaget</a:t>
            </a:r>
            <a:r>
              <a:rPr kumimoji="1" lang="ja-JP" altLang="en-US" sz="3600" b="1" dirty="0" smtClean="0"/>
              <a:t>）</a:t>
            </a:r>
            <a:endParaRPr kumimoji="1" lang="ja-JP" altLang="en-US" sz="3600" b="1" dirty="0"/>
          </a:p>
        </p:txBody>
      </p:sp>
      <p:sp>
        <p:nvSpPr>
          <p:cNvPr id="5" name="テキスト ボックス 4"/>
          <p:cNvSpPr txBox="1"/>
          <p:nvPr/>
        </p:nvSpPr>
        <p:spPr>
          <a:xfrm>
            <a:off x="290287" y="1443880"/>
            <a:ext cx="8853713" cy="461665"/>
          </a:xfrm>
          <a:prstGeom prst="rect">
            <a:avLst/>
          </a:prstGeom>
          <a:noFill/>
        </p:spPr>
        <p:txBody>
          <a:bodyPr wrap="square" rtlCol="0">
            <a:spAutoFit/>
          </a:bodyPr>
          <a:lstStyle/>
          <a:p>
            <a:r>
              <a:rPr lang="ja-JP" altLang="en-US" sz="2400" dirty="0" smtClean="0"/>
              <a:t>心理学者。子どもの言語、世界観、因果関係、数や量の概念を研究。</a:t>
            </a:r>
            <a:endParaRPr kumimoji="1" lang="ja-JP" altLang="en-US" sz="2400" dirty="0"/>
          </a:p>
        </p:txBody>
      </p:sp>
      <p:sp>
        <p:nvSpPr>
          <p:cNvPr id="6" name="テキスト ボックス 5"/>
          <p:cNvSpPr txBox="1"/>
          <p:nvPr/>
        </p:nvSpPr>
        <p:spPr>
          <a:xfrm>
            <a:off x="2613834" y="2019873"/>
            <a:ext cx="4112970" cy="584775"/>
          </a:xfrm>
          <a:prstGeom prst="rect">
            <a:avLst/>
          </a:prstGeom>
          <a:noFill/>
        </p:spPr>
        <p:txBody>
          <a:bodyPr wrap="square" rtlCol="0">
            <a:spAutoFit/>
          </a:bodyPr>
          <a:lstStyle/>
          <a:p>
            <a:r>
              <a:rPr lang="ja-JP" altLang="en-US" sz="3200" b="1" dirty="0" smtClean="0"/>
              <a:t>思考発達の４段階説</a:t>
            </a:r>
            <a:endParaRPr lang="en-US" altLang="ja-JP" sz="3200" b="1" dirty="0" smtClean="0"/>
          </a:p>
        </p:txBody>
      </p:sp>
      <p:graphicFrame>
        <p:nvGraphicFramePr>
          <p:cNvPr id="9" name="表 8"/>
          <p:cNvGraphicFramePr>
            <a:graphicFrameLocks noGrp="1"/>
          </p:cNvGraphicFramePr>
          <p:nvPr>
            <p:extLst>
              <p:ext uri="{D42A27DB-BD31-4B8C-83A1-F6EECF244321}">
                <p14:modId xmlns:p14="http://schemas.microsoft.com/office/powerpoint/2010/main" val="1805079767"/>
              </p:ext>
            </p:extLst>
          </p:nvPr>
        </p:nvGraphicFramePr>
        <p:xfrm>
          <a:off x="290287" y="2668259"/>
          <a:ext cx="8678784" cy="3875664"/>
        </p:xfrm>
        <a:graphic>
          <a:graphicData uri="http://schemas.openxmlformats.org/drawingml/2006/table">
            <a:tbl>
              <a:tblPr firstRow="1" bandRow="1">
                <a:tableStyleId>{5940675A-B579-460E-94D1-54222C63F5DA}</a:tableStyleId>
              </a:tblPr>
              <a:tblGrid>
                <a:gridCol w="3688078"/>
                <a:gridCol w="4990706"/>
              </a:tblGrid>
              <a:tr h="4844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感覚運動期（０～２歳）</a:t>
                      </a:r>
                      <a:endParaRPr kumimoji="1" lang="en-US" altLang="ja-JP" sz="2400" dirty="0" smtClean="0"/>
                    </a:p>
                  </a:txBody>
                  <a:tcPr anchor="ctr"/>
                </a:tc>
                <a:tc>
                  <a:txBody>
                    <a:bodyPr/>
                    <a:lstStyle/>
                    <a:p>
                      <a:r>
                        <a:rPr lang="ja-JP" altLang="en-US" sz="2400" dirty="0" smtClean="0"/>
                        <a:t>反射行動</a:t>
                      </a:r>
                      <a:endParaRPr kumimoji="1" lang="ja-JP" altLang="en-US" sz="2400" dirty="0"/>
                    </a:p>
                  </a:txBody>
                  <a:tcPr/>
                </a:tc>
              </a:tr>
              <a:tr h="20347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前操作期（２～７歳）</a:t>
                      </a:r>
                      <a:endParaRPr kumimoji="1" lang="en-US" altLang="ja-JP" sz="2400" dirty="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400" dirty="0" err="1" smtClean="0"/>
                        <a:t>ごっこ</a:t>
                      </a:r>
                      <a:r>
                        <a:rPr lang="ja-JP" altLang="en-US" sz="2400" dirty="0" smtClean="0"/>
                        <a:t>遊びのような記号的機能が生じる</a:t>
                      </a:r>
                      <a:endParaRPr lang="en-US" altLang="ja-JP" sz="2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400" dirty="0" smtClean="0"/>
                        <a:t>自己中心性の特徴→他者の視点に立てない</a:t>
                      </a:r>
                      <a:endParaRPr lang="en-US" altLang="ja-JP" sz="2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400" dirty="0" smtClean="0"/>
                        <a:t>無生物と生物の区別</a:t>
                      </a:r>
                      <a:endParaRPr lang="en-US" altLang="ja-JP" sz="2400" dirty="0" smtClean="0"/>
                    </a:p>
                  </a:txBody>
                  <a:tcPr/>
                </a:tc>
              </a:tr>
              <a:tr h="4844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具体的操作期（７～１２歳）</a:t>
                      </a:r>
                      <a:endParaRPr kumimoji="1" lang="en-US" altLang="ja-JP" sz="2400" dirty="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400" dirty="0" smtClean="0"/>
                        <a:t>数や量の保存概念が成立</a:t>
                      </a:r>
                      <a:endParaRPr lang="en-US" altLang="ja-JP" sz="2400" dirty="0" smtClean="0"/>
                    </a:p>
                  </a:txBody>
                  <a:tcPr/>
                </a:tc>
              </a:tr>
              <a:tr h="8720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形式的操作期（１２歳～）</a:t>
                      </a:r>
                      <a:endParaRPr kumimoji="1" lang="en-US" altLang="ja-JP" sz="2400" dirty="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400" dirty="0" smtClean="0"/>
                        <a:t>形式的、抽象的操作が可能</a:t>
                      </a:r>
                      <a:endParaRPr lang="en-US" altLang="ja-JP" sz="2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400" dirty="0" smtClean="0"/>
                        <a:t>仮説演繹的思考ができる</a:t>
                      </a:r>
                      <a:endParaRPr kumimoji="1" lang="ja-JP" altLang="en-US" sz="2400" dirty="0" smtClean="0"/>
                    </a:p>
                  </a:txBody>
                  <a:tcPr/>
                </a:tc>
              </a:tr>
            </a:tbl>
          </a:graphicData>
        </a:graphic>
      </p:graphicFrame>
      <p:sp>
        <p:nvSpPr>
          <p:cNvPr id="7" name="タイトル 1"/>
          <p:cNvSpPr txBox="1">
            <a:spLocks/>
          </p:cNvSpPr>
          <p:nvPr/>
        </p:nvSpPr>
        <p:spPr>
          <a:xfrm>
            <a:off x="35091" y="61154"/>
            <a:ext cx="3646363" cy="736396"/>
          </a:xfrm>
          <a:prstGeom prst="rect">
            <a:avLst/>
          </a:prstGeom>
          <a:solidFill>
            <a:schemeClr val="accent6">
              <a:lumMod val="20000"/>
              <a:lumOff val="8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知の発達段階</a:t>
            </a:r>
            <a:endParaRPr lang="ja-JP" altLang="en-US" dirty="0"/>
          </a:p>
        </p:txBody>
      </p:sp>
    </p:spTree>
    <p:extLst>
      <p:ext uri="{BB962C8B-B14F-4D97-AF65-F5344CB8AC3E}">
        <p14:creationId xmlns:p14="http://schemas.microsoft.com/office/powerpoint/2010/main" val="2101175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42"/>
          <p:cNvSpPr/>
          <p:nvPr/>
        </p:nvSpPr>
        <p:spPr>
          <a:xfrm>
            <a:off x="5021826" y="4815348"/>
            <a:ext cx="3561735" cy="184354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91779" y="-66368"/>
            <a:ext cx="7886700" cy="1325563"/>
          </a:xfrm>
        </p:spPr>
        <p:txBody>
          <a:bodyPr/>
          <a:lstStyle/>
          <a:p>
            <a:r>
              <a:rPr lang="ja-JP" altLang="en-US" dirty="0" smtClean="0"/>
              <a:t>具体的操作期（</a:t>
            </a:r>
            <a:r>
              <a:rPr lang="en-US" altLang="ja-JP" dirty="0" smtClean="0"/>
              <a:t>7</a:t>
            </a:r>
            <a:r>
              <a:rPr lang="ja-JP" altLang="en-US" dirty="0" smtClean="0"/>
              <a:t>歳～</a:t>
            </a:r>
            <a:r>
              <a:rPr lang="en-US" altLang="ja-JP" dirty="0" smtClean="0"/>
              <a:t>12</a:t>
            </a:r>
            <a:r>
              <a:rPr lang="ja-JP" altLang="en-US" dirty="0" smtClean="0"/>
              <a:t>歳）</a:t>
            </a:r>
            <a:endParaRPr kumimoji="1" lang="ja-JP" altLang="en-US" dirty="0"/>
          </a:p>
        </p:txBody>
      </p:sp>
      <p:sp>
        <p:nvSpPr>
          <p:cNvPr id="4" name="テキスト ボックス 3"/>
          <p:cNvSpPr txBox="1"/>
          <p:nvPr/>
        </p:nvSpPr>
        <p:spPr>
          <a:xfrm>
            <a:off x="285201" y="1062058"/>
            <a:ext cx="3607078" cy="523220"/>
          </a:xfrm>
          <a:prstGeom prst="rect">
            <a:avLst/>
          </a:prstGeom>
          <a:noFill/>
        </p:spPr>
        <p:txBody>
          <a:bodyPr wrap="none" rtlCol="0">
            <a:spAutoFit/>
          </a:bodyPr>
          <a:lstStyle/>
          <a:p>
            <a:r>
              <a:rPr kumimoji="1" lang="ja-JP" altLang="en-US" sz="2800" dirty="0" smtClean="0"/>
              <a:t>①保存概念が身に付く</a:t>
            </a:r>
            <a:endParaRPr kumimoji="1" lang="ja-JP" altLang="en-US" sz="2800" dirty="0"/>
          </a:p>
        </p:txBody>
      </p:sp>
      <p:grpSp>
        <p:nvGrpSpPr>
          <p:cNvPr id="13" name="グループ化 12"/>
          <p:cNvGrpSpPr/>
          <p:nvPr/>
        </p:nvGrpSpPr>
        <p:grpSpPr>
          <a:xfrm>
            <a:off x="591779" y="1780520"/>
            <a:ext cx="1981200" cy="2042652"/>
            <a:chOff x="383458" y="1681316"/>
            <a:chExt cx="1981200" cy="2042652"/>
          </a:xfrm>
        </p:grpSpPr>
        <p:sp>
          <p:nvSpPr>
            <p:cNvPr id="5" name="正方形/長方形 4"/>
            <p:cNvSpPr/>
            <p:nvPr/>
          </p:nvSpPr>
          <p:spPr>
            <a:xfrm>
              <a:off x="383458" y="2735826"/>
              <a:ext cx="884903" cy="9881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880419" y="1873045"/>
              <a:ext cx="471949" cy="1843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1880419" y="1681316"/>
              <a:ext cx="0" cy="2035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364658" y="1688690"/>
              <a:ext cx="0" cy="2035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83458" y="2403987"/>
              <a:ext cx="0" cy="13199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268361" y="2403987"/>
              <a:ext cx="0" cy="13199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右矢印 13"/>
          <p:cNvSpPr/>
          <p:nvPr/>
        </p:nvSpPr>
        <p:spPr>
          <a:xfrm>
            <a:off x="4843002" y="2495817"/>
            <a:ext cx="1012722" cy="11610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14"/>
          <p:cNvGrpSpPr/>
          <p:nvPr/>
        </p:nvGrpSpPr>
        <p:grpSpPr>
          <a:xfrm>
            <a:off x="6241025" y="2495817"/>
            <a:ext cx="884903" cy="1319981"/>
            <a:chOff x="383458" y="2403987"/>
            <a:chExt cx="884903" cy="1319981"/>
          </a:xfrm>
        </p:grpSpPr>
        <p:sp>
          <p:nvSpPr>
            <p:cNvPr id="16" name="正方形/長方形 15"/>
            <p:cNvSpPr/>
            <p:nvPr/>
          </p:nvSpPr>
          <p:spPr>
            <a:xfrm>
              <a:off x="383458" y="2735826"/>
              <a:ext cx="884903" cy="9881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p:nvPr/>
          </p:nvCxnSpPr>
          <p:spPr>
            <a:xfrm>
              <a:off x="383458" y="2403987"/>
              <a:ext cx="0" cy="13199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268361" y="2403987"/>
              <a:ext cx="0" cy="13199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グループ化 21"/>
          <p:cNvGrpSpPr/>
          <p:nvPr/>
        </p:nvGrpSpPr>
        <p:grpSpPr>
          <a:xfrm>
            <a:off x="7511230" y="2495817"/>
            <a:ext cx="884903" cy="1319981"/>
            <a:chOff x="383458" y="2403987"/>
            <a:chExt cx="884903" cy="1319981"/>
          </a:xfrm>
        </p:grpSpPr>
        <p:sp>
          <p:nvSpPr>
            <p:cNvPr id="23" name="正方形/長方形 22"/>
            <p:cNvSpPr/>
            <p:nvPr/>
          </p:nvSpPr>
          <p:spPr>
            <a:xfrm>
              <a:off x="383458" y="2735826"/>
              <a:ext cx="884903" cy="9881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383458" y="2403987"/>
              <a:ext cx="0" cy="13199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268361" y="2403987"/>
              <a:ext cx="0" cy="13199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グループ化 33"/>
          <p:cNvGrpSpPr/>
          <p:nvPr/>
        </p:nvGrpSpPr>
        <p:grpSpPr>
          <a:xfrm>
            <a:off x="3139564" y="2495816"/>
            <a:ext cx="918085" cy="1319981"/>
            <a:chOff x="3341740" y="2503191"/>
            <a:chExt cx="918085" cy="1319981"/>
          </a:xfrm>
        </p:grpSpPr>
        <p:grpSp>
          <p:nvGrpSpPr>
            <p:cNvPr id="26" name="グループ化 25"/>
            <p:cNvGrpSpPr/>
            <p:nvPr/>
          </p:nvGrpSpPr>
          <p:grpSpPr>
            <a:xfrm>
              <a:off x="3374922" y="2503191"/>
              <a:ext cx="884903" cy="1319981"/>
              <a:chOff x="383458" y="2403987"/>
              <a:chExt cx="884903" cy="1319981"/>
            </a:xfrm>
          </p:grpSpPr>
          <p:cxnSp>
            <p:nvCxnSpPr>
              <p:cNvPr id="28" name="直線コネクタ 27"/>
              <p:cNvCxnSpPr/>
              <p:nvPr/>
            </p:nvCxnSpPr>
            <p:spPr>
              <a:xfrm>
                <a:off x="383458" y="2403987"/>
                <a:ext cx="0" cy="13199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268361" y="2403987"/>
                <a:ext cx="0" cy="13199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 name="直線コネクタ 29"/>
            <p:cNvCxnSpPr/>
            <p:nvPr/>
          </p:nvCxnSpPr>
          <p:spPr>
            <a:xfrm flipH="1">
              <a:off x="3341740" y="3815798"/>
              <a:ext cx="91808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フリーフォーム 34"/>
          <p:cNvSpPr/>
          <p:nvPr/>
        </p:nvSpPr>
        <p:spPr>
          <a:xfrm>
            <a:off x="2389239" y="1570703"/>
            <a:ext cx="1261860" cy="877529"/>
          </a:xfrm>
          <a:custGeom>
            <a:avLst/>
            <a:gdLst>
              <a:gd name="connsiteX0" fmla="*/ 0 w 1261860"/>
              <a:gd name="connsiteY0" fmla="*/ 243349 h 877529"/>
              <a:gd name="connsiteX1" fmla="*/ 44245 w 1261860"/>
              <a:gd name="connsiteY1" fmla="*/ 213852 h 877529"/>
              <a:gd name="connsiteX2" fmla="*/ 58993 w 1261860"/>
              <a:gd name="connsiteY2" fmla="*/ 199103 h 877529"/>
              <a:gd name="connsiteX3" fmla="*/ 81116 w 1261860"/>
              <a:gd name="connsiteY3" fmla="*/ 191729 h 877529"/>
              <a:gd name="connsiteX4" fmla="*/ 140109 w 1261860"/>
              <a:gd name="connsiteY4" fmla="*/ 147484 h 877529"/>
              <a:gd name="connsiteX5" fmla="*/ 176980 w 1261860"/>
              <a:gd name="connsiteY5" fmla="*/ 132736 h 877529"/>
              <a:gd name="connsiteX6" fmla="*/ 206477 w 1261860"/>
              <a:gd name="connsiteY6" fmla="*/ 110613 h 877529"/>
              <a:gd name="connsiteX7" fmla="*/ 272845 w 1261860"/>
              <a:gd name="connsiteY7" fmla="*/ 81116 h 877529"/>
              <a:gd name="connsiteX8" fmla="*/ 302342 w 1261860"/>
              <a:gd name="connsiteY8" fmla="*/ 66368 h 877529"/>
              <a:gd name="connsiteX9" fmla="*/ 331838 w 1261860"/>
              <a:gd name="connsiteY9" fmla="*/ 58994 h 877529"/>
              <a:gd name="connsiteX10" fmla="*/ 376084 w 1261860"/>
              <a:gd name="connsiteY10" fmla="*/ 44245 h 877529"/>
              <a:gd name="connsiteX11" fmla="*/ 398206 w 1261860"/>
              <a:gd name="connsiteY11" fmla="*/ 36871 h 877529"/>
              <a:gd name="connsiteX12" fmla="*/ 471948 w 1261860"/>
              <a:gd name="connsiteY12" fmla="*/ 22123 h 877529"/>
              <a:gd name="connsiteX13" fmla="*/ 501445 w 1261860"/>
              <a:gd name="connsiteY13" fmla="*/ 14749 h 877529"/>
              <a:gd name="connsiteX14" fmla="*/ 523567 w 1261860"/>
              <a:gd name="connsiteY14" fmla="*/ 7374 h 877529"/>
              <a:gd name="connsiteX15" fmla="*/ 567813 w 1261860"/>
              <a:gd name="connsiteY15" fmla="*/ 0 h 877529"/>
              <a:gd name="connsiteX16" fmla="*/ 641555 w 1261860"/>
              <a:gd name="connsiteY16" fmla="*/ 7374 h 877529"/>
              <a:gd name="connsiteX17" fmla="*/ 663677 w 1261860"/>
              <a:gd name="connsiteY17" fmla="*/ 14749 h 877529"/>
              <a:gd name="connsiteX18" fmla="*/ 693174 w 1261860"/>
              <a:gd name="connsiteY18" fmla="*/ 22123 h 877529"/>
              <a:gd name="connsiteX19" fmla="*/ 737419 w 1261860"/>
              <a:gd name="connsiteY19" fmla="*/ 36871 h 877529"/>
              <a:gd name="connsiteX20" fmla="*/ 759542 w 1261860"/>
              <a:gd name="connsiteY20" fmla="*/ 44245 h 877529"/>
              <a:gd name="connsiteX21" fmla="*/ 811161 w 1261860"/>
              <a:gd name="connsiteY21" fmla="*/ 58994 h 877529"/>
              <a:gd name="connsiteX22" fmla="*/ 840658 w 1261860"/>
              <a:gd name="connsiteY22" fmla="*/ 73742 h 877529"/>
              <a:gd name="connsiteX23" fmla="*/ 877529 w 1261860"/>
              <a:gd name="connsiteY23" fmla="*/ 88491 h 877529"/>
              <a:gd name="connsiteX24" fmla="*/ 921774 w 1261860"/>
              <a:gd name="connsiteY24" fmla="*/ 117987 h 877529"/>
              <a:gd name="connsiteX25" fmla="*/ 943896 w 1261860"/>
              <a:gd name="connsiteY25" fmla="*/ 132736 h 877529"/>
              <a:gd name="connsiteX26" fmla="*/ 966019 w 1261860"/>
              <a:gd name="connsiteY26" fmla="*/ 147484 h 877529"/>
              <a:gd name="connsiteX27" fmla="*/ 1025013 w 1261860"/>
              <a:gd name="connsiteY27" fmla="*/ 184355 h 877529"/>
              <a:gd name="connsiteX28" fmla="*/ 1061884 w 1261860"/>
              <a:gd name="connsiteY28" fmla="*/ 213852 h 877529"/>
              <a:gd name="connsiteX29" fmla="*/ 1084006 w 1261860"/>
              <a:gd name="connsiteY29" fmla="*/ 228600 h 877529"/>
              <a:gd name="connsiteX30" fmla="*/ 1106129 w 1261860"/>
              <a:gd name="connsiteY30" fmla="*/ 250723 h 877529"/>
              <a:gd name="connsiteX31" fmla="*/ 1172496 w 1261860"/>
              <a:gd name="connsiteY31" fmla="*/ 324465 h 877529"/>
              <a:gd name="connsiteX32" fmla="*/ 1201993 w 1261860"/>
              <a:gd name="connsiteY32" fmla="*/ 383458 h 877529"/>
              <a:gd name="connsiteX33" fmla="*/ 1216742 w 1261860"/>
              <a:gd name="connsiteY33" fmla="*/ 412955 h 877529"/>
              <a:gd name="connsiteX34" fmla="*/ 1238864 w 1261860"/>
              <a:gd name="connsiteY34" fmla="*/ 508820 h 877529"/>
              <a:gd name="connsiteX35" fmla="*/ 1246238 w 1261860"/>
              <a:gd name="connsiteY35" fmla="*/ 567813 h 877529"/>
              <a:gd name="connsiteX36" fmla="*/ 1253613 w 1261860"/>
              <a:gd name="connsiteY36" fmla="*/ 656303 h 877529"/>
              <a:gd name="connsiteX37" fmla="*/ 1260987 w 1261860"/>
              <a:gd name="connsiteY37" fmla="*/ 700549 h 877529"/>
              <a:gd name="connsiteX38" fmla="*/ 1260987 w 1261860"/>
              <a:gd name="connsiteY38" fmla="*/ 877529 h 877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261860" h="877529">
                <a:moveTo>
                  <a:pt x="0" y="243349"/>
                </a:moveTo>
                <a:cubicBezTo>
                  <a:pt x="14748" y="233517"/>
                  <a:pt x="30065" y="224487"/>
                  <a:pt x="44245" y="213852"/>
                </a:cubicBezTo>
                <a:cubicBezTo>
                  <a:pt x="49807" y="209680"/>
                  <a:pt x="53031" y="202680"/>
                  <a:pt x="58993" y="199103"/>
                </a:cubicBezTo>
                <a:cubicBezTo>
                  <a:pt x="65658" y="195104"/>
                  <a:pt x="73742" y="194187"/>
                  <a:pt x="81116" y="191729"/>
                </a:cubicBezTo>
                <a:cubicBezTo>
                  <a:pt x="100780" y="176981"/>
                  <a:pt x="117287" y="156613"/>
                  <a:pt x="140109" y="147484"/>
                </a:cubicBezTo>
                <a:cubicBezTo>
                  <a:pt x="152399" y="142568"/>
                  <a:pt x="165409" y="139164"/>
                  <a:pt x="176980" y="132736"/>
                </a:cubicBezTo>
                <a:cubicBezTo>
                  <a:pt x="187724" y="126767"/>
                  <a:pt x="196055" y="117127"/>
                  <a:pt x="206477" y="110613"/>
                </a:cubicBezTo>
                <a:cubicBezTo>
                  <a:pt x="228813" y="96653"/>
                  <a:pt x="248648" y="91870"/>
                  <a:pt x="272845" y="81116"/>
                </a:cubicBezTo>
                <a:cubicBezTo>
                  <a:pt x="282890" y="76651"/>
                  <a:pt x="292049" y="70228"/>
                  <a:pt x="302342" y="66368"/>
                </a:cubicBezTo>
                <a:cubicBezTo>
                  <a:pt x="311831" y="62810"/>
                  <a:pt x="322131" y="61906"/>
                  <a:pt x="331838" y="58994"/>
                </a:cubicBezTo>
                <a:cubicBezTo>
                  <a:pt x="346729" y="54527"/>
                  <a:pt x="361335" y="49161"/>
                  <a:pt x="376084" y="44245"/>
                </a:cubicBezTo>
                <a:cubicBezTo>
                  <a:pt x="383458" y="41787"/>
                  <a:pt x="390584" y="38395"/>
                  <a:pt x="398206" y="36871"/>
                </a:cubicBezTo>
                <a:cubicBezTo>
                  <a:pt x="422787" y="31955"/>
                  <a:pt x="447629" y="28203"/>
                  <a:pt x="471948" y="22123"/>
                </a:cubicBezTo>
                <a:cubicBezTo>
                  <a:pt x="481780" y="19665"/>
                  <a:pt x="491700" y="17533"/>
                  <a:pt x="501445" y="14749"/>
                </a:cubicBezTo>
                <a:cubicBezTo>
                  <a:pt x="508919" y="12614"/>
                  <a:pt x="515979" y="9060"/>
                  <a:pt x="523567" y="7374"/>
                </a:cubicBezTo>
                <a:cubicBezTo>
                  <a:pt x="538163" y="4130"/>
                  <a:pt x="553064" y="2458"/>
                  <a:pt x="567813" y="0"/>
                </a:cubicBezTo>
                <a:cubicBezTo>
                  <a:pt x="592394" y="2458"/>
                  <a:pt x="617139" y="3618"/>
                  <a:pt x="641555" y="7374"/>
                </a:cubicBezTo>
                <a:cubicBezTo>
                  <a:pt x="649238" y="8556"/>
                  <a:pt x="656203" y="12614"/>
                  <a:pt x="663677" y="14749"/>
                </a:cubicBezTo>
                <a:cubicBezTo>
                  <a:pt x="673422" y="17533"/>
                  <a:pt x="683466" y="19211"/>
                  <a:pt x="693174" y="22123"/>
                </a:cubicBezTo>
                <a:cubicBezTo>
                  <a:pt x="708064" y="26590"/>
                  <a:pt x="722671" y="31955"/>
                  <a:pt x="737419" y="36871"/>
                </a:cubicBezTo>
                <a:cubicBezTo>
                  <a:pt x="744793" y="39329"/>
                  <a:pt x="752001" y="42359"/>
                  <a:pt x="759542" y="44245"/>
                </a:cubicBezTo>
                <a:cubicBezTo>
                  <a:pt x="774504" y="47986"/>
                  <a:pt x="796355" y="52649"/>
                  <a:pt x="811161" y="58994"/>
                </a:cubicBezTo>
                <a:cubicBezTo>
                  <a:pt x="821265" y="63324"/>
                  <a:pt x="830613" y="69277"/>
                  <a:pt x="840658" y="73742"/>
                </a:cubicBezTo>
                <a:cubicBezTo>
                  <a:pt x="852754" y="79118"/>
                  <a:pt x="865908" y="82152"/>
                  <a:pt x="877529" y="88491"/>
                </a:cubicBezTo>
                <a:cubicBezTo>
                  <a:pt x="893090" y="96979"/>
                  <a:pt x="907026" y="108155"/>
                  <a:pt x="921774" y="117987"/>
                </a:cubicBezTo>
                <a:lnTo>
                  <a:pt x="943896" y="132736"/>
                </a:lnTo>
                <a:cubicBezTo>
                  <a:pt x="951270" y="137652"/>
                  <a:pt x="959098" y="141947"/>
                  <a:pt x="966019" y="147484"/>
                </a:cubicBezTo>
                <a:cubicBezTo>
                  <a:pt x="1008960" y="181837"/>
                  <a:pt x="987958" y="172004"/>
                  <a:pt x="1025013" y="184355"/>
                </a:cubicBezTo>
                <a:cubicBezTo>
                  <a:pt x="1037303" y="194187"/>
                  <a:pt x="1049293" y="204408"/>
                  <a:pt x="1061884" y="213852"/>
                </a:cubicBezTo>
                <a:cubicBezTo>
                  <a:pt x="1068974" y="219169"/>
                  <a:pt x="1077198" y="222926"/>
                  <a:pt x="1084006" y="228600"/>
                </a:cubicBezTo>
                <a:cubicBezTo>
                  <a:pt x="1092018" y="235276"/>
                  <a:pt x="1098117" y="244047"/>
                  <a:pt x="1106129" y="250723"/>
                </a:cubicBezTo>
                <a:cubicBezTo>
                  <a:pt x="1144575" y="282762"/>
                  <a:pt x="1134384" y="248242"/>
                  <a:pt x="1172496" y="324465"/>
                </a:cubicBezTo>
                <a:lnTo>
                  <a:pt x="1201993" y="383458"/>
                </a:lnTo>
                <a:lnTo>
                  <a:pt x="1216742" y="412955"/>
                </a:lnTo>
                <a:cubicBezTo>
                  <a:pt x="1233014" y="494319"/>
                  <a:pt x="1223563" y="462916"/>
                  <a:pt x="1238864" y="508820"/>
                </a:cubicBezTo>
                <a:cubicBezTo>
                  <a:pt x="1241322" y="528484"/>
                  <a:pt x="1244266" y="548094"/>
                  <a:pt x="1246238" y="567813"/>
                </a:cubicBezTo>
                <a:cubicBezTo>
                  <a:pt x="1249183" y="597265"/>
                  <a:pt x="1250344" y="626885"/>
                  <a:pt x="1253613" y="656303"/>
                </a:cubicBezTo>
                <a:cubicBezTo>
                  <a:pt x="1255264" y="671164"/>
                  <a:pt x="1260489" y="685605"/>
                  <a:pt x="1260987" y="700549"/>
                </a:cubicBezTo>
                <a:cubicBezTo>
                  <a:pt x="1262952" y="759510"/>
                  <a:pt x="1260987" y="818536"/>
                  <a:pt x="1260987" y="877529"/>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6776251" y="1710639"/>
            <a:ext cx="1178528" cy="523220"/>
          </a:xfrm>
          <a:prstGeom prst="rect">
            <a:avLst/>
          </a:prstGeom>
          <a:noFill/>
        </p:spPr>
        <p:txBody>
          <a:bodyPr wrap="none" rtlCol="0">
            <a:spAutoFit/>
          </a:bodyPr>
          <a:lstStyle/>
          <a:p>
            <a:r>
              <a:rPr lang="ja-JP" altLang="en-US" sz="2800" dirty="0" smtClean="0"/>
              <a:t>同じ！</a:t>
            </a:r>
            <a:endParaRPr kumimoji="1" lang="ja-JP" altLang="en-US" sz="2800" dirty="0"/>
          </a:p>
        </p:txBody>
      </p:sp>
      <p:sp>
        <p:nvSpPr>
          <p:cNvPr id="37" name="テキスト ボックス 36"/>
          <p:cNvSpPr txBox="1"/>
          <p:nvPr/>
        </p:nvSpPr>
        <p:spPr>
          <a:xfrm>
            <a:off x="285201" y="3984883"/>
            <a:ext cx="8289449" cy="523220"/>
          </a:xfrm>
          <a:prstGeom prst="rect">
            <a:avLst/>
          </a:prstGeom>
          <a:noFill/>
        </p:spPr>
        <p:txBody>
          <a:bodyPr wrap="none" rtlCol="0">
            <a:spAutoFit/>
          </a:bodyPr>
          <a:lstStyle/>
          <a:p>
            <a:r>
              <a:rPr lang="ja-JP" altLang="en-US" sz="2800" dirty="0" smtClean="0"/>
              <a:t>②論理的に思考できる　（抽象的なものはわからない）</a:t>
            </a:r>
            <a:endParaRPr kumimoji="1" lang="ja-JP" altLang="en-US" sz="2800" dirty="0"/>
          </a:p>
        </p:txBody>
      </p:sp>
      <p:sp>
        <p:nvSpPr>
          <p:cNvPr id="38" name="テキスト ボックス 37"/>
          <p:cNvSpPr txBox="1"/>
          <p:nvPr/>
        </p:nvSpPr>
        <p:spPr>
          <a:xfrm>
            <a:off x="285201" y="4677188"/>
            <a:ext cx="4624984" cy="523220"/>
          </a:xfrm>
          <a:prstGeom prst="rect">
            <a:avLst/>
          </a:prstGeom>
          <a:noFill/>
        </p:spPr>
        <p:txBody>
          <a:bodyPr wrap="none" rtlCol="0">
            <a:spAutoFit/>
          </a:bodyPr>
          <a:lstStyle/>
          <a:p>
            <a:r>
              <a:rPr lang="ja-JP" altLang="en-US" sz="2800" dirty="0" smtClean="0"/>
              <a:t>③</a:t>
            </a:r>
            <a:r>
              <a:rPr lang="ja-JP" altLang="en-US" sz="2800" dirty="0"/>
              <a:t>複雑</a:t>
            </a:r>
            <a:r>
              <a:rPr lang="ja-JP" altLang="en-US" sz="2800" dirty="0" smtClean="0"/>
              <a:t>な関係性を理解できる</a:t>
            </a:r>
            <a:endParaRPr kumimoji="1" lang="ja-JP" altLang="en-US" sz="2800" dirty="0"/>
          </a:p>
        </p:txBody>
      </p:sp>
      <p:grpSp>
        <p:nvGrpSpPr>
          <p:cNvPr id="42" name="グループ化 41"/>
          <p:cNvGrpSpPr/>
          <p:nvPr/>
        </p:nvGrpSpPr>
        <p:grpSpPr>
          <a:xfrm>
            <a:off x="5240089" y="5052420"/>
            <a:ext cx="3038673" cy="1454044"/>
            <a:chOff x="5240089" y="5052420"/>
            <a:chExt cx="3038673" cy="1454044"/>
          </a:xfrm>
        </p:grpSpPr>
        <p:sp>
          <p:nvSpPr>
            <p:cNvPr id="39" name="テキスト ボックス 38"/>
            <p:cNvSpPr txBox="1"/>
            <p:nvPr/>
          </p:nvSpPr>
          <p:spPr>
            <a:xfrm>
              <a:off x="6241025" y="5121469"/>
              <a:ext cx="2037737" cy="1384995"/>
            </a:xfrm>
            <a:prstGeom prst="rect">
              <a:avLst/>
            </a:prstGeom>
            <a:noFill/>
          </p:spPr>
          <p:txBody>
            <a:bodyPr wrap="none" rtlCol="0">
              <a:spAutoFit/>
            </a:bodyPr>
            <a:lstStyle/>
            <a:p>
              <a:r>
                <a:rPr lang="ja-JP" altLang="en-US" sz="2800" dirty="0" smtClean="0"/>
                <a:t>ブルドック</a:t>
              </a:r>
              <a:endParaRPr lang="en-US" altLang="ja-JP" sz="2800" dirty="0" smtClean="0"/>
            </a:p>
            <a:p>
              <a:r>
                <a:rPr kumimoji="1" lang="ja-JP" altLang="en-US" sz="2800" dirty="0"/>
                <a:t>ラブ</a:t>
              </a:r>
              <a:r>
                <a:rPr kumimoji="1" lang="ja-JP" altLang="en-US" sz="2800" dirty="0" smtClean="0"/>
                <a:t>らドール</a:t>
              </a:r>
              <a:endParaRPr kumimoji="1" lang="en-US" altLang="ja-JP" sz="2800" dirty="0" smtClean="0"/>
            </a:p>
            <a:p>
              <a:r>
                <a:rPr lang="ja-JP" altLang="en-US" sz="2800" dirty="0"/>
                <a:t>柴犬</a:t>
              </a:r>
              <a:endParaRPr kumimoji="1" lang="ja-JP" altLang="en-US" sz="2800" dirty="0"/>
            </a:p>
          </p:txBody>
        </p:sp>
        <p:sp>
          <p:nvSpPr>
            <p:cNvPr id="40" name="左中かっこ 39"/>
            <p:cNvSpPr/>
            <p:nvPr/>
          </p:nvSpPr>
          <p:spPr>
            <a:xfrm>
              <a:off x="5861871" y="5052420"/>
              <a:ext cx="223069" cy="14540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テキスト ボックス 40"/>
            <p:cNvSpPr txBox="1"/>
            <p:nvPr/>
          </p:nvSpPr>
          <p:spPr>
            <a:xfrm>
              <a:off x="5240089" y="5517832"/>
              <a:ext cx="543739" cy="523220"/>
            </a:xfrm>
            <a:prstGeom prst="rect">
              <a:avLst/>
            </a:prstGeom>
            <a:noFill/>
          </p:spPr>
          <p:txBody>
            <a:bodyPr wrap="none" rtlCol="0">
              <a:spAutoFit/>
            </a:bodyPr>
            <a:lstStyle/>
            <a:p>
              <a:r>
                <a:rPr lang="ja-JP" altLang="en-US" sz="2800" dirty="0"/>
                <a:t>犬</a:t>
              </a:r>
              <a:endParaRPr lang="en-US" altLang="ja-JP" sz="2800" dirty="0" smtClean="0"/>
            </a:p>
          </p:txBody>
        </p:sp>
      </p:grpSp>
    </p:spTree>
    <p:extLst>
      <p:ext uri="{BB962C8B-B14F-4D97-AF65-F5344CB8AC3E}">
        <p14:creationId xmlns:p14="http://schemas.microsoft.com/office/powerpoint/2010/main" val="69022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327" y="0"/>
            <a:ext cx="7886700" cy="1325563"/>
          </a:xfrm>
        </p:spPr>
        <p:txBody>
          <a:bodyPr/>
          <a:lstStyle/>
          <a:p>
            <a:r>
              <a:rPr kumimoji="1" lang="ja-JP" altLang="en-US" dirty="0" smtClean="0"/>
              <a:t>形式的操作期（</a:t>
            </a:r>
            <a:r>
              <a:rPr kumimoji="1" lang="en-US" altLang="ja-JP" dirty="0" smtClean="0"/>
              <a:t>12</a:t>
            </a:r>
            <a:r>
              <a:rPr kumimoji="1" lang="ja-JP" altLang="en-US" dirty="0" smtClean="0"/>
              <a:t>歳～）</a:t>
            </a:r>
            <a:endParaRPr kumimoji="1" lang="ja-JP" altLang="en-US" dirty="0"/>
          </a:p>
        </p:txBody>
      </p:sp>
      <p:sp>
        <p:nvSpPr>
          <p:cNvPr id="4" name="テキスト ボックス 3"/>
          <p:cNvSpPr txBox="1"/>
          <p:nvPr/>
        </p:nvSpPr>
        <p:spPr>
          <a:xfrm>
            <a:off x="310423" y="1304567"/>
            <a:ext cx="5799986" cy="523220"/>
          </a:xfrm>
          <a:prstGeom prst="rect">
            <a:avLst/>
          </a:prstGeom>
          <a:noFill/>
        </p:spPr>
        <p:txBody>
          <a:bodyPr wrap="none" rtlCol="0">
            <a:spAutoFit/>
          </a:bodyPr>
          <a:lstStyle/>
          <a:p>
            <a:r>
              <a:rPr kumimoji="1" lang="ja-JP" altLang="en-US" sz="2800" dirty="0" smtClean="0"/>
              <a:t>抽象的に物事を考えられるようになる</a:t>
            </a:r>
            <a:endParaRPr kumimoji="1" lang="ja-JP" altLang="en-US" sz="2800" dirty="0"/>
          </a:p>
        </p:txBody>
      </p:sp>
      <p:sp>
        <p:nvSpPr>
          <p:cNvPr id="5" name="テキスト ボックス 4"/>
          <p:cNvSpPr txBox="1"/>
          <p:nvPr/>
        </p:nvSpPr>
        <p:spPr>
          <a:xfrm>
            <a:off x="1236473" y="2482160"/>
            <a:ext cx="6715300" cy="2246769"/>
          </a:xfrm>
          <a:prstGeom prst="rect">
            <a:avLst/>
          </a:prstGeom>
          <a:noFill/>
          <a:ln>
            <a:solidFill>
              <a:srgbClr val="FF0000"/>
            </a:solidFill>
          </a:ln>
        </p:spPr>
        <p:txBody>
          <a:bodyPr wrap="none" rtlCol="0">
            <a:spAutoFit/>
          </a:bodyPr>
          <a:lstStyle/>
          <a:p>
            <a:r>
              <a:rPr lang="ja-JP" altLang="en-US" sz="2800" dirty="0" smtClean="0"/>
              <a:t>具体例がなくても、仮定で物事を考えられる</a:t>
            </a:r>
            <a:endParaRPr lang="en-US" altLang="ja-JP" sz="2800" dirty="0" smtClean="0"/>
          </a:p>
          <a:p>
            <a:r>
              <a:rPr kumimoji="1" lang="ja-JP" altLang="en-US" sz="2800" dirty="0"/>
              <a:t>　</a:t>
            </a:r>
            <a:r>
              <a:rPr kumimoji="1" lang="ja-JP" altLang="en-US" sz="2800" dirty="0" smtClean="0"/>
              <a:t>　　　　　　　　　　　　↓</a:t>
            </a:r>
            <a:endParaRPr kumimoji="1" lang="en-US" altLang="ja-JP" sz="2800" dirty="0" smtClean="0"/>
          </a:p>
          <a:p>
            <a:r>
              <a:rPr lang="ja-JP" altLang="en-US" sz="2800" dirty="0" smtClean="0"/>
              <a:t>　　　　　　　　　　予測できる</a:t>
            </a:r>
            <a:endParaRPr lang="en-US" altLang="ja-JP" sz="2800" dirty="0" smtClean="0"/>
          </a:p>
          <a:p>
            <a:r>
              <a:rPr kumimoji="1" lang="ja-JP" altLang="en-US" sz="2800" dirty="0" smtClean="0"/>
              <a:t>　　　　　　　　　　　　　↓</a:t>
            </a:r>
            <a:endParaRPr kumimoji="1" lang="en-US" altLang="ja-JP" sz="2800" dirty="0" smtClean="0"/>
          </a:p>
          <a:p>
            <a:r>
              <a:rPr lang="ja-JP" altLang="en-US" sz="2800" dirty="0" smtClean="0"/>
              <a:t>　　　　　　　　　トラブルの回避</a:t>
            </a:r>
            <a:endParaRPr kumimoji="1" lang="ja-JP" altLang="en-US" sz="2800" dirty="0"/>
          </a:p>
        </p:txBody>
      </p:sp>
      <p:sp>
        <p:nvSpPr>
          <p:cNvPr id="6" name="テキスト ボックス 5"/>
          <p:cNvSpPr txBox="1"/>
          <p:nvPr/>
        </p:nvSpPr>
        <p:spPr>
          <a:xfrm>
            <a:off x="548789" y="4990191"/>
            <a:ext cx="7622600" cy="1815882"/>
          </a:xfrm>
          <a:prstGeom prst="rect">
            <a:avLst/>
          </a:prstGeom>
          <a:noFill/>
        </p:spPr>
        <p:txBody>
          <a:bodyPr wrap="none" rtlCol="0">
            <a:spAutoFit/>
          </a:bodyPr>
          <a:lstStyle/>
          <a:p>
            <a:r>
              <a:rPr lang="ja-JP" altLang="en-US" sz="2800" dirty="0" smtClean="0"/>
              <a:t>中学生の教科書には抽象的なことも盛り込まれる</a:t>
            </a:r>
            <a:endParaRPr lang="en-US" altLang="ja-JP" sz="2800" dirty="0" smtClean="0"/>
          </a:p>
          <a:p>
            <a:r>
              <a:rPr kumimoji="1" lang="ja-JP" altLang="en-US" sz="2800" dirty="0" smtClean="0"/>
              <a:t>（実際には</a:t>
            </a:r>
            <a:r>
              <a:rPr kumimoji="1" lang="en-US" altLang="ja-JP" sz="2800" dirty="0" smtClean="0"/>
              <a:t>12</a:t>
            </a:r>
            <a:r>
              <a:rPr kumimoji="1" lang="ja-JP" altLang="en-US" sz="2800" dirty="0" smtClean="0"/>
              <a:t>歳～</a:t>
            </a:r>
            <a:r>
              <a:rPr kumimoji="1" lang="en-US" altLang="ja-JP" sz="2800" dirty="0" smtClean="0"/>
              <a:t>15</a:t>
            </a:r>
            <a:r>
              <a:rPr kumimoji="1" lang="ja-JP" altLang="en-US" sz="2800" dirty="0" smtClean="0"/>
              <a:t>歳ごろから　個人差あり）</a:t>
            </a:r>
            <a:endParaRPr kumimoji="1" lang="en-US" altLang="ja-JP" sz="2800" dirty="0" smtClean="0"/>
          </a:p>
          <a:p>
            <a:r>
              <a:rPr lang="ja-JP" altLang="en-US" sz="2800" dirty="0" smtClean="0"/>
              <a:t>　　　　　　　　　　　　　　　↓</a:t>
            </a:r>
            <a:endParaRPr lang="en-US" altLang="ja-JP" sz="2800" dirty="0" smtClean="0"/>
          </a:p>
          <a:p>
            <a:r>
              <a:rPr kumimoji="1" lang="ja-JP" altLang="en-US" sz="2800" dirty="0" smtClean="0"/>
              <a:t>　　　　　　　　　　　　落ちこぼれ・・・</a:t>
            </a:r>
            <a:endParaRPr kumimoji="1" lang="ja-JP" altLang="en-US" sz="2800" dirty="0"/>
          </a:p>
        </p:txBody>
      </p:sp>
      <p:sp>
        <p:nvSpPr>
          <p:cNvPr id="7" name="テキスト ボックス 6"/>
          <p:cNvSpPr txBox="1"/>
          <p:nvPr/>
        </p:nvSpPr>
        <p:spPr>
          <a:xfrm>
            <a:off x="310423" y="1848783"/>
            <a:ext cx="4163319" cy="523220"/>
          </a:xfrm>
          <a:prstGeom prst="rect">
            <a:avLst/>
          </a:prstGeom>
          <a:noFill/>
        </p:spPr>
        <p:txBody>
          <a:bodyPr wrap="none" rtlCol="0">
            <a:spAutoFit/>
          </a:bodyPr>
          <a:lstStyle/>
          <a:p>
            <a:r>
              <a:rPr lang="ja-JP" altLang="en-US" sz="2800" dirty="0"/>
              <a:t>文章</a:t>
            </a:r>
            <a:r>
              <a:rPr lang="ja-JP" altLang="en-US" sz="2800" dirty="0" smtClean="0"/>
              <a:t>題が解けるようになる</a:t>
            </a:r>
            <a:endParaRPr kumimoji="1" lang="ja-JP" altLang="en-US" sz="2800" dirty="0"/>
          </a:p>
        </p:txBody>
      </p:sp>
    </p:spTree>
    <p:extLst>
      <p:ext uri="{BB962C8B-B14F-4D97-AF65-F5344CB8AC3E}">
        <p14:creationId xmlns:p14="http://schemas.microsoft.com/office/powerpoint/2010/main" val="2089759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53874" y="395514"/>
            <a:ext cx="9372045" cy="544285"/>
          </a:xfrm>
        </p:spPr>
        <p:txBody>
          <a:bodyPr>
            <a:normAutofit fontScale="90000"/>
          </a:bodyPr>
          <a:lstStyle/>
          <a:p>
            <a:r>
              <a:rPr lang="ja-JP" altLang="en-US" dirty="0" smtClean="0"/>
              <a:t>子どもの科学的な思考、知識の発達とは？</a:t>
            </a:r>
            <a:endParaRPr kumimoji="1" lang="ja-JP" altLang="en-US" dirty="0"/>
          </a:p>
        </p:txBody>
      </p:sp>
      <p:sp>
        <p:nvSpPr>
          <p:cNvPr id="5" name="テキスト ボックス 4"/>
          <p:cNvSpPr txBox="1"/>
          <p:nvPr/>
        </p:nvSpPr>
        <p:spPr>
          <a:xfrm>
            <a:off x="146689" y="1646128"/>
            <a:ext cx="5472973" cy="1077218"/>
          </a:xfrm>
          <a:prstGeom prst="rect">
            <a:avLst/>
          </a:prstGeom>
          <a:noFill/>
        </p:spPr>
        <p:txBody>
          <a:bodyPr wrap="none" rtlCol="0">
            <a:spAutoFit/>
          </a:bodyPr>
          <a:lstStyle/>
          <a:p>
            <a:r>
              <a:rPr kumimoji="1" lang="ja-JP" altLang="en-US" sz="3200" dirty="0" smtClean="0"/>
              <a:t>すでに持っている知識、考え方</a:t>
            </a:r>
            <a:endParaRPr kumimoji="1" lang="en-US" altLang="ja-JP" sz="3200" dirty="0" smtClean="0"/>
          </a:p>
          <a:p>
            <a:r>
              <a:rPr lang="ja-JP" altLang="en-US" sz="3200" dirty="0" smtClean="0"/>
              <a:t>　　　　　　（判断基準）</a:t>
            </a:r>
            <a:endParaRPr kumimoji="1" lang="ja-JP" altLang="en-US" sz="3200" dirty="0"/>
          </a:p>
        </p:txBody>
      </p:sp>
      <p:sp>
        <p:nvSpPr>
          <p:cNvPr id="7" name="フリーフォーム 6"/>
          <p:cNvSpPr/>
          <p:nvPr/>
        </p:nvSpPr>
        <p:spPr>
          <a:xfrm>
            <a:off x="4405086" y="2481943"/>
            <a:ext cx="1729291" cy="769257"/>
          </a:xfrm>
          <a:custGeom>
            <a:avLst/>
            <a:gdLst>
              <a:gd name="connsiteX0" fmla="*/ 0 w 1502229"/>
              <a:gd name="connsiteY0" fmla="*/ 0 h 653143"/>
              <a:gd name="connsiteX1" fmla="*/ 50800 w 1502229"/>
              <a:gd name="connsiteY1" fmla="*/ 72572 h 653143"/>
              <a:gd name="connsiteX2" fmla="*/ 101600 w 1502229"/>
              <a:gd name="connsiteY2" fmla="*/ 116114 h 653143"/>
              <a:gd name="connsiteX3" fmla="*/ 224972 w 1502229"/>
              <a:gd name="connsiteY3" fmla="*/ 239486 h 653143"/>
              <a:gd name="connsiteX4" fmla="*/ 362857 w 1502229"/>
              <a:gd name="connsiteY4" fmla="*/ 370114 h 653143"/>
              <a:gd name="connsiteX5" fmla="*/ 435429 w 1502229"/>
              <a:gd name="connsiteY5" fmla="*/ 435429 h 653143"/>
              <a:gd name="connsiteX6" fmla="*/ 500743 w 1502229"/>
              <a:gd name="connsiteY6" fmla="*/ 478972 h 653143"/>
              <a:gd name="connsiteX7" fmla="*/ 595086 w 1502229"/>
              <a:gd name="connsiteY7" fmla="*/ 558800 h 653143"/>
              <a:gd name="connsiteX8" fmla="*/ 645886 w 1502229"/>
              <a:gd name="connsiteY8" fmla="*/ 587829 h 653143"/>
              <a:gd name="connsiteX9" fmla="*/ 740229 w 1502229"/>
              <a:gd name="connsiteY9" fmla="*/ 624114 h 653143"/>
              <a:gd name="connsiteX10" fmla="*/ 798286 w 1502229"/>
              <a:gd name="connsiteY10" fmla="*/ 645886 h 653143"/>
              <a:gd name="connsiteX11" fmla="*/ 863600 w 1502229"/>
              <a:gd name="connsiteY11" fmla="*/ 653143 h 653143"/>
              <a:gd name="connsiteX12" fmla="*/ 979714 w 1502229"/>
              <a:gd name="connsiteY12" fmla="*/ 638629 h 653143"/>
              <a:gd name="connsiteX13" fmla="*/ 1059543 w 1502229"/>
              <a:gd name="connsiteY13" fmla="*/ 609600 h 653143"/>
              <a:gd name="connsiteX14" fmla="*/ 1146629 w 1502229"/>
              <a:gd name="connsiteY14" fmla="*/ 573314 h 653143"/>
              <a:gd name="connsiteX15" fmla="*/ 1182914 w 1502229"/>
              <a:gd name="connsiteY15" fmla="*/ 558800 h 653143"/>
              <a:gd name="connsiteX16" fmla="*/ 1219200 w 1502229"/>
              <a:gd name="connsiteY16" fmla="*/ 529772 h 653143"/>
              <a:gd name="connsiteX17" fmla="*/ 1255486 w 1502229"/>
              <a:gd name="connsiteY17" fmla="*/ 508000 h 653143"/>
              <a:gd name="connsiteX18" fmla="*/ 1299029 w 1502229"/>
              <a:gd name="connsiteY18" fmla="*/ 486229 h 653143"/>
              <a:gd name="connsiteX19" fmla="*/ 1313543 w 1502229"/>
              <a:gd name="connsiteY19" fmla="*/ 471714 h 653143"/>
              <a:gd name="connsiteX20" fmla="*/ 1357086 w 1502229"/>
              <a:gd name="connsiteY20" fmla="*/ 442686 h 653143"/>
              <a:gd name="connsiteX21" fmla="*/ 1400629 w 1502229"/>
              <a:gd name="connsiteY21" fmla="*/ 399143 h 653143"/>
              <a:gd name="connsiteX22" fmla="*/ 1422400 w 1502229"/>
              <a:gd name="connsiteY22" fmla="*/ 384629 h 653143"/>
              <a:gd name="connsiteX23" fmla="*/ 1451429 w 1502229"/>
              <a:gd name="connsiteY23" fmla="*/ 355600 h 653143"/>
              <a:gd name="connsiteX24" fmla="*/ 1473200 w 1502229"/>
              <a:gd name="connsiteY24" fmla="*/ 333829 h 653143"/>
              <a:gd name="connsiteX25" fmla="*/ 1487714 w 1502229"/>
              <a:gd name="connsiteY25" fmla="*/ 319314 h 653143"/>
              <a:gd name="connsiteX26" fmla="*/ 1502229 w 1502229"/>
              <a:gd name="connsiteY26" fmla="*/ 304800 h 653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2229" h="653143">
                <a:moveTo>
                  <a:pt x="0" y="0"/>
                </a:moveTo>
                <a:cubicBezTo>
                  <a:pt x="16933" y="24191"/>
                  <a:pt x="31355" y="50350"/>
                  <a:pt x="50800" y="72572"/>
                </a:cubicBezTo>
                <a:cubicBezTo>
                  <a:pt x="65486" y="89356"/>
                  <a:pt x="85386" y="100801"/>
                  <a:pt x="101600" y="116114"/>
                </a:cubicBezTo>
                <a:lnTo>
                  <a:pt x="224972" y="239486"/>
                </a:lnTo>
                <a:cubicBezTo>
                  <a:pt x="313299" y="327813"/>
                  <a:pt x="267400" y="284202"/>
                  <a:pt x="362857" y="370114"/>
                </a:cubicBezTo>
                <a:cubicBezTo>
                  <a:pt x="387048" y="391886"/>
                  <a:pt x="408350" y="417376"/>
                  <a:pt x="435429" y="435429"/>
                </a:cubicBezTo>
                <a:cubicBezTo>
                  <a:pt x="457200" y="449943"/>
                  <a:pt x="480038" y="462973"/>
                  <a:pt x="500743" y="478972"/>
                </a:cubicBezTo>
                <a:cubicBezTo>
                  <a:pt x="533340" y="504160"/>
                  <a:pt x="559319" y="538361"/>
                  <a:pt x="595086" y="558800"/>
                </a:cubicBezTo>
                <a:cubicBezTo>
                  <a:pt x="612019" y="568476"/>
                  <a:pt x="628442" y="579107"/>
                  <a:pt x="645886" y="587829"/>
                </a:cubicBezTo>
                <a:cubicBezTo>
                  <a:pt x="693105" y="611438"/>
                  <a:pt x="693861" y="607252"/>
                  <a:pt x="740229" y="624114"/>
                </a:cubicBezTo>
                <a:cubicBezTo>
                  <a:pt x="742458" y="624925"/>
                  <a:pt x="788325" y="644226"/>
                  <a:pt x="798286" y="645886"/>
                </a:cubicBezTo>
                <a:cubicBezTo>
                  <a:pt x="819893" y="649487"/>
                  <a:pt x="841829" y="650724"/>
                  <a:pt x="863600" y="653143"/>
                </a:cubicBezTo>
                <a:cubicBezTo>
                  <a:pt x="888832" y="650620"/>
                  <a:pt x="949705" y="646132"/>
                  <a:pt x="979714" y="638629"/>
                </a:cubicBezTo>
                <a:cubicBezTo>
                  <a:pt x="1013589" y="630160"/>
                  <a:pt x="1027806" y="621140"/>
                  <a:pt x="1059543" y="609600"/>
                </a:cubicBezTo>
                <a:cubicBezTo>
                  <a:pt x="1165097" y="571218"/>
                  <a:pt x="1039957" y="621802"/>
                  <a:pt x="1146629" y="573314"/>
                </a:cubicBezTo>
                <a:cubicBezTo>
                  <a:pt x="1158488" y="567923"/>
                  <a:pt x="1171744" y="565502"/>
                  <a:pt x="1182914" y="558800"/>
                </a:cubicBezTo>
                <a:cubicBezTo>
                  <a:pt x="1196196" y="550831"/>
                  <a:pt x="1206511" y="538655"/>
                  <a:pt x="1219200" y="529772"/>
                </a:cubicBezTo>
                <a:cubicBezTo>
                  <a:pt x="1230756" y="521683"/>
                  <a:pt x="1243525" y="515476"/>
                  <a:pt x="1255486" y="508000"/>
                </a:cubicBezTo>
                <a:cubicBezTo>
                  <a:pt x="1287641" y="487903"/>
                  <a:pt x="1265458" y="497419"/>
                  <a:pt x="1299029" y="486229"/>
                </a:cubicBezTo>
                <a:cubicBezTo>
                  <a:pt x="1303867" y="481391"/>
                  <a:pt x="1308069" y="475819"/>
                  <a:pt x="1313543" y="471714"/>
                </a:cubicBezTo>
                <a:cubicBezTo>
                  <a:pt x="1327498" y="461248"/>
                  <a:pt x="1344751" y="455021"/>
                  <a:pt x="1357086" y="442686"/>
                </a:cubicBezTo>
                <a:cubicBezTo>
                  <a:pt x="1371600" y="428172"/>
                  <a:pt x="1383550" y="410529"/>
                  <a:pt x="1400629" y="399143"/>
                </a:cubicBezTo>
                <a:cubicBezTo>
                  <a:pt x="1407886" y="394305"/>
                  <a:pt x="1415778" y="390305"/>
                  <a:pt x="1422400" y="384629"/>
                </a:cubicBezTo>
                <a:cubicBezTo>
                  <a:pt x="1432790" y="375723"/>
                  <a:pt x="1441753" y="365276"/>
                  <a:pt x="1451429" y="355600"/>
                </a:cubicBezTo>
                <a:lnTo>
                  <a:pt x="1473200" y="333829"/>
                </a:lnTo>
                <a:lnTo>
                  <a:pt x="1487714" y="319314"/>
                </a:lnTo>
                <a:lnTo>
                  <a:pt x="1502229" y="304800"/>
                </a:lnTo>
              </a:path>
            </a:pathLst>
          </a:custGeom>
          <a:noFill/>
          <a:ln w="28575">
            <a:solidFill>
              <a:srgbClr val="FF0000"/>
            </a:solidFill>
            <a:headEnd type="none" w="med" len="med"/>
            <a:tailEnd type="arrow"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936343" y="2246293"/>
            <a:ext cx="3305713" cy="954107"/>
          </a:xfrm>
          <a:prstGeom prst="rect">
            <a:avLst/>
          </a:prstGeom>
          <a:noFill/>
        </p:spPr>
        <p:txBody>
          <a:bodyPr wrap="none" rtlCol="0">
            <a:spAutoFit/>
          </a:bodyPr>
          <a:lstStyle/>
          <a:p>
            <a:r>
              <a:rPr kumimoji="1" lang="ja-JP" altLang="en-US" sz="2800" dirty="0" smtClean="0"/>
              <a:t>科学的に妥当でない</a:t>
            </a:r>
            <a:endParaRPr kumimoji="1" lang="en-US" altLang="ja-JP" sz="2800" dirty="0" smtClean="0"/>
          </a:p>
          <a:p>
            <a:r>
              <a:rPr lang="ja-JP" altLang="en-US" sz="2800" dirty="0" smtClean="0"/>
              <a:t>　　（素朴概念）</a:t>
            </a:r>
            <a:endParaRPr kumimoji="1" lang="ja-JP" altLang="en-US" sz="2800" dirty="0"/>
          </a:p>
        </p:txBody>
      </p:sp>
      <p:sp>
        <p:nvSpPr>
          <p:cNvPr id="9" name="下矢印 8"/>
          <p:cNvSpPr/>
          <p:nvPr/>
        </p:nvSpPr>
        <p:spPr>
          <a:xfrm>
            <a:off x="267143" y="3018971"/>
            <a:ext cx="5123042" cy="142965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smtClean="0"/>
              <a:t>教師のサポート</a:t>
            </a:r>
            <a:endParaRPr kumimoji="1" lang="ja-JP" altLang="en-US" sz="2800" dirty="0"/>
          </a:p>
        </p:txBody>
      </p:sp>
      <p:sp>
        <p:nvSpPr>
          <p:cNvPr id="10" name="テキスト ボックス 9"/>
          <p:cNvSpPr txBox="1"/>
          <p:nvPr/>
        </p:nvSpPr>
        <p:spPr>
          <a:xfrm>
            <a:off x="587828" y="4559535"/>
            <a:ext cx="6447599" cy="1569660"/>
          </a:xfrm>
          <a:prstGeom prst="rect">
            <a:avLst/>
          </a:prstGeom>
          <a:noFill/>
        </p:spPr>
        <p:txBody>
          <a:bodyPr wrap="none" rtlCol="0">
            <a:spAutoFit/>
          </a:bodyPr>
          <a:lstStyle/>
          <a:p>
            <a:r>
              <a:rPr lang="ja-JP" altLang="en-US" sz="3200" dirty="0"/>
              <a:t>生徒が自ら考え発見</a:t>
            </a:r>
            <a:r>
              <a:rPr lang="ja-JP" altLang="en-US" sz="3200" dirty="0" smtClean="0"/>
              <a:t>する</a:t>
            </a:r>
            <a:endParaRPr lang="en-US" altLang="ja-JP" sz="3200" dirty="0"/>
          </a:p>
          <a:p>
            <a:r>
              <a:rPr lang="ja-JP" altLang="en-US" sz="3200" dirty="0" smtClean="0"/>
              <a:t>知識</a:t>
            </a:r>
            <a:r>
              <a:rPr lang="ja-JP" altLang="en-US" sz="3200" dirty="0"/>
              <a:t>を生産し主体的に学習を</a:t>
            </a:r>
            <a:r>
              <a:rPr lang="ja-JP" altLang="en-US" sz="3200" dirty="0" smtClean="0"/>
              <a:t>進める</a:t>
            </a:r>
            <a:endParaRPr lang="en-US" altLang="ja-JP" sz="3200" dirty="0"/>
          </a:p>
          <a:p>
            <a:r>
              <a:rPr kumimoji="1" lang="ja-JP" altLang="en-US" sz="3200" dirty="0" smtClean="0"/>
              <a:t>正しい概念へ変容させる</a:t>
            </a:r>
            <a:endParaRPr kumimoji="1" lang="ja-JP" altLang="en-US" sz="3200" dirty="0"/>
          </a:p>
        </p:txBody>
      </p:sp>
    </p:spTree>
    <p:extLst>
      <p:ext uri="{BB962C8B-B14F-4D97-AF65-F5344CB8AC3E}">
        <p14:creationId xmlns:p14="http://schemas.microsoft.com/office/powerpoint/2010/main" val="91143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070339" y="1483743"/>
            <a:ext cx="802257" cy="465827"/>
          </a:xfrm>
          <a:prstGeom prst="roundRect">
            <a:avLst/>
          </a:prstGeom>
          <a:ln>
            <a:solidFill>
              <a:srgbClr val="FFC000"/>
            </a:solid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kumimoji="1" lang="ja-JP" altLang="en-US" dirty="0" smtClean="0"/>
              <a:t>構成主義理科学習論</a:t>
            </a:r>
            <a:r>
              <a:rPr kumimoji="1" lang="en-US" altLang="ja-JP" dirty="0" smtClean="0"/>
              <a:t>(constructivism)</a:t>
            </a:r>
            <a:endParaRPr kumimoji="1" lang="ja-JP" altLang="en-US" dirty="0"/>
          </a:p>
        </p:txBody>
      </p:sp>
      <p:sp>
        <p:nvSpPr>
          <p:cNvPr id="6" name="角丸四角形 5"/>
          <p:cNvSpPr/>
          <p:nvPr/>
        </p:nvSpPr>
        <p:spPr>
          <a:xfrm>
            <a:off x="457200" y="2808817"/>
            <a:ext cx="8455306" cy="785003"/>
          </a:xfrm>
          <a:prstGeom prst="round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88820" y="2417262"/>
            <a:ext cx="1462012" cy="584775"/>
          </a:xfrm>
          <a:prstGeom prst="rect">
            <a:avLst/>
          </a:prstGeom>
          <a:solidFill>
            <a:schemeClr val="bg1"/>
          </a:solidFill>
        </p:spPr>
        <p:txBody>
          <a:bodyPr wrap="square" rtlCol="0">
            <a:spAutoFit/>
          </a:bodyPr>
          <a:lstStyle/>
          <a:p>
            <a:r>
              <a:rPr kumimoji="1" lang="ja-JP" altLang="en-US" sz="3200" dirty="0" smtClean="0"/>
              <a:t>授業前</a:t>
            </a:r>
            <a:endParaRPr kumimoji="1" lang="ja-JP" altLang="en-US" sz="3200" dirty="0"/>
          </a:p>
        </p:txBody>
      </p:sp>
      <p:sp>
        <p:nvSpPr>
          <p:cNvPr id="8" name="正方形/長方形 7"/>
          <p:cNvSpPr/>
          <p:nvPr/>
        </p:nvSpPr>
        <p:spPr>
          <a:xfrm>
            <a:off x="312516" y="5660020"/>
            <a:ext cx="8461094" cy="1088021"/>
          </a:xfrm>
          <a:prstGeom prst="rect">
            <a:avLst/>
          </a:prstGeom>
          <a:noFill/>
          <a:ln w="381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353027" y="909035"/>
            <a:ext cx="9351034" cy="6237568"/>
          </a:xfrm>
        </p:spPr>
        <p:txBody>
          <a:bodyPr>
            <a:normAutofit lnSpcReduction="10000"/>
          </a:bodyPr>
          <a:lstStyle/>
          <a:p>
            <a:pPr marL="0" indent="0">
              <a:buNone/>
            </a:pPr>
            <a:endParaRPr kumimoji="1" lang="en-US" altLang="ja-JP" dirty="0" smtClean="0"/>
          </a:p>
          <a:p>
            <a:pPr marL="0" indent="0">
              <a:buNone/>
            </a:pPr>
            <a:r>
              <a:rPr lang="ja-JP" altLang="en-US" dirty="0" smtClean="0"/>
              <a:t>学習者は白紙ではない</a:t>
            </a:r>
            <a:endParaRPr lang="en-US" altLang="ja-JP" dirty="0" smtClean="0"/>
          </a:p>
          <a:p>
            <a:pPr marL="0" indent="0">
              <a:buNone/>
            </a:pPr>
            <a:r>
              <a:rPr lang="ja-JP" altLang="en-US" dirty="0" smtClean="0"/>
              <a:t>　↓</a:t>
            </a:r>
            <a:endParaRPr lang="en-US" altLang="ja-JP" dirty="0" smtClean="0"/>
          </a:p>
          <a:p>
            <a:pPr marL="0" indent="0">
              <a:buNone/>
            </a:pPr>
            <a:endParaRPr lang="en-US" altLang="ja-JP" dirty="0" smtClean="0"/>
          </a:p>
          <a:p>
            <a:pPr marL="0" indent="0">
              <a:buNone/>
            </a:pPr>
            <a:r>
              <a:rPr lang="ja-JP" altLang="en-US" dirty="0" smtClean="0">
                <a:solidFill>
                  <a:srgbClr val="FF0000"/>
                </a:solidFill>
              </a:rPr>
              <a:t>日常知</a:t>
            </a:r>
            <a:r>
              <a:rPr lang="ja-JP" altLang="en-US" dirty="0" smtClean="0"/>
              <a:t>や</a:t>
            </a:r>
            <a:r>
              <a:rPr lang="ja-JP" altLang="en-US" dirty="0" smtClean="0">
                <a:solidFill>
                  <a:srgbClr val="FF0000"/>
                </a:solidFill>
              </a:rPr>
              <a:t>生活知</a:t>
            </a:r>
            <a:r>
              <a:rPr lang="ja-JP" altLang="en-US" dirty="0" smtClean="0"/>
              <a:t>などの概念枠組みをすでに構成</a:t>
            </a:r>
            <a:endParaRPr lang="en-US" altLang="ja-JP" dirty="0" smtClean="0"/>
          </a:p>
          <a:p>
            <a:pPr marL="0" indent="0">
              <a:buNone/>
            </a:pPr>
            <a:r>
              <a:rPr lang="ja-JP" altLang="en-US" dirty="0" smtClean="0"/>
              <a:t>既有の概念や枠組みとすり合せながら、</a:t>
            </a:r>
            <a:endParaRPr lang="en-US" altLang="ja-JP" dirty="0" smtClean="0"/>
          </a:p>
          <a:p>
            <a:pPr marL="0" indent="0">
              <a:buNone/>
            </a:pPr>
            <a:r>
              <a:rPr lang="ja-JP" altLang="en-US" dirty="0" smtClean="0"/>
              <a:t>学習者自らが新しい概念を作り上げていくように</a:t>
            </a:r>
            <a:endParaRPr lang="en-US" altLang="ja-JP" dirty="0" smtClean="0"/>
          </a:p>
          <a:p>
            <a:pPr marL="0" indent="0">
              <a:buNone/>
            </a:pPr>
            <a:r>
              <a:rPr lang="ja-JP" altLang="en-US" dirty="0" smtClean="0"/>
              <a:t>教育する方法</a:t>
            </a:r>
            <a:endParaRPr lang="en-US" altLang="ja-JP" dirty="0" smtClean="0"/>
          </a:p>
          <a:p>
            <a:pPr marL="0" indent="0">
              <a:buNone/>
            </a:pPr>
            <a:endParaRPr lang="en-US" altLang="ja-JP" dirty="0"/>
          </a:p>
          <a:p>
            <a:pPr marL="0" indent="0">
              <a:buNone/>
            </a:pPr>
            <a:endParaRPr lang="en-US" altLang="ja-JP" sz="2400" dirty="0" smtClean="0"/>
          </a:p>
          <a:p>
            <a:pPr marL="0" indent="0">
              <a:buNone/>
            </a:pPr>
            <a:r>
              <a:rPr lang="ja-JP" altLang="en-US" dirty="0" smtClean="0"/>
              <a:t>学習者はタブララサ</a:t>
            </a:r>
            <a:r>
              <a:rPr lang="en-US" altLang="ja-JP" dirty="0" smtClean="0"/>
              <a:t>(</a:t>
            </a:r>
            <a:r>
              <a:rPr lang="ja-JP" altLang="en-US" dirty="0" smtClean="0"/>
              <a:t>白紙状態</a:t>
            </a:r>
            <a:r>
              <a:rPr lang="en-US" altLang="ja-JP" dirty="0" smtClean="0"/>
              <a:t>)</a:t>
            </a:r>
            <a:r>
              <a:rPr lang="ja-JP" altLang="en-US" dirty="0" smtClean="0"/>
              <a:t>としていた</a:t>
            </a:r>
            <a:endParaRPr kumimoji="1" lang="ja-JP" altLang="en-US" dirty="0"/>
          </a:p>
        </p:txBody>
      </p:sp>
      <p:sp>
        <p:nvSpPr>
          <p:cNvPr id="9" name="テキスト ボックス 8"/>
          <p:cNvSpPr txBox="1"/>
          <p:nvPr/>
        </p:nvSpPr>
        <p:spPr>
          <a:xfrm>
            <a:off x="404669" y="5330178"/>
            <a:ext cx="4040009" cy="861774"/>
          </a:xfrm>
          <a:prstGeom prst="rect">
            <a:avLst/>
          </a:prstGeom>
          <a:solidFill>
            <a:schemeClr val="bg1"/>
          </a:solidFill>
        </p:spPr>
        <p:txBody>
          <a:bodyPr wrap="square" rtlCol="0">
            <a:spAutoFit/>
          </a:bodyPr>
          <a:lstStyle/>
          <a:p>
            <a:r>
              <a:rPr lang="ja-JP" altLang="en-US" sz="3200" dirty="0"/>
              <a:t>（従来）ジョン・ロック</a:t>
            </a:r>
            <a:endParaRPr lang="en-US" altLang="ja-JP" sz="3200" dirty="0"/>
          </a:p>
          <a:p>
            <a:endParaRPr kumimoji="1" lang="ja-JP" altLang="en-US" dirty="0"/>
          </a:p>
        </p:txBody>
      </p:sp>
    </p:spTree>
    <p:extLst>
      <p:ext uri="{BB962C8B-B14F-4D97-AF65-F5344CB8AC3E}">
        <p14:creationId xmlns:p14="http://schemas.microsoft.com/office/powerpoint/2010/main" val="3846739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65760" y="1907177"/>
            <a:ext cx="8151223" cy="1785257"/>
          </a:xfrm>
          <a:prstGeom prst="round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素朴概念</a:t>
            </a:r>
            <a:endParaRPr kumimoji="1" lang="ja-JP" altLang="en-US" dirty="0"/>
          </a:p>
        </p:txBody>
      </p:sp>
      <p:sp>
        <p:nvSpPr>
          <p:cNvPr id="3" name="コンテンツ プレースホルダー 2"/>
          <p:cNvSpPr>
            <a:spLocks noGrp="1"/>
          </p:cNvSpPr>
          <p:nvPr>
            <p:ph idx="1"/>
          </p:nvPr>
        </p:nvSpPr>
        <p:spPr>
          <a:xfrm>
            <a:off x="457200" y="1277983"/>
            <a:ext cx="8930640" cy="5580017"/>
          </a:xfrm>
        </p:spPr>
        <p:txBody>
          <a:bodyPr>
            <a:normAutofit/>
          </a:bodyPr>
          <a:lstStyle/>
          <a:p>
            <a:pPr marL="0" indent="0">
              <a:buNone/>
            </a:pPr>
            <a:r>
              <a:rPr kumimoji="1" lang="ja-JP" altLang="en-US" sz="3600" dirty="0" smtClean="0"/>
              <a:t>素朴概念とは</a:t>
            </a:r>
            <a:r>
              <a:rPr kumimoji="1" lang="en-US" altLang="ja-JP" sz="3600" dirty="0" smtClean="0"/>
              <a:t>‥</a:t>
            </a:r>
          </a:p>
          <a:p>
            <a:pPr marL="0" indent="0">
              <a:buNone/>
            </a:pPr>
            <a:r>
              <a:rPr kumimoji="1" lang="ja-JP" altLang="en-US" dirty="0" smtClean="0"/>
              <a:t>学習者の</a:t>
            </a:r>
            <a:r>
              <a:rPr kumimoji="1" lang="ja-JP" altLang="en-US" dirty="0" smtClean="0">
                <a:solidFill>
                  <a:srgbClr val="FF0000"/>
                </a:solidFill>
              </a:rPr>
              <a:t>既有概念</a:t>
            </a:r>
            <a:r>
              <a:rPr kumimoji="1" lang="ja-JP" altLang="en-US" dirty="0" smtClean="0"/>
              <a:t>の中で、</a:t>
            </a:r>
            <a:endParaRPr kumimoji="1" lang="en-US" altLang="ja-JP" dirty="0" smtClean="0"/>
          </a:p>
          <a:p>
            <a:pPr marL="0" indent="0">
              <a:buNone/>
            </a:pPr>
            <a:r>
              <a:rPr kumimoji="1" lang="ja-JP" altLang="en-US" dirty="0" smtClean="0"/>
              <a:t>多くの学習者が共通して持っている</a:t>
            </a:r>
            <a:endParaRPr kumimoji="1" lang="en-US" altLang="ja-JP" dirty="0" smtClean="0"/>
          </a:p>
          <a:p>
            <a:pPr marL="0" indent="0">
              <a:buNone/>
            </a:pPr>
            <a:r>
              <a:rPr kumimoji="1" lang="ja-JP" altLang="en-US" dirty="0" smtClean="0">
                <a:solidFill>
                  <a:srgbClr val="FF0000"/>
                </a:solidFill>
              </a:rPr>
              <a:t>科学的に正しくない概念</a:t>
            </a:r>
            <a:endParaRPr kumimoji="1" lang="en-US" altLang="ja-JP" dirty="0" smtClean="0">
              <a:solidFill>
                <a:srgbClr val="FF0000"/>
              </a:solidFill>
            </a:endParaRPr>
          </a:p>
          <a:p>
            <a:pPr marL="0" indent="0">
              <a:buNone/>
            </a:pPr>
            <a:endParaRPr kumimoji="1" lang="en-US" altLang="ja-JP" dirty="0" smtClean="0"/>
          </a:p>
          <a:p>
            <a:pPr marL="0" indent="0">
              <a:buNone/>
            </a:pPr>
            <a:r>
              <a:rPr lang="ja-JP" altLang="en-US" dirty="0" smtClean="0"/>
              <a:t>実験の結果を知れば、</a:t>
            </a:r>
            <a:endParaRPr lang="en-US" altLang="ja-JP" dirty="0" smtClean="0"/>
          </a:p>
          <a:p>
            <a:pPr marL="0" indent="0">
              <a:buNone/>
            </a:pPr>
            <a:r>
              <a:rPr lang="ja-JP" altLang="en-US" dirty="0" smtClean="0"/>
              <a:t>その素朴概念は正しい科学概念に修正される？</a:t>
            </a:r>
            <a:endParaRPr lang="en-US" altLang="ja-JP" dirty="0" smtClean="0"/>
          </a:p>
          <a:p>
            <a:pPr marL="0" indent="0">
              <a:buNone/>
            </a:pPr>
            <a:r>
              <a:rPr lang="ja-JP" altLang="en-US" dirty="0" smtClean="0"/>
              <a:t>　↑</a:t>
            </a:r>
            <a:endParaRPr lang="en-US" altLang="ja-JP" dirty="0" smtClean="0"/>
          </a:p>
          <a:p>
            <a:pPr marL="0" indent="0">
              <a:buNone/>
            </a:pPr>
            <a:r>
              <a:rPr lang="ja-JP" altLang="en-US" dirty="0" smtClean="0"/>
              <a:t>認知心理学</a:t>
            </a:r>
            <a:r>
              <a:rPr lang="en-US" altLang="ja-JP" dirty="0" smtClean="0"/>
              <a:t>‥</a:t>
            </a:r>
            <a:r>
              <a:rPr lang="ja-JP" altLang="en-US" dirty="0" smtClean="0"/>
              <a:t>そのような学びは成功していない</a:t>
            </a:r>
            <a:endParaRPr kumimoji="1" lang="ja-JP" altLang="en-US" dirty="0"/>
          </a:p>
        </p:txBody>
      </p:sp>
      <p:sp>
        <p:nvSpPr>
          <p:cNvPr id="6" name="正方形/長方形 5"/>
          <p:cNvSpPr/>
          <p:nvPr/>
        </p:nvSpPr>
        <p:spPr>
          <a:xfrm>
            <a:off x="518746" y="6040315"/>
            <a:ext cx="2083777" cy="571500"/>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46195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50165" y="1755495"/>
            <a:ext cx="8267634" cy="4248444"/>
          </a:xfrm>
          <a:prstGeom prst="rect">
            <a:avLst/>
          </a:prstGeom>
        </p:spPr>
      </p:pic>
      <p:sp>
        <p:nvSpPr>
          <p:cNvPr id="3" name="テキスト ボックス 2"/>
          <p:cNvSpPr txBox="1"/>
          <p:nvPr/>
        </p:nvSpPr>
        <p:spPr>
          <a:xfrm>
            <a:off x="142087" y="1393668"/>
            <a:ext cx="8791189" cy="461665"/>
          </a:xfrm>
          <a:prstGeom prst="rect">
            <a:avLst/>
          </a:prstGeom>
          <a:noFill/>
        </p:spPr>
        <p:txBody>
          <a:bodyPr wrap="none" rtlCol="0">
            <a:spAutoFit/>
          </a:bodyPr>
          <a:lstStyle/>
          <a:p>
            <a:r>
              <a:rPr lang="ja-JP" altLang="en-US" sz="2400" b="1" dirty="0" smtClean="0"/>
              <a:t>（１）  </a:t>
            </a:r>
            <a:r>
              <a:rPr kumimoji="1" lang="ja-JP" altLang="en-US" sz="2400" b="1" dirty="0" smtClean="0"/>
              <a:t>空中を飛ぶゴルフボールには飛行方向に力が作用しているか</a:t>
            </a:r>
            <a:endParaRPr kumimoji="1" lang="ja-JP" altLang="en-US" sz="2400" b="1" dirty="0"/>
          </a:p>
        </p:txBody>
      </p:sp>
      <p:sp>
        <p:nvSpPr>
          <p:cNvPr id="6" name="テキスト ボックス 5"/>
          <p:cNvSpPr txBox="1"/>
          <p:nvPr/>
        </p:nvSpPr>
        <p:spPr>
          <a:xfrm>
            <a:off x="142087" y="49984"/>
            <a:ext cx="3416320" cy="646331"/>
          </a:xfrm>
          <a:prstGeom prst="rect">
            <a:avLst/>
          </a:prstGeom>
          <a:noFill/>
        </p:spPr>
        <p:txBody>
          <a:bodyPr wrap="none" rtlCol="0">
            <a:spAutoFit/>
          </a:bodyPr>
          <a:lstStyle/>
          <a:p>
            <a:r>
              <a:rPr kumimoji="1" lang="ja-JP" altLang="en-US" sz="3600" dirty="0" smtClean="0"/>
              <a:t>素朴概念の実例</a:t>
            </a:r>
            <a:endParaRPr kumimoji="1" lang="ja-JP" altLang="en-US" sz="3600" dirty="0"/>
          </a:p>
        </p:txBody>
      </p:sp>
      <p:sp>
        <p:nvSpPr>
          <p:cNvPr id="7" name="テキスト ボックス 6"/>
          <p:cNvSpPr txBox="1"/>
          <p:nvPr/>
        </p:nvSpPr>
        <p:spPr>
          <a:xfrm>
            <a:off x="93195" y="682339"/>
            <a:ext cx="8888972" cy="646331"/>
          </a:xfrm>
          <a:prstGeom prst="rect">
            <a:avLst/>
          </a:prstGeom>
          <a:noFill/>
        </p:spPr>
        <p:txBody>
          <a:bodyPr wrap="none" rtlCol="0">
            <a:spAutoFit/>
          </a:bodyPr>
          <a:lstStyle/>
          <a:p>
            <a:r>
              <a:rPr lang="ja-JP" altLang="en-US" dirty="0" smtClean="0"/>
              <a:t>調査日時：</a:t>
            </a:r>
            <a:r>
              <a:rPr kumimoji="1" lang="en-US" altLang="ja-JP" dirty="0" smtClean="0"/>
              <a:t>1993</a:t>
            </a:r>
            <a:r>
              <a:rPr kumimoji="1" lang="ja-JP" altLang="en-US" dirty="0" smtClean="0"/>
              <a:t>年</a:t>
            </a:r>
            <a:r>
              <a:rPr kumimoji="1" lang="en-US" altLang="ja-JP" dirty="0" smtClean="0"/>
              <a:t>11</a:t>
            </a:r>
            <a:r>
              <a:rPr kumimoji="1" lang="ja-JP" altLang="en-US" dirty="0" smtClean="0"/>
              <a:t>月～</a:t>
            </a:r>
            <a:r>
              <a:rPr kumimoji="1" lang="en-US" altLang="ja-JP" dirty="0" smtClean="0"/>
              <a:t>1994</a:t>
            </a:r>
            <a:r>
              <a:rPr kumimoji="1" lang="ja-JP" altLang="en-US" dirty="0" smtClean="0"/>
              <a:t>年</a:t>
            </a:r>
            <a:r>
              <a:rPr kumimoji="1" lang="en-US" altLang="ja-JP" dirty="0" smtClean="0"/>
              <a:t>3</a:t>
            </a:r>
            <a:r>
              <a:rPr kumimoji="1" lang="ja-JP" altLang="en-US" dirty="0" smtClean="0"/>
              <a:t>月</a:t>
            </a:r>
            <a:endParaRPr kumimoji="1" lang="en-US" altLang="ja-JP" dirty="0" smtClean="0"/>
          </a:p>
          <a:p>
            <a:r>
              <a:rPr lang="ja-JP" altLang="en-US" dirty="0" smtClean="0"/>
              <a:t>調査対象：大学生</a:t>
            </a:r>
            <a:r>
              <a:rPr lang="en-US" altLang="ja-JP" dirty="0" smtClean="0"/>
              <a:t>324</a:t>
            </a:r>
            <a:r>
              <a:rPr lang="ja-JP" altLang="en-US" dirty="0" smtClean="0"/>
              <a:t>人  （理科系男子</a:t>
            </a:r>
            <a:r>
              <a:rPr lang="en-US" altLang="ja-JP" dirty="0" smtClean="0"/>
              <a:t>115</a:t>
            </a:r>
            <a:r>
              <a:rPr lang="ja-JP" altLang="en-US" dirty="0" smtClean="0"/>
              <a:t>人・</a:t>
            </a:r>
            <a:r>
              <a:rPr lang="ja-JP" altLang="en-US" dirty="0"/>
              <a:t>女子</a:t>
            </a:r>
            <a:r>
              <a:rPr lang="en-US" altLang="ja-JP" dirty="0"/>
              <a:t>75</a:t>
            </a:r>
            <a:r>
              <a:rPr lang="ja-JP" altLang="en-US" dirty="0" smtClean="0"/>
              <a:t>人、非理科系男子</a:t>
            </a:r>
            <a:r>
              <a:rPr lang="en-US" altLang="ja-JP" dirty="0" smtClean="0"/>
              <a:t>35</a:t>
            </a:r>
            <a:r>
              <a:rPr lang="ja-JP" altLang="en-US" dirty="0" smtClean="0"/>
              <a:t>人・</a:t>
            </a:r>
            <a:r>
              <a:rPr lang="ja-JP" altLang="en-US" dirty="0"/>
              <a:t>女子</a:t>
            </a:r>
            <a:r>
              <a:rPr lang="en-US" altLang="ja-JP" dirty="0"/>
              <a:t>99</a:t>
            </a:r>
            <a:r>
              <a:rPr lang="ja-JP" altLang="en-US" dirty="0"/>
              <a:t>人</a:t>
            </a:r>
            <a:r>
              <a:rPr lang="ja-JP" altLang="en-US" dirty="0" smtClean="0"/>
              <a:t>）</a:t>
            </a:r>
            <a:endParaRPr kumimoji="1" lang="ja-JP" altLang="en-US" dirty="0"/>
          </a:p>
        </p:txBody>
      </p:sp>
      <p:sp>
        <p:nvSpPr>
          <p:cNvPr id="4" name="テキスト ボックス 3"/>
          <p:cNvSpPr txBox="1"/>
          <p:nvPr/>
        </p:nvSpPr>
        <p:spPr>
          <a:xfrm>
            <a:off x="2101101" y="5925733"/>
            <a:ext cx="6006773" cy="523220"/>
          </a:xfrm>
          <a:prstGeom prst="rect">
            <a:avLst/>
          </a:prstGeom>
          <a:noFill/>
        </p:spPr>
        <p:txBody>
          <a:bodyPr wrap="none" rtlCol="0">
            <a:spAutoFit/>
          </a:bodyPr>
          <a:lstStyle/>
          <a:p>
            <a:r>
              <a:rPr kumimoji="1" lang="ja-JP" altLang="en-US" sz="2800" b="1" dirty="0" smtClean="0"/>
              <a:t>飛行方向への力が作用するという考え</a:t>
            </a:r>
            <a:endParaRPr kumimoji="1" lang="ja-JP" altLang="en-US" sz="2800" b="1" dirty="0"/>
          </a:p>
        </p:txBody>
      </p:sp>
      <p:sp>
        <p:nvSpPr>
          <p:cNvPr id="5" name="右矢印 4"/>
          <p:cNvSpPr/>
          <p:nvPr/>
        </p:nvSpPr>
        <p:spPr>
          <a:xfrm>
            <a:off x="1181686" y="5932337"/>
            <a:ext cx="731521" cy="588218"/>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391508" y="6448953"/>
            <a:ext cx="6752492" cy="369332"/>
          </a:xfrm>
          <a:prstGeom prst="rect">
            <a:avLst/>
          </a:prstGeom>
          <a:noFill/>
        </p:spPr>
        <p:txBody>
          <a:bodyPr wrap="square" rtlCol="0">
            <a:spAutoFit/>
          </a:bodyPr>
          <a:lstStyle/>
          <a:p>
            <a:r>
              <a:rPr kumimoji="1" lang="ja-JP" altLang="en-US" dirty="0" smtClean="0"/>
              <a:t>出典；「理科教育法　独創力を伸ばす理科授業」川村康文著　講談社</a:t>
            </a:r>
            <a:endParaRPr kumimoji="1" lang="ja-JP" altLang="en-US" dirty="0"/>
          </a:p>
        </p:txBody>
      </p:sp>
    </p:spTree>
    <p:extLst>
      <p:ext uri="{BB962C8B-B14F-4D97-AF65-F5344CB8AC3E}">
        <p14:creationId xmlns:p14="http://schemas.microsoft.com/office/powerpoint/2010/main" val="289653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1919" y="1235270"/>
            <a:ext cx="8880841" cy="3885371"/>
          </a:xfrm>
          <a:prstGeom prst="rect">
            <a:avLst/>
          </a:prstGeom>
        </p:spPr>
      </p:pic>
      <p:sp>
        <p:nvSpPr>
          <p:cNvPr id="3" name="テキスト ボックス 2"/>
          <p:cNvSpPr txBox="1"/>
          <p:nvPr/>
        </p:nvSpPr>
        <p:spPr>
          <a:xfrm>
            <a:off x="403838" y="504000"/>
            <a:ext cx="8477001" cy="461665"/>
          </a:xfrm>
          <a:prstGeom prst="rect">
            <a:avLst/>
          </a:prstGeom>
          <a:noFill/>
        </p:spPr>
        <p:txBody>
          <a:bodyPr wrap="none" rtlCol="0">
            <a:spAutoFit/>
          </a:bodyPr>
          <a:lstStyle/>
          <a:p>
            <a:r>
              <a:rPr kumimoji="1" lang="ja-JP" altLang="en-US" sz="2400" b="1" dirty="0" smtClean="0"/>
              <a:t>（２）  等速度で走行する電車内で落下する物体はどこに落ちるか</a:t>
            </a:r>
            <a:endParaRPr kumimoji="1" lang="ja-JP" altLang="en-US" sz="2400" b="1" dirty="0"/>
          </a:p>
        </p:txBody>
      </p:sp>
      <p:sp>
        <p:nvSpPr>
          <p:cNvPr id="4" name="テキスト ボックス 3"/>
          <p:cNvSpPr txBox="1"/>
          <p:nvPr/>
        </p:nvSpPr>
        <p:spPr>
          <a:xfrm>
            <a:off x="2498691" y="5539098"/>
            <a:ext cx="5840060" cy="954107"/>
          </a:xfrm>
          <a:prstGeom prst="rect">
            <a:avLst/>
          </a:prstGeom>
          <a:noFill/>
        </p:spPr>
        <p:txBody>
          <a:bodyPr wrap="none" rtlCol="0">
            <a:spAutoFit/>
          </a:bodyPr>
          <a:lstStyle/>
          <a:p>
            <a:r>
              <a:rPr kumimoji="1" lang="ja-JP" altLang="en-US" sz="2800" b="1" dirty="0" smtClean="0"/>
              <a:t>等速直線運動をする電車内の物体は</a:t>
            </a:r>
            <a:endParaRPr kumimoji="1" lang="en-US" altLang="ja-JP" sz="2800" b="1" dirty="0" smtClean="0"/>
          </a:p>
          <a:p>
            <a:r>
              <a:rPr kumimoji="1" lang="ja-JP" altLang="en-US" sz="2800" b="1" dirty="0" smtClean="0"/>
              <a:t>後方へ落下するという考え</a:t>
            </a:r>
            <a:endParaRPr kumimoji="1" lang="ja-JP" altLang="en-US" sz="2800" b="1" dirty="0"/>
          </a:p>
        </p:txBody>
      </p:sp>
      <p:sp>
        <p:nvSpPr>
          <p:cNvPr id="5" name="右矢印 4"/>
          <p:cNvSpPr/>
          <p:nvPr/>
        </p:nvSpPr>
        <p:spPr>
          <a:xfrm>
            <a:off x="1547445" y="5722043"/>
            <a:ext cx="731521" cy="588218"/>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391508" y="6448953"/>
            <a:ext cx="6752492" cy="369332"/>
          </a:xfrm>
          <a:prstGeom prst="rect">
            <a:avLst/>
          </a:prstGeom>
          <a:noFill/>
        </p:spPr>
        <p:txBody>
          <a:bodyPr wrap="square" rtlCol="0">
            <a:spAutoFit/>
          </a:bodyPr>
          <a:lstStyle/>
          <a:p>
            <a:r>
              <a:rPr kumimoji="1" lang="ja-JP" altLang="en-US" dirty="0" smtClean="0"/>
              <a:t>出典；「理科教育法　独創力を伸ばす理科授業」川村康文著　講談社</a:t>
            </a:r>
            <a:endParaRPr kumimoji="1" lang="ja-JP" altLang="en-US" dirty="0"/>
          </a:p>
        </p:txBody>
      </p:sp>
    </p:spTree>
    <p:extLst>
      <p:ext uri="{BB962C8B-B14F-4D97-AF65-F5344CB8AC3E}">
        <p14:creationId xmlns:p14="http://schemas.microsoft.com/office/powerpoint/2010/main" val="1071327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02772" y="1317674"/>
            <a:ext cx="8450942" cy="3976914"/>
          </a:xfrm>
          <a:prstGeom prst="rect">
            <a:avLst/>
          </a:prstGeom>
        </p:spPr>
      </p:pic>
      <p:sp>
        <p:nvSpPr>
          <p:cNvPr id="3" name="テキスト ボックス 2"/>
          <p:cNvSpPr txBox="1"/>
          <p:nvPr/>
        </p:nvSpPr>
        <p:spPr>
          <a:xfrm>
            <a:off x="465084" y="504000"/>
            <a:ext cx="8326318" cy="461665"/>
          </a:xfrm>
          <a:prstGeom prst="rect">
            <a:avLst/>
          </a:prstGeom>
          <a:noFill/>
        </p:spPr>
        <p:txBody>
          <a:bodyPr wrap="none" rtlCol="0">
            <a:spAutoFit/>
          </a:bodyPr>
          <a:lstStyle/>
          <a:p>
            <a:r>
              <a:rPr kumimoji="1" lang="ja-JP" altLang="en-US" sz="2400" b="1" dirty="0" smtClean="0"/>
              <a:t>（３）  等速円運動の束縛が解けても物体は遠心力を受けるのか</a:t>
            </a:r>
            <a:endParaRPr kumimoji="1" lang="ja-JP" altLang="en-US" sz="2400" b="1" dirty="0"/>
          </a:p>
        </p:txBody>
      </p:sp>
      <p:sp>
        <p:nvSpPr>
          <p:cNvPr id="4" name="右矢印 3"/>
          <p:cNvSpPr/>
          <p:nvPr/>
        </p:nvSpPr>
        <p:spPr>
          <a:xfrm>
            <a:off x="585652" y="5613056"/>
            <a:ext cx="731521" cy="588218"/>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454987" y="5642977"/>
            <a:ext cx="7590539" cy="523220"/>
          </a:xfrm>
          <a:prstGeom prst="rect">
            <a:avLst/>
          </a:prstGeom>
          <a:noFill/>
        </p:spPr>
        <p:txBody>
          <a:bodyPr wrap="none" rtlCol="0">
            <a:spAutoFit/>
          </a:bodyPr>
          <a:lstStyle/>
          <a:p>
            <a:r>
              <a:rPr kumimoji="1" lang="ja-JP" altLang="en-US" sz="2800" b="1" dirty="0" smtClean="0"/>
              <a:t>糸が切れた後も遠心力は作用し続けるという考え</a:t>
            </a:r>
            <a:endParaRPr kumimoji="1" lang="ja-JP" altLang="en-US" sz="2800" b="1" dirty="0"/>
          </a:p>
        </p:txBody>
      </p:sp>
      <p:sp>
        <p:nvSpPr>
          <p:cNvPr id="6" name="テキスト ボックス 5"/>
          <p:cNvSpPr txBox="1"/>
          <p:nvPr/>
        </p:nvSpPr>
        <p:spPr>
          <a:xfrm>
            <a:off x="2391508" y="6448953"/>
            <a:ext cx="6752492" cy="369332"/>
          </a:xfrm>
          <a:prstGeom prst="rect">
            <a:avLst/>
          </a:prstGeom>
          <a:noFill/>
        </p:spPr>
        <p:txBody>
          <a:bodyPr wrap="square" rtlCol="0">
            <a:spAutoFit/>
          </a:bodyPr>
          <a:lstStyle/>
          <a:p>
            <a:r>
              <a:rPr kumimoji="1" lang="ja-JP" altLang="en-US" dirty="0" smtClean="0"/>
              <a:t>出典；「理科教育法　独創力を伸ばす理科授業」川村康文著　講談社</a:t>
            </a:r>
            <a:endParaRPr kumimoji="1" lang="ja-JP" altLang="en-US" dirty="0"/>
          </a:p>
        </p:txBody>
      </p:sp>
    </p:spTree>
    <p:extLst>
      <p:ext uri="{BB962C8B-B14F-4D97-AF65-F5344CB8AC3E}">
        <p14:creationId xmlns:p14="http://schemas.microsoft.com/office/powerpoint/2010/main" val="2368481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9569" y="1153550"/>
            <a:ext cx="8455880" cy="4023359"/>
          </a:xfrm>
          <a:prstGeom prst="rect">
            <a:avLst/>
          </a:prstGeom>
        </p:spPr>
      </p:pic>
      <p:sp>
        <p:nvSpPr>
          <p:cNvPr id="3" name="テキスト ボックス 2"/>
          <p:cNvSpPr txBox="1"/>
          <p:nvPr/>
        </p:nvSpPr>
        <p:spPr>
          <a:xfrm>
            <a:off x="1661773" y="504000"/>
            <a:ext cx="5638082" cy="461665"/>
          </a:xfrm>
          <a:prstGeom prst="rect">
            <a:avLst/>
          </a:prstGeom>
          <a:noFill/>
        </p:spPr>
        <p:txBody>
          <a:bodyPr wrap="none" rtlCol="0">
            <a:spAutoFit/>
          </a:bodyPr>
          <a:lstStyle/>
          <a:p>
            <a:r>
              <a:rPr kumimoji="1" lang="ja-JP" altLang="en-US" sz="2400" b="1" dirty="0" smtClean="0"/>
              <a:t>（４）  加速中の電車の中の風船は傾くのか</a:t>
            </a:r>
            <a:endParaRPr kumimoji="1" lang="ja-JP" altLang="en-US" sz="2400" b="1" dirty="0"/>
          </a:p>
        </p:txBody>
      </p:sp>
      <p:sp>
        <p:nvSpPr>
          <p:cNvPr id="4" name="右矢印 3"/>
          <p:cNvSpPr/>
          <p:nvPr/>
        </p:nvSpPr>
        <p:spPr>
          <a:xfrm>
            <a:off x="696908" y="5721866"/>
            <a:ext cx="731521" cy="588218"/>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689716" y="5538922"/>
            <a:ext cx="7313608" cy="954107"/>
          </a:xfrm>
          <a:prstGeom prst="rect">
            <a:avLst/>
          </a:prstGeom>
          <a:noFill/>
        </p:spPr>
        <p:txBody>
          <a:bodyPr wrap="square" rtlCol="0">
            <a:spAutoFit/>
          </a:bodyPr>
          <a:lstStyle/>
          <a:p>
            <a:r>
              <a:rPr kumimoji="1" lang="ja-JP" altLang="en-US" sz="2800" b="1" dirty="0" smtClean="0"/>
              <a:t>進行方向へ正の加速度運動をする空間内では</a:t>
            </a:r>
            <a:endParaRPr kumimoji="1" lang="en-US" altLang="ja-JP" sz="2800" b="1" dirty="0" smtClean="0"/>
          </a:p>
          <a:p>
            <a:r>
              <a:rPr kumimoji="1" lang="ja-JP" altLang="en-US" sz="2800" b="1" dirty="0" smtClean="0"/>
              <a:t>全ての物体は後方へ引っ張られるという考え</a:t>
            </a:r>
            <a:endParaRPr kumimoji="1" lang="ja-JP" altLang="en-US" sz="2800" b="1" dirty="0"/>
          </a:p>
        </p:txBody>
      </p:sp>
      <p:sp>
        <p:nvSpPr>
          <p:cNvPr id="6" name="テキスト ボックス 5"/>
          <p:cNvSpPr txBox="1"/>
          <p:nvPr/>
        </p:nvSpPr>
        <p:spPr>
          <a:xfrm>
            <a:off x="2391508" y="6448953"/>
            <a:ext cx="6752492" cy="369332"/>
          </a:xfrm>
          <a:prstGeom prst="rect">
            <a:avLst/>
          </a:prstGeom>
          <a:noFill/>
        </p:spPr>
        <p:txBody>
          <a:bodyPr wrap="square" rtlCol="0">
            <a:spAutoFit/>
          </a:bodyPr>
          <a:lstStyle/>
          <a:p>
            <a:r>
              <a:rPr kumimoji="1" lang="ja-JP" altLang="en-US" dirty="0" smtClean="0"/>
              <a:t>出典；「理科教育法　独創力を伸ばす理科授業」川村康文著　講談社</a:t>
            </a:r>
            <a:endParaRPr kumimoji="1" lang="ja-JP" altLang="en-US" dirty="0"/>
          </a:p>
        </p:txBody>
      </p:sp>
    </p:spTree>
    <p:extLst>
      <p:ext uri="{BB962C8B-B14F-4D97-AF65-F5344CB8AC3E}">
        <p14:creationId xmlns:p14="http://schemas.microsoft.com/office/powerpoint/2010/main" val="398348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156" y="-36185"/>
            <a:ext cx="7886700" cy="1325563"/>
          </a:xfrm>
        </p:spPr>
        <p:txBody>
          <a:bodyPr/>
          <a:lstStyle/>
          <a:p>
            <a:r>
              <a:rPr kumimoji="1" lang="ja-JP" altLang="en-US" dirty="0" smtClean="0"/>
              <a:t>発達（生涯発達・・・</a:t>
            </a:r>
            <a:r>
              <a:rPr kumimoji="1" lang="en-US" altLang="ja-JP" dirty="0" smtClean="0"/>
              <a:t>1970</a:t>
            </a:r>
            <a:r>
              <a:rPr kumimoji="1" lang="ja-JP" altLang="en-US" dirty="0" smtClean="0"/>
              <a:t>年代）</a:t>
            </a:r>
            <a:endParaRPr kumimoji="1" lang="ja-JP" altLang="en-US" dirty="0"/>
          </a:p>
        </p:txBody>
      </p:sp>
      <p:sp>
        <p:nvSpPr>
          <p:cNvPr id="3" name="コンテンツ プレースホルダー 2"/>
          <p:cNvSpPr>
            <a:spLocks noGrp="1"/>
          </p:cNvSpPr>
          <p:nvPr>
            <p:ph idx="1"/>
          </p:nvPr>
        </p:nvSpPr>
        <p:spPr>
          <a:xfrm>
            <a:off x="608027" y="977398"/>
            <a:ext cx="8800051" cy="623960"/>
          </a:xfrm>
        </p:spPr>
        <p:txBody>
          <a:bodyPr>
            <a:noAutofit/>
          </a:bodyPr>
          <a:lstStyle/>
          <a:p>
            <a:r>
              <a:rPr kumimoji="1" lang="ja-JP" altLang="en-US" dirty="0" smtClean="0"/>
              <a:t>受精から死までの</a:t>
            </a:r>
            <a:r>
              <a:rPr kumimoji="1" lang="en-US" altLang="ja-JP" dirty="0" smtClean="0"/>
              <a:t>『</a:t>
            </a:r>
            <a:r>
              <a:rPr kumimoji="1" lang="ja-JP" altLang="en-US" dirty="0" smtClean="0"/>
              <a:t>心身の量的・質的の変化の過程</a:t>
            </a:r>
            <a:r>
              <a:rPr kumimoji="1" lang="en-US" altLang="ja-JP" dirty="0" smtClean="0"/>
              <a:t>』</a:t>
            </a:r>
          </a:p>
          <a:p>
            <a:pPr marL="0" indent="0">
              <a:buNone/>
            </a:pPr>
            <a:r>
              <a:rPr kumimoji="1" lang="en-US" altLang="ja-JP" dirty="0" smtClean="0"/>
              <a:t>※</a:t>
            </a:r>
            <a:r>
              <a:rPr kumimoji="1" lang="ja-JP" altLang="en-US" dirty="0" smtClean="0"/>
              <a:t>必ずしも上昇ではない</a:t>
            </a:r>
            <a:endParaRPr kumimoji="1" lang="en-US" altLang="ja-JP" dirty="0" smtClean="0"/>
          </a:p>
          <a:p>
            <a:pPr marL="0" indent="0">
              <a:buNone/>
            </a:pPr>
            <a:r>
              <a:rPr lang="en-US" altLang="ja-JP" dirty="0"/>
              <a:t>※</a:t>
            </a:r>
            <a:r>
              <a:rPr kumimoji="1" lang="ja-JP" altLang="en-US" dirty="0" smtClean="0"/>
              <a:t>生涯を通して発達</a:t>
            </a:r>
            <a:endParaRPr kumimoji="1" lang="ja-JP" altLang="en-US" dirty="0"/>
          </a:p>
        </p:txBody>
      </p:sp>
      <p:sp>
        <p:nvSpPr>
          <p:cNvPr id="4" name="タイトル 1"/>
          <p:cNvSpPr txBox="1">
            <a:spLocks/>
          </p:cNvSpPr>
          <p:nvPr/>
        </p:nvSpPr>
        <p:spPr>
          <a:xfrm>
            <a:off x="466718" y="300312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発達の要因</a:t>
            </a:r>
            <a:endParaRPr lang="ja-JP" altLang="en-US" dirty="0"/>
          </a:p>
        </p:txBody>
      </p:sp>
      <p:sp>
        <p:nvSpPr>
          <p:cNvPr id="5" name="コンテンツ プレースホルダー 2"/>
          <p:cNvSpPr txBox="1">
            <a:spLocks/>
          </p:cNvSpPr>
          <p:nvPr/>
        </p:nvSpPr>
        <p:spPr>
          <a:xfrm>
            <a:off x="1198577" y="3977882"/>
            <a:ext cx="7945423" cy="20608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遺伝的要因・・・ゲゼル（成熟優位説）</a:t>
            </a:r>
            <a:endParaRPr lang="en-US" altLang="ja-JP" dirty="0" smtClean="0"/>
          </a:p>
          <a:p>
            <a:r>
              <a:rPr lang="ja-JP" altLang="en-US" dirty="0" smtClean="0"/>
              <a:t>環境的要因・・・ワトソン（環境優位説）</a:t>
            </a:r>
            <a:endParaRPr lang="en-US" altLang="ja-JP" dirty="0" smtClean="0"/>
          </a:p>
          <a:p>
            <a:endParaRPr lang="en-US" altLang="ja-JP" dirty="0"/>
          </a:p>
          <a:p>
            <a:r>
              <a:rPr lang="ja-JP" altLang="en-US" dirty="0" smtClean="0"/>
              <a:t>輻輳説・・・シュテルン　遺伝と環境の加算</a:t>
            </a:r>
            <a:endParaRPr lang="en-US" altLang="ja-JP" dirty="0" smtClean="0"/>
          </a:p>
          <a:p>
            <a:r>
              <a:rPr lang="ja-JP" altLang="en-US" dirty="0" smtClean="0"/>
              <a:t>相互作用説（環境閾値説）・・・ジュンセン　相乗</a:t>
            </a:r>
            <a:endParaRPr lang="ja-JP" altLang="en-US" dirty="0"/>
          </a:p>
        </p:txBody>
      </p:sp>
    </p:spTree>
    <p:extLst>
      <p:ext uri="{BB962C8B-B14F-4D97-AF65-F5344CB8AC3E}">
        <p14:creationId xmlns:p14="http://schemas.microsoft.com/office/powerpoint/2010/main" val="1276613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50165" y="1350498"/>
            <a:ext cx="8331203" cy="3657601"/>
          </a:xfrm>
          <a:prstGeom prst="rect">
            <a:avLst/>
          </a:prstGeom>
        </p:spPr>
      </p:pic>
      <p:sp>
        <p:nvSpPr>
          <p:cNvPr id="3" name="テキスト ボックス 2"/>
          <p:cNvSpPr txBox="1"/>
          <p:nvPr/>
        </p:nvSpPr>
        <p:spPr>
          <a:xfrm>
            <a:off x="2713642" y="504000"/>
            <a:ext cx="3804247" cy="461665"/>
          </a:xfrm>
          <a:prstGeom prst="rect">
            <a:avLst/>
          </a:prstGeom>
          <a:noFill/>
        </p:spPr>
        <p:txBody>
          <a:bodyPr wrap="none" rtlCol="0">
            <a:spAutoFit/>
          </a:bodyPr>
          <a:lstStyle/>
          <a:p>
            <a:r>
              <a:rPr kumimoji="1" lang="ja-JP" altLang="en-US" sz="2400" b="1" dirty="0" smtClean="0"/>
              <a:t>（５）  電流は消費されるのか</a:t>
            </a:r>
            <a:endParaRPr kumimoji="1" lang="ja-JP" altLang="en-US" sz="2400" b="1" dirty="0"/>
          </a:p>
        </p:txBody>
      </p:sp>
      <p:sp>
        <p:nvSpPr>
          <p:cNvPr id="4" name="右矢印 3"/>
          <p:cNvSpPr/>
          <p:nvPr/>
        </p:nvSpPr>
        <p:spPr>
          <a:xfrm>
            <a:off x="1982121" y="5659623"/>
            <a:ext cx="731521" cy="588218"/>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038622" y="5659623"/>
            <a:ext cx="4475905" cy="523220"/>
          </a:xfrm>
          <a:prstGeom prst="rect">
            <a:avLst/>
          </a:prstGeom>
          <a:noFill/>
        </p:spPr>
        <p:txBody>
          <a:bodyPr wrap="none" rtlCol="0">
            <a:spAutoFit/>
          </a:bodyPr>
          <a:lstStyle/>
          <a:p>
            <a:r>
              <a:rPr kumimoji="1" lang="ja-JP" altLang="en-US" sz="2800" b="1" dirty="0" smtClean="0"/>
              <a:t>電流は消費されるという考え</a:t>
            </a:r>
            <a:endParaRPr kumimoji="1" lang="ja-JP" altLang="en-US" sz="2800" b="1" dirty="0"/>
          </a:p>
        </p:txBody>
      </p:sp>
      <p:sp>
        <p:nvSpPr>
          <p:cNvPr id="6" name="テキスト ボックス 5"/>
          <p:cNvSpPr txBox="1"/>
          <p:nvPr/>
        </p:nvSpPr>
        <p:spPr>
          <a:xfrm>
            <a:off x="2391508" y="6448953"/>
            <a:ext cx="6752492" cy="369332"/>
          </a:xfrm>
          <a:prstGeom prst="rect">
            <a:avLst/>
          </a:prstGeom>
          <a:noFill/>
        </p:spPr>
        <p:txBody>
          <a:bodyPr wrap="square" rtlCol="0">
            <a:spAutoFit/>
          </a:bodyPr>
          <a:lstStyle/>
          <a:p>
            <a:r>
              <a:rPr kumimoji="1" lang="ja-JP" altLang="en-US" dirty="0" smtClean="0"/>
              <a:t>出典；「理科教育法　独創力を伸ばす理科授業」川村康文著　講談社</a:t>
            </a:r>
            <a:endParaRPr kumimoji="1" lang="ja-JP" altLang="en-US" dirty="0"/>
          </a:p>
        </p:txBody>
      </p:sp>
    </p:spTree>
    <p:extLst>
      <p:ext uri="{BB962C8B-B14F-4D97-AF65-F5344CB8AC3E}">
        <p14:creationId xmlns:p14="http://schemas.microsoft.com/office/powerpoint/2010/main" val="1495419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81355" y="1334997"/>
            <a:ext cx="8609428" cy="4304714"/>
          </a:xfrm>
          <a:prstGeom prst="rect">
            <a:avLst/>
          </a:prstGeom>
        </p:spPr>
      </p:pic>
      <p:sp>
        <p:nvSpPr>
          <p:cNvPr id="3" name="テキスト ボックス 2"/>
          <p:cNvSpPr txBox="1"/>
          <p:nvPr/>
        </p:nvSpPr>
        <p:spPr>
          <a:xfrm>
            <a:off x="1014418" y="504000"/>
            <a:ext cx="7143302" cy="830997"/>
          </a:xfrm>
          <a:prstGeom prst="rect">
            <a:avLst/>
          </a:prstGeom>
          <a:noFill/>
        </p:spPr>
        <p:txBody>
          <a:bodyPr wrap="none" rtlCol="0">
            <a:spAutoFit/>
          </a:bodyPr>
          <a:lstStyle/>
          <a:p>
            <a:r>
              <a:rPr kumimoji="1" lang="ja-JP" altLang="en-US" sz="2400" b="1" dirty="0" smtClean="0"/>
              <a:t>（６） 豆電球１個の場合と２個を直列接続した場合では</a:t>
            </a:r>
            <a:endParaRPr kumimoji="1" lang="en-US" altLang="ja-JP" sz="2400" b="1" dirty="0" smtClean="0"/>
          </a:p>
          <a:p>
            <a:r>
              <a:rPr lang="ja-JP" altLang="en-US" sz="2400" b="1" dirty="0"/>
              <a:t> </a:t>
            </a:r>
            <a:r>
              <a:rPr lang="ja-JP" altLang="en-US" sz="2400" b="1" dirty="0" smtClean="0"/>
              <a:t>        </a:t>
            </a:r>
            <a:r>
              <a:rPr kumimoji="1" lang="ja-JP" altLang="en-US" sz="2400" b="1" dirty="0" smtClean="0"/>
              <a:t>電池が長持ちするのはどちらか</a:t>
            </a:r>
            <a:endParaRPr kumimoji="1" lang="ja-JP" altLang="en-US" sz="2400" b="1" dirty="0"/>
          </a:p>
        </p:txBody>
      </p:sp>
      <p:sp>
        <p:nvSpPr>
          <p:cNvPr id="4" name="右矢印 3"/>
          <p:cNvSpPr/>
          <p:nvPr/>
        </p:nvSpPr>
        <p:spPr>
          <a:xfrm>
            <a:off x="815925" y="5815113"/>
            <a:ext cx="731521" cy="588218"/>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681758" y="5570256"/>
            <a:ext cx="7209025" cy="954107"/>
          </a:xfrm>
          <a:prstGeom prst="rect">
            <a:avLst/>
          </a:prstGeom>
          <a:noFill/>
        </p:spPr>
        <p:txBody>
          <a:bodyPr wrap="none" rtlCol="0">
            <a:spAutoFit/>
          </a:bodyPr>
          <a:lstStyle/>
          <a:p>
            <a:r>
              <a:rPr kumimoji="1" lang="ja-JP" altLang="en-US" sz="2800" b="1" dirty="0" smtClean="0"/>
              <a:t>豆電球の個数を増やせば直列接続の場合でも</a:t>
            </a:r>
            <a:endParaRPr kumimoji="1" lang="en-US" altLang="ja-JP" sz="2800" b="1" dirty="0" smtClean="0"/>
          </a:p>
          <a:p>
            <a:r>
              <a:rPr kumimoji="1" lang="ja-JP" altLang="en-US" sz="2800" b="1" dirty="0" smtClean="0"/>
              <a:t>より多くの電力を消費するという考え</a:t>
            </a:r>
            <a:endParaRPr kumimoji="1" lang="ja-JP" altLang="en-US" sz="2800" b="1" dirty="0"/>
          </a:p>
        </p:txBody>
      </p:sp>
      <p:sp>
        <p:nvSpPr>
          <p:cNvPr id="6" name="テキスト ボックス 5"/>
          <p:cNvSpPr txBox="1"/>
          <p:nvPr/>
        </p:nvSpPr>
        <p:spPr>
          <a:xfrm>
            <a:off x="2391508" y="6448953"/>
            <a:ext cx="6752492" cy="369332"/>
          </a:xfrm>
          <a:prstGeom prst="rect">
            <a:avLst/>
          </a:prstGeom>
          <a:noFill/>
        </p:spPr>
        <p:txBody>
          <a:bodyPr wrap="square" rtlCol="0">
            <a:spAutoFit/>
          </a:bodyPr>
          <a:lstStyle/>
          <a:p>
            <a:r>
              <a:rPr kumimoji="1" lang="ja-JP" altLang="en-US" dirty="0" smtClean="0"/>
              <a:t>出典；「理科教育法　独創力を伸ばす理科授業」川村康文著　講談社</a:t>
            </a:r>
            <a:endParaRPr kumimoji="1" lang="ja-JP" altLang="en-US" dirty="0"/>
          </a:p>
        </p:txBody>
      </p:sp>
    </p:spTree>
    <p:extLst>
      <p:ext uri="{BB962C8B-B14F-4D97-AF65-F5344CB8AC3E}">
        <p14:creationId xmlns:p14="http://schemas.microsoft.com/office/powerpoint/2010/main" val="4002512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37625" y="1485549"/>
            <a:ext cx="8493922" cy="3873228"/>
          </a:xfrm>
          <a:prstGeom prst="rect">
            <a:avLst/>
          </a:prstGeom>
        </p:spPr>
      </p:pic>
      <p:sp>
        <p:nvSpPr>
          <p:cNvPr id="3" name="テキスト ボックス 2"/>
          <p:cNvSpPr txBox="1"/>
          <p:nvPr/>
        </p:nvSpPr>
        <p:spPr>
          <a:xfrm>
            <a:off x="522416" y="504000"/>
            <a:ext cx="8124340" cy="830997"/>
          </a:xfrm>
          <a:prstGeom prst="rect">
            <a:avLst/>
          </a:prstGeom>
          <a:noFill/>
        </p:spPr>
        <p:txBody>
          <a:bodyPr wrap="none" rtlCol="0">
            <a:spAutoFit/>
          </a:bodyPr>
          <a:lstStyle/>
          <a:p>
            <a:r>
              <a:rPr kumimoji="1" lang="ja-JP" altLang="en-US" sz="2400" b="1" dirty="0" smtClean="0"/>
              <a:t>（７）  直列に接続された３個の乾電池のうちの１つの乾電池の</a:t>
            </a:r>
            <a:endParaRPr kumimoji="1" lang="en-US" altLang="ja-JP" sz="2400" b="1" dirty="0" smtClean="0"/>
          </a:p>
          <a:p>
            <a:r>
              <a:rPr lang="ja-JP" altLang="en-US" sz="2400" b="1" dirty="0"/>
              <a:t> </a:t>
            </a:r>
            <a:r>
              <a:rPr lang="ja-JP" altLang="en-US" sz="2400" b="1" dirty="0" smtClean="0"/>
              <a:t>         </a:t>
            </a:r>
            <a:r>
              <a:rPr kumimoji="1" lang="ja-JP" altLang="en-US" sz="2400" b="1" dirty="0" smtClean="0"/>
              <a:t>＋－を逆にした場合、電流は流れるのか</a:t>
            </a:r>
            <a:endParaRPr kumimoji="1" lang="ja-JP" altLang="en-US" sz="2400" b="1" dirty="0"/>
          </a:p>
        </p:txBody>
      </p:sp>
      <p:sp>
        <p:nvSpPr>
          <p:cNvPr id="4" name="右矢印 3"/>
          <p:cNvSpPr/>
          <p:nvPr/>
        </p:nvSpPr>
        <p:spPr>
          <a:xfrm>
            <a:off x="337625" y="5686471"/>
            <a:ext cx="731521" cy="588218"/>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81686" y="5503527"/>
            <a:ext cx="7835799" cy="954107"/>
          </a:xfrm>
          <a:prstGeom prst="rect">
            <a:avLst/>
          </a:prstGeom>
          <a:noFill/>
        </p:spPr>
        <p:txBody>
          <a:bodyPr wrap="none" rtlCol="0">
            <a:spAutoFit/>
          </a:bodyPr>
          <a:lstStyle/>
          <a:p>
            <a:r>
              <a:rPr kumimoji="1" lang="ja-JP" altLang="en-US" sz="2800" b="1" dirty="0" smtClean="0"/>
              <a:t>直列に接続された３個の電池のうち１つが逆向きに</a:t>
            </a:r>
            <a:endParaRPr kumimoji="1" lang="en-US" altLang="ja-JP" sz="2800" b="1" dirty="0" smtClean="0"/>
          </a:p>
          <a:p>
            <a:r>
              <a:rPr kumimoji="1" lang="ja-JP" altLang="en-US" sz="2800" b="1" dirty="0" smtClean="0"/>
              <a:t>接続された場合電流は流れないという考え</a:t>
            </a:r>
            <a:endParaRPr kumimoji="1" lang="ja-JP" altLang="en-US" sz="2800" b="1" dirty="0"/>
          </a:p>
        </p:txBody>
      </p:sp>
      <p:sp>
        <p:nvSpPr>
          <p:cNvPr id="6" name="テキスト ボックス 5"/>
          <p:cNvSpPr txBox="1"/>
          <p:nvPr/>
        </p:nvSpPr>
        <p:spPr>
          <a:xfrm>
            <a:off x="2391508" y="6448953"/>
            <a:ext cx="6752492" cy="369332"/>
          </a:xfrm>
          <a:prstGeom prst="rect">
            <a:avLst/>
          </a:prstGeom>
          <a:noFill/>
        </p:spPr>
        <p:txBody>
          <a:bodyPr wrap="square" rtlCol="0">
            <a:spAutoFit/>
          </a:bodyPr>
          <a:lstStyle/>
          <a:p>
            <a:r>
              <a:rPr kumimoji="1" lang="ja-JP" altLang="en-US" dirty="0" smtClean="0"/>
              <a:t>出典；「理科教育法　独創力を伸ばす理科授業」川村康文著　講談社</a:t>
            </a:r>
            <a:endParaRPr kumimoji="1" lang="ja-JP" altLang="en-US" dirty="0"/>
          </a:p>
        </p:txBody>
      </p:sp>
    </p:spTree>
    <p:extLst>
      <p:ext uri="{BB962C8B-B14F-4D97-AF65-F5344CB8AC3E}">
        <p14:creationId xmlns:p14="http://schemas.microsoft.com/office/powerpoint/2010/main" val="3019116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391886" y="3447776"/>
            <a:ext cx="8456022" cy="33957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91887" y="1207256"/>
            <a:ext cx="8456022" cy="2171511"/>
          </a:xfrm>
          <a:prstGeom prst="rect">
            <a:avLst/>
          </a:prstGeom>
          <a:solidFill>
            <a:srgbClr val="FFCC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上矢印吹き出し 6"/>
          <p:cNvSpPr/>
          <p:nvPr/>
        </p:nvSpPr>
        <p:spPr>
          <a:xfrm>
            <a:off x="1035169" y="2113471"/>
            <a:ext cx="4606505" cy="966157"/>
          </a:xfrm>
          <a:prstGeom prst="upArrowCallou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201807" y="241539"/>
            <a:ext cx="2799164" cy="646331"/>
          </a:xfrm>
          <a:prstGeom prst="rect">
            <a:avLst/>
          </a:prstGeom>
          <a:noFill/>
        </p:spPr>
        <p:txBody>
          <a:bodyPr wrap="none" rtlCol="0">
            <a:spAutoFit/>
          </a:bodyPr>
          <a:lstStyle/>
          <a:p>
            <a:r>
              <a:rPr lang="ja-JP" altLang="en-US" sz="3600" b="1" dirty="0"/>
              <a:t>調査</a:t>
            </a:r>
            <a:r>
              <a:rPr lang="ja-JP" altLang="en-US" sz="3600" b="1" dirty="0" smtClean="0"/>
              <a:t>のまとめ</a:t>
            </a:r>
            <a:endParaRPr kumimoji="1" lang="ja-JP" altLang="en-US" sz="3600" b="1" dirty="0"/>
          </a:p>
        </p:txBody>
      </p:sp>
      <p:cxnSp>
        <p:nvCxnSpPr>
          <p:cNvPr id="5" name="直線コネクタ 4"/>
          <p:cNvCxnSpPr/>
          <p:nvPr/>
        </p:nvCxnSpPr>
        <p:spPr>
          <a:xfrm>
            <a:off x="2950234" y="2044461"/>
            <a:ext cx="750498"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
        <p:nvSpPr>
          <p:cNvPr id="9" name="正方形/長方形 8"/>
          <p:cNvSpPr/>
          <p:nvPr/>
        </p:nvSpPr>
        <p:spPr>
          <a:xfrm>
            <a:off x="463296" y="4882550"/>
            <a:ext cx="3875791" cy="612475"/>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463296" y="4807050"/>
            <a:ext cx="891222" cy="255507"/>
          </a:xfrm>
          <a:prstGeom prst="down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91886" y="5570525"/>
            <a:ext cx="7010400" cy="1132114"/>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391886" y="1207256"/>
            <a:ext cx="1750423" cy="612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463296" y="5429613"/>
            <a:ext cx="891222" cy="255507"/>
          </a:xfrm>
          <a:prstGeom prst="down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91886" y="3439406"/>
            <a:ext cx="1480458" cy="5464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63296" y="1207256"/>
            <a:ext cx="8022336" cy="5370701"/>
          </a:xfrm>
          <a:prstGeom prst="rect">
            <a:avLst/>
          </a:prstGeom>
          <a:noFill/>
          <a:effectLst/>
        </p:spPr>
        <p:txBody>
          <a:bodyPr wrap="square" rtlCol="0">
            <a:spAutoFit/>
          </a:bodyPr>
          <a:lstStyle/>
          <a:p>
            <a:r>
              <a:rPr kumimoji="1" lang="ja-JP" altLang="en-US" sz="3600" dirty="0" smtClean="0"/>
              <a:t>正解者</a:t>
            </a:r>
            <a:endParaRPr lang="en-US" altLang="ja-JP" sz="3600" dirty="0"/>
          </a:p>
          <a:p>
            <a:r>
              <a:rPr kumimoji="1" lang="ja-JP" altLang="en-US" sz="3200" dirty="0" smtClean="0"/>
              <a:t>日常知と妥当　　　科学概念</a:t>
            </a:r>
            <a:endParaRPr kumimoji="1" lang="en-US" altLang="ja-JP" sz="3200" dirty="0" smtClean="0"/>
          </a:p>
          <a:p>
            <a:endParaRPr kumimoji="1" lang="en-US" altLang="ja-JP" sz="1300" dirty="0" smtClean="0"/>
          </a:p>
          <a:p>
            <a:r>
              <a:rPr kumimoji="1" lang="ja-JP" altLang="en-US" sz="3200" dirty="0" smtClean="0"/>
              <a:t>　　しっかりと結びついている</a:t>
            </a:r>
            <a:endParaRPr kumimoji="1" lang="en-US" altLang="ja-JP" sz="3200" dirty="0" smtClean="0"/>
          </a:p>
          <a:p>
            <a:endParaRPr kumimoji="1" lang="en-US" altLang="ja-JP" sz="2800" dirty="0" smtClean="0"/>
          </a:p>
          <a:p>
            <a:r>
              <a:rPr lang="ja-JP" altLang="en-US" sz="3600" dirty="0" smtClean="0"/>
              <a:t>一方</a:t>
            </a:r>
            <a:endParaRPr lang="en-US" altLang="ja-JP" sz="3600" dirty="0" smtClean="0"/>
          </a:p>
          <a:p>
            <a:r>
              <a:rPr lang="ja-JP" altLang="en-US" sz="2800" dirty="0" smtClean="0"/>
              <a:t>知識としては知っているが</a:t>
            </a:r>
            <a:endParaRPr lang="en-US" altLang="ja-JP" sz="2800" dirty="0"/>
          </a:p>
          <a:p>
            <a:r>
              <a:rPr lang="ja-JP" altLang="en-US" sz="2800" dirty="0" smtClean="0"/>
              <a:t>日常知とは結びついていない、</a:t>
            </a:r>
            <a:endParaRPr lang="en-US" altLang="ja-JP" sz="2800" dirty="0" smtClean="0"/>
          </a:p>
          <a:p>
            <a:endParaRPr lang="en-US" altLang="ja-JP" sz="1300" dirty="0"/>
          </a:p>
          <a:p>
            <a:r>
              <a:rPr lang="ja-JP" altLang="en-US" sz="2800" dirty="0" smtClean="0"/>
              <a:t>自らが納得できていない</a:t>
            </a:r>
            <a:endParaRPr lang="en-US" altLang="ja-JP" sz="2800" dirty="0" smtClean="0"/>
          </a:p>
          <a:p>
            <a:endParaRPr lang="en-US" altLang="ja-JP" sz="1300" dirty="0"/>
          </a:p>
          <a:p>
            <a:r>
              <a:rPr lang="ja-JP" altLang="en-US" sz="2800" dirty="0" smtClean="0"/>
              <a:t>構成</a:t>
            </a:r>
            <a:r>
              <a:rPr kumimoji="1" lang="ja-JP" altLang="en-US" sz="2800" dirty="0" smtClean="0"/>
              <a:t>主義理科学習論</a:t>
            </a:r>
            <a:endParaRPr lang="en-US" altLang="ja-JP" sz="2800" dirty="0"/>
          </a:p>
          <a:p>
            <a:r>
              <a:rPr lang="ja-JP" altLang="en-US" sz="2800" dirty="0" smtClean="0"/>
              <a:t>心から</a:t>
            </a:r>
            <a:r>
              <a:rPr lang="ja-JP" altLang="en-US" sz="2800" dirty="0"/>
              <a:t>納得して学べるように支援</a:t>
            </a:r>
            <a:r>
              <a:rPr lang="ja-JP" altLang="en-US" sz="2800" dirty="0" smtClean="0"/>
              <a:t>する</a:t>
            </a:r>
            <a:r>
              <a:rPr kumimoji="1" lang="ja-JP" altLang="en-US" sz="2800" dirty="0" smtClean="0"/>
              <a:t>学習法</a:t>
            </a:r>
            <a:endParaRPr kumimoji="1" lang="ja-JP" altLang="en-US" sz="2800" dirty="0"/>
          </a:p>
        </p:txBody>
      </p:sp>
    </p:spTree>
    <p:extLst>
      <p:ext uri="{BB962C8B-B14F-4D97-AF65-F5344CB8AC3E}">
        <p14:creationId xmlns:p14="http://schemas.microsoft.com/office/powerpoint/2010/main" val="2448232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250166" y="1311553"/>
            <a:ext cx="2665563" cy="634041"/>
          </a:xfrm>
          <a:prstGeom prst="ellipse">
            <a:avLst/>
          </a:prstGeom>
          <a:solidFill>
            <a:srgbClr val="92D05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kumimoji="1" lang="ja-JP" altLang="en-US" dirty="0" smtClean="0"/>
              <a:t>構成主義理科学習論を実践するには</a:t>
            </a:r>
            <a:endParaRPr kumimoji="1" lang="ja-JP" altLang="en-US" dirty="0"/>
          </a:p>
        </p:txBody>
      </p:sp>
      <p:sp>
        <p:nvSpPr>
          <p:cNvPr id="3" name="コンテンツ プレースホルダー 2"/>
          <p:cNvSpPr>
            <a:spLocks noGrp="1"/>
          </p:cNvSpPr>
          <p:nvPr>
            <p:ph idx="1"/>
          </p:nvPr>
        </p:nvSpPr>
        <p:spPr>
          <a:xfrm>
            <a:off x="457199" y="1341407"/>
            <a:ext cx="9636370" cy="5885869"/>
          </a:xfrm>
        </p:spPr>
        <p:txBody>
          <a:bodyPr>
            <a:normAutofit/>
          </a:bodyPr>
          <a:lstStyle/>
          <a:p>
            <a:pPr marL="0" indent="0">
              <a:buNone/>
            </a:pPr>
            <a:r>
              <a:rPr kumimoji="1" lang="ja-JP" altLang="en-US" dirty="0" smtClean="0"/>
              <a:t>授業担当者</a:t>
            </a:r>
            <a:endParaRPr kumimoji="1" lang="en-US" altLang="ja-JP" dirty="0" smtClean="0"/>
          </a:p>
          <a:p>
            <a:pPr marL="0" indent="0">
              <a:buNone/>
            </a:pPr>
            <a:r>
              <a:rPr kumimoji="1" lang="ja-JP" altLang="en-US" dirty="0" smtClean="0"/>
              <a:t>事前に調査を行なって、指導データ</a:t>
            </a:r>
            <a:r>
              <a:rPr lang="ja-JP" altLang="en-US" dirty="0"/>
              <a:t>の</a:t>
            </a:r>
            <a:r>
              <a:rPr kumimoji="1" lang="ja-JP" altLang="en-US" dirty="0" smtClean="0"/>
              <a:t>準備が重要</a:t>
            </a:r>
            <a:endParaRPr kumimoji="1" lang="en-US" altLang="ja-JP" dirty="0" smtClean="0"/>
          </a:p>
          <a:p>
            <a:pPr marL="0" indent="0">
              <a:buNone/>
            </a:pPr>
            <a:r>
              <a:rPr lang="ja-JP" altLang="en-US" sz="4000" dirty="0" smtClean="0"/>
              <a:t>教師　　生徒</a:t>
            </a:r>
            <a:endParaRPr lang="en-US" altLang="ja-JP" sz="4000" dirty="0" smtClean="0"/>
          </a:p>
          <a:p>
            <a:pPr marL="0" indent="0">
              <a:buNone/>
            </a:pPr>
            <a:r>
              <a:rPr lang="ja-JP" altLang="en-US" dirty="0" smtClean="0"/>
              <a:t>一方向の授業</a:t>
            </a:r>
            <a:r>
              <a:rPr lang="en-US" altLang="ja-JP" dirty="0" smtClean="0">
                <a:solidFill>
                  <a:srgbClr val="FF0000"/>
                </a:solidFill>
              </a:rPr>
              <a:t>×</a:t>
            </a:r>
            <a:endParaRPr lang="en-US" altLang="ja-JP" dirty="0">
              <a:solidFill>
                <a:srgbClr val="FF0000"/>
              </a:solidFill>
            </a:endParaRPr>
          </a:p>
          <a:p>
            <a:pPr marL="0" indent="0">
              <a:buNone/>
            </a:pPr>
            <a:r>
              <a:rPr lang="ja-JP" altLang="en-US" dirty="0" smtClean="0"/>
              <a:t>双方向的で多方向ネットワーク型</a:t>
            </a:r>
            <a:r>
              <a:rPr lang="ja-JP" altLang="en-US" dirty="0">
                <a:solidFill>
                  <a:srgbClr val="FF0000"/>
                </a:solidFill>
              </a:rPr>
              <a:t>○</a:t>
            </a:r>
            <a:endParaRPr lang="en-US" altLang="ja-JP" dirty="0" smtClean="0">
              <a:solidFill>
                <a:srgbClr val="FF0000"/>
              </a:solidFill>
            </a:endParaRPr>
          </a:p>
          <a:p>
            <a:pPr marL="0" indent="0">
              <a:buNone/>
            </a:pPr>
            <a:endParaRPr kumimoji="1" lang="en-US" altLang="ja-JP" sz="1400" dirty="0" smtClean="0"/>
          </a:p>
          <a:p>
            <a:pPr marL="0" indent="0">
              <a:buNone/>
            </a:pPr>
            <a:r>
              <a:rPr kumimoji="1" lang="ja-JP" altLang="en-US" dirty="0" smtClean="0"/>
              <a:t>生徒一人一人に発言の機会を与え、</a:t>
            </a:r>
            <a:endParaRPr kumimoji="1" lang="en-US" altLang="ja-JP" dirty="0" smtClean="0"/>
          </a:p>
          <a:p>
            <a:pPr marL="0" indent="0">
              <a:buNone/>
            </a:pPr>
            <a:r>
              <a:rPr kumimoji="1" lang="ja-JP" altLang="en-US" dirty="0" smtClean="0"/>
              <a:t>実際に自分で考えるようにさせる必要がある。</a:t>
            </a:r>
            <a:endParaRPr kumimoji="1" lang="ja-JP" altLang="en-US" dirty="0"/>
          </a:p>
        </p:txBody>
      </p:sp>
      <p:cxnSp>
        <p:nvCxnSpPr>
          <p:cNvPr id="6" name="直線矢印コネクタ 5"/>
          <p:cNvCxnSpPr/>
          <p:nvPr/>
        </p:nvCxnSpPr>
        <p:spPr>
          <a:xfrm>
            <a:off x="1666754" y="2754775"/>
            <a:ext cx="532436" cy="0"/>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7" name="直線矢印コネクタ 6"/>
          <p:cNvCxnSpPr/>
          <p:nvPr/>
        </p:nvCxnSpPr>
        <p:spPr>
          <a:xfrm flipH="1">
            <a:off x="1666754" y="2988198"/>
            <a:ext cx="532436" cy="0"/>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8" name="角丸四角形 7"/>
          <p:cNvSpPr/>
          <p:nvPr/>
        </p:nvSpPr>
        <p:spPr>
          <a:xfrm>
            <a:off x="370390" y="4572000"/>
            <a:ext cx="8316410" cy="1423686"/>
          </a:xfrm>
          <a:prstGeom prst="round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1654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教師の役割</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社会構成主義的な授業を行なう手助けとなるように支援し励ますことであり、ときには生徒達にディスカッションを促すように誘導する進行役を務めなければならない。</a:t>
            </a:r>
            <a:endParaRPr kumimoji="1" lang="en-US" altLang="ja-JP" dirty="0" smtClean="0"/>
          </a:p>
          <a:p>
            <a:pPr marL="0" indent="0">
              <a:buNone/>
            </a:pPr>
            <a:r>
              <a:rPr lang="ja-JP" altLang="en-US" dirty="0" smtClean="0"/>
              <a:t>理科教師は、学習者の素朴概念をふまえ、授業を構築していく必要がより一層求められている。</a:t>
            </a:r>
            <a:endParaRPr kumimoji="1" lang="ja-JP" altLang="en-US" dirty="0"/>
          </a:p>
        </p:txBody>
      </p:sp>
    </p:spTree>
    <p:extLst>
      <p:ext uri="{BB962C8B-B14F-4D97-AF65-F5344CB8AC3E}">
        <p14:creationId xmlns:p14="http://schemas.microsoft.com/office/powerpoint/2010/main" val="2768424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8189" y="1168879"/>
            <a:ext cx="4183811" cy="6340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457200" y="1168879"/>
            <a:ext cx="8229600" cy="4525963"/>
          </a:xfrm>
        </p:spPr>
        <p:txBody>
          <a:bodyPr>
            <a:normAutofit/>
          </a:bodyPr>
          <a:lstStyle/>
          <a:p>
            <a:pPr marL="0" indent="0">
              <a:buNone/>
            </a:pPr>
            <a:r>
              <a:rPr lang="ja-JP" altLang="en-US" sz="3600" dirty="0" smtClean="0"/>
              <a:t>理科授業の改善策</a:t>
            </a:r>
            <a:endParaRPr lang="en-US" altLang="ja-JP" sz="3600" dirty="0" smtClean="0"/>
          </a:p>
          <a:p>
            <a:pPr marL="0" indent="0">
              <a:buNone/>
            </a:pPr>
            <a:r>
              <a:rPr lang="ja-JP" altLang="en-US" dirty="0" smtClean="0"/>
              <a:t>「</a:t>
            </a:r>
            <a:r>
              <a:rPr lang="ja-JP" altLang="en-US" dirty="0" smtClean="0">
                <a:solidFill>
                  <a:srgbClr val="FF0000"/>
                </a:solidFill>
              </a:rPr>
              <a:t>学校教育</a:t>
            </a:r>
            <a:r>
              <a:rPr lang="ja-JP" altLang="en-US" dirty="0" smtClean="0"/>
              <a:t>と</a:t>
            </a:r>
            <a:r>
              <a:rPr lang="ja-JP" altLang="en-US" dirty="0" smtClean="0">
                <a:solidFill>
                  <a:srgbClr val="FF0000"/>
                </a:solidFill>
              </a:rPr>
              <a:t>社会教育</a:t>
            </a:r>
            <a:r>
              <a:rPr lang="ja-JP" altLang="en-US" dirty="0" smtClean="0"/>
              <a:t>が</a:t>
            </a:r>
            <a:endParaRPr lang="en-US" altLang="ja-JP" dirty="0" smtClean="0"/>
          </a:p>
          <a:p>
            <a:pPr marL="0" indent="0">
              <a:buNone/>
            </a:pPr>
            <a:r>
              <a:rPr lang="ja-JP" altLang="en-US" dirty="0" smtClean="0"/>
              <a:t>連携して行なう</a:t>
            </a:r>
            <a:r>
              <a:rPr lang="ja-JP" altLang="en-US" dirty="0" smtClean="0">
                <a:solidFill>
                  <a:srgbClr val="FF0000"/>
                </a:solidFill>
              </a:rPr>
              <a:t>サイエンス・コミュニケーション</a:t>
            </a:r>
            <a:r>
              <a:rPr lang="ja-JP" altLang="en-US" dirty="0" smtClean="0"/>
              <a:t>」</a:t>
            </a:r>
            <a:endParaRPr lang="en-US" altLang="ja-JP" dirty="0" smtClean="0"/>
          </a:p>
          <a:p>
            <a:pPr marL="0" indent="0">
              <a:buNone/>
            </a:pPr>
            <a:endParaRPr lang="en-US" altLang="ja-JP" dirty="0" smtClean="0"/>
          </a:p>
          <a:p>
            <a:pPr marL="0" indent="0">
              <a:buNone/>
            </a:pPr>
            <a:r>
              <a:rPr lang="ja-JP" altLang="en-US" dirty="0" smtClean="0"/>
              <a:t>例えば</a:t>
            </a:r>
            <a:endParaRPr lang="en-US" altLang="ja-JP" dirty="0" smtClean="0"/>
          </a:p>
          <a:p>
            <a:pPr marL="0" indent="0">
              <a:buNone/>
            </a:pPr>
            <a:r>
              <a:rPr kumimoji="1" lang="ja-JP" altLang="en-US" dirty="0" smtClean="0"/>
              <a:t>スーパー・サイエンス・ハイスクール</a:t>
            </a:r>
            <a:r>
              <a:rPr kumimoji="1" lang="en-US" altLang="ja-JP" dirty="0" smtClean="0"/>
              <a:t>(SSH)</a:t>
            </a:r>
          </a:p>
          <a:p>
            <a:pPr marL="0" indent="0">
              <a:buNone/>
            </a:pPr>
            <a:r>
              <a:rPr lang="ja-JP" altLang="en-US" dirty="0" smtClean="0"/>
              <a:t>サイエンス・パートナーシップ・プロジェクト</a:t>
            </a:r>
            <a:r>
              <a:rPr lang="en-US" altLang="ja-JP" dirty="0" smtClean="0"/>
              <a:t>(SPP)</a:t>
            </a:r>
          </a:p>
          <a:p>
            <a:pPr marL="0" indent="0">
              <a:buNone/>
            </a:pPr>
            <a:endParaRPr lang="en-US" altLang="ja-JP" dirty="0"/>
          </a:p>
          <a:p>
            <a:pPr marL="0" indent="0">
              <a:buNone/>
            </a:pPr>
            <a:endParaRPr kumimoji="1" lang="en-US" altLang="ja-JP" dirty="0" smtClean="0"/>
          </a:p>
          <a:p>
            <a:pPr marL="0" indent="0">
              <a:buNone/>
            </a:pPr>
            <a:endParaRPr lang="en-US" altLang="ja-JP" dirty="0"/>
          </a:p>
        </p:txBody>
      </p:sp>
    </p:spTree>
    <p:extLst>
      <p:ext uri="{BB962C8B-B14F-4D97-AF65-F5344CB8AC3E}">
        <p14:creationId xmlns:p14="http://schemas.microsoft.com/office/powerpoint/2010/main" val="96619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0564"/>
            <a:ext cx="7886700" cy="1325563"/>
          </a:xfrm>
        </p:spPr>
        <p:txBody>
          <a:bodyPr/>
          <a:lstStyle/>
          <a:p>
            <a:r>
              <a:rPr kumimoji="1" lang="ja-JP" altLang="en-US" dirty="0" smtClean="0"/>
              <a:t>発達段階</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237818" y="893186"/>
          <a:ext cx="8783274" cy="5847735"/>
        </p:xfrm>
        <a:graphic>
          <a:graphicData uri="http://schemas.openxmlformats.org/drawingml/2006/table">
            <a:tbl>
              <a:tblPr>
                <a:tableStyleId>{5C22544A-7EE6-4342-B048-85BDC9FD1C3A}</a:tableStyleId>
              </a:tblPr>
              <a:tblGrid>
                <a:gridCol w="1390340"/>
                <a:gridCol w="5670755"/>
                <a:gridCol w="1722179"/>
              </a:tblGrid>
              <a:tr h="540493">
                <a:tc>
                  <a:txBody>
                    <a:bodyPr/>
                    <a:lstStyle/>
                    <a:p>
                      <a:pPr algn="ctr" fontAlgn="ctr"/>
                      <a:r>
                        <a:rPr lang="ja-JP" altLang="en-US" sz="2400" u="none" strike="noStrike" dirty="0">
                          <a:effectLst/>
                        </a:rPr>
                        <a:t>発達段階</a:t>
                      </a:r>
                      <a:endParaRPr lang="ja-JP" altLang="en-US" sz="2400" b="1" i="0" u="none" strike="noStrike" dirty="0">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ctr" fontAlgn="ctr"/>
                      <a:r>
                        <a:rPr lang="ja-JP" altLang="en-US" sz="2400" u="none" strike="noStrike">
                          <a:effectLst/>
                        </a:rPr>
                        <a:t>段階区分の目安</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ctr" fontAlgn="ctr"/>
                      <a:r>
                        <a:rPr lang="ja-JP" altLang="en-US" sz="2400" u="none" strike="noStrike" dirty="0">
                          <a:effectLst/>
                        </a:rPr>
                        <a:t>大体の年齢</a:t>
                      </a:r>
                      <a:endParaRPr lang="ja-JP" altLang="en-US" sz="2400" b="1" i="0" u="none" strike="noStrike" dirty="0">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10686">
                <a:tc>
                  <a:txBody>
                    <a:bodyPr/>
                    <a:lstStyle/>
                    <a:p>
                      <a:pPr algn="ctr" fontAlgn="ctr"/>
                      <a:r>
                        <a:rPr lang="ja-JP" altLang="en-US" sz="2400" u="none" strike="noStrike">
                          <a:effectLst/>
                        </a:rPr>
                        <a:t>胎児期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受精～出生</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en-US" altLang="ja-JP" sz="2400" u="none" strike="noStrike" dirty="0">
                          <a:effectLst/>
                          <a:latin typeface="+mj-ea"/>
                          <a:ea typeface="+mj-ea"/>
                        </a:rPr>
                        <a:t>――</a:t>
                      </a:r>
                      <a:endParaRPr lang="en-US" altLang="ja-JP" sz="2400" b="0" i="0" u="none" strike="noStrike" dirty="0">
                        <a:solidFill>
                          <a:srgbClr val="000080"/>
                        </a:solidFill>
                        <a:effectLst/>
                        <a:latin typeface="+mj-ea"/>
                        <a:ea typeface="+mj-ea"/>
                      </a:endParaRPr>
                    </a:p>
                  </a:txBody>
                  <a:tcPr marL="4763" marR="4763" marT="4763" marB="0" anchor="ctr"/>
                </a:tc>
              </a:tr>
              <a:tr h="536221">
                <a:tc>
                  <a:txBody>
                    <a:bodyPr/>
                    <a:lstStyle/>
                    <a:p>
                      <a:pPr algn="ctr" fontAlgn="ctr"/>
                      <a:r>
                        <a:rPr lang="ja-JP" altLang="en-US" sz="2400" u="none" strike="noStrike">
                          <a:effectLst/>
                        </a:rPr>
                        <a:t>乳児期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～歩行し始める。言語を使用し始める。</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zh-TW" altLang="en-US" sz="2400" u="none" strike="noStrike" dirty="0">
                          <a:effectLst/>
                          <a:latin typeface="ＭＳ Ｐゴシック" panose="020B0600070205080204" pitchFamily="50" charset="-128"/>
                          <a:ea typeface="ＭＳ Ｐゴシック" panose="020B0600070205080204" pitchFamily="50" charset="-128"/>
                        </a:rPr>
                        <a:t>誕生～１、２歳</a:t>
                      </a:r>
                      <a:endParaRPr lang="zh-TW" altLang="en-US" sz="2400" b="0" i="0" u="none" strike="noStrike" dirty="0">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36221">
                <a:tc>
                  <a:txBody>
                    <a:bodyPr/>
                    <a:lstStyle/>
                    <a:p>
                      <a:pPr algn="ctr" fontAlgn="ctr"/>
                      <a:r>
                        <a:rPr lang="ja-JP" altLang="en-US" sz="2400" u="none" strike="noStrike">
                          <a:effectLst/>
                        </a:rPr>
                        <a:t>幼児期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～運動・会話が一応自由に出来るようになる。</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dirty="0">
                          <a:effectLst/>
                        </a:rPr>
                        <a:t>１、２歳～６歳</a:t>
                      </a:r>
                      <a:endParaRPr lang="ja-JP" altLang="en-US" sz="2400" b="0" i="0" u="none" strike="noStrike" dirty="0">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10686">
                <a:tc>
                  <a:txBody>
                    <a:bodyPr/>
                    <a:lstStyle/>
                    <a:p>
                      <a:pPr algn="ctr" fontAlgn="ctr"/>
                      <a:r>
                        <a:rPr lang="ja-JP" altLang="en-US" sz="2400" u="none" strike="noStrike">
                          <a:effectLst/>
                        </a:rPr>
                        <a:t>児童期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～第二次性徴が現れ始める。</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６歳～１２歳</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36221">
                <a:tc>
                  <a:txBody>
                    <a:bodyPr/>
                    <a:lstStyle/>
                    <a:p>
                      <a:pPr algn="ctr" fontAlgn="ctr"/>
                      <a:r>
                        <a:rPr lang="ja-JP" altLang="en-US" sz="2400" u="none" strike="noStrike">
                          <a:effectLst/>
                        </a:rPr>
                        <a:t>青年期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～生理的成熟と心理的諸機能の一応の完成を見る。</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１２歳～２２歳</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36221">
                <a:tc>
                  <a:txBody>
                    <a:bodyPr/>
                    <a:lstStyle/>
                    <a:p>
                      <a:pPr algn="ctr" fontAlgn="ctr"/>
                      <a:r>
                        <a:rPr lang="ja-JP" altLang="en-US" sz="2400" u="none" strike="noStrike">
                          <a:effectLst/>
                        </a:rPr>
                        <a:t>成人期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～家庭生活、職業生活の一応の安定を達成する。</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２０代～３０代</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36221">
                <a:tc>
                  <a:txBody>
                    <a:bodyPr/>
                    <a:lstStyle/>
                    <a:p>
                      <a:pPr algn="ctr" fontAlgn="ctr"/>
                      <a:r>
                        <a:rPr lang="ja-JP" altLang="en-US" sz="2400" u="none" strike="noStrike">
                          <a:effectLst/>
                        </a:rPr>
                        <a:t>中年期・壮年期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～社会の中核を担うと共に、次世代の教育をし一線を退く準備をする。</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４０代～５０代</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604455">
                <a:tc>
                  <a:txBody>
                    <a:bodyPr/>
                    <a:lstStyle/>
                    <a:p>
                      <a:pPr algn="ctr" fontAlgn="ctr"/>
                      <a:r>
                        <a:rPr lang="ja-JP" altLang="en-US" sz="2400" u="none" strike="noStrike">
                          <a:effectLst/>
                        </a:rPr>
                        <a:t>老年期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～自分の生涯を振り返る～死の受容</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dirty="0">
                          <a:effectLst/>
                        </a:rPr>
                        <a:t>６０歳代</a:t>
                      </a:r>
                      <a:r>
                        <a:rPr lang="ja-JP" altLang="en-US" sz="2400" u="none" strike="noStrike" dirty="0" smtClean="0">
                          <a:effectLst/>
                        </a:rPr>
                        <a:t>以降</a:t>
                      </a:r>
                      <a:endParaRPr lang="ja-JP" altLang="en-US" sz="2400" b="0" i="0" u="none" strike="noStrike" dirty="0">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bl>
          </a:graphicData>
        </a:graphic>
      </p:graphicFrame>
    </p:spTree>
    <p:extLst>
      <p:ext uri="{BB962C8B-B14F-4D97-AF65-F5344CB8AC3E}">
        <p14:creationId xmlns:p14="http://schemas.microsoft.com/office/powerpoint/2010/main" val="3532849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8857" y="1064664"/>
            <a:ext cx="6895960" cy="5303520"/>
          </a:xfrm>
          <a:prstGeom prst="rect">
            <a:avLst/>
          </a:prstGeom>
        </p:spPr>
      </p:pic>
      <p:pic>
        <p:nvPicPr>
          <p:cNvPr id="2" name="図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667500" y="0"/>
            <a:ext cx="2476500" cy="3143250"/>
          </a:xfrm>
          <a:prstGeom prst="rect">
            <a:avLst/>
          </a:prstGeom>
        </p:spPr>
      </p:pic>
      <p:sp>
        <p:nvSpPr>
          <p:cNvPr id="4" name="正方形/長方形 3"/>
          <p:cNvSpPr/>
          <p:nvPr/>
        </p:nvSpPr>
        <p:spPr>
          <a:xfrm>
            <a:off x="3262420" y="5934670"/>
            <a:ext cx="5925960" cy="923330"/>
          </a:xfrm>
          <a:prstGeom prst="rect">
            <a:avLst/>
          </a:prstGeom>
        </p:spPr>
        <p:txBody>
          <a:bodyPr wrap="square">
            <a:spAutoFit/>
          </a:bodyPr>
          <a:lstStyle/>
          <a:p>
            <a:r>
              <a:rPr lang="ja-JP" altLang="en-US" dirty="0" smtClean="0"/>
              <a:t>画像出典http</a:t>
            </a:r>
            <a:r>
              <a:rPr lang="ja-JP" altLang="en-US" dirty="0"/>
              <a:t>://www.bing.com/images/search?q=%e3%83%9e%e3%82%ba%e3%83%ad%e3%83%bc&amp;view=</a:t>
            </a:r>
            <a:r>
              <a:rPr lang="ja-JP" altLang="en-US" dirty="0" smtClean="0"/>
              <a:t>det</a:t>
            </a:r>
            <a:endParaRPr lang="ja-JP" altLang="en-US" dirty="0"/>
          </a:p>
        </p:txBody>
      </p:sp>
      <p:sp>
        <p:nvSpPr>
          <p:cNvPr id="5" name="正方形/長方形 4"/>
          <p:cNvSpPr/>
          <p:nvPr/>
        </p:nvSpPr>
        <p:spPr>
          <a:xfrm>
            <a:off x="5206859" y="3212645"/>
            <a:ext cx="3794629" cy="584775"/>
          </a:xfrm>
          <a:prstGeom prst="rect">
            <a:avLst/>
          </a:prstGeom>
        </p:spPr>
        <p:txBody>
          <a:bodyPr wrap="none">
            <a:spAutoFit/>
          </a:bodyPr>
          <a:lstStyle/>
          <a:p>
            <a:r>
              <a:rPr lang="ja-JP" altLang="en-US" sz="3200" b="1" dirty="0"/>
              <a:t>アブラハム・マズロー</a:t>
            </a:r>
            <a:endParaRPr lang="ja-JP" altLang="en-US" sz="3200" dirty="0"/>
          </a:p>
        </p:txBody>
      </p:sp>
      <p:sp>
        <p:nvSpPr>
          <p:cNvPr id="6" name="正方形/長方形 5"/>
          <p:cNvSpPr/>
          <p:nvPr/>
        </p:nvSpPr>
        <p:spPr>
          <a:xfrm>
            <a:off x="5266015" y="3367746"/>
            <a:ext cx="3877985" cy="1754326"/>
          </a:xfrm>
          <a:prstGeom prst="rect">
            <a:avLst/>
          </a:prstGeom>
        </p:spPr>
        <p:txBody>
          <a:bodyPr wrap="none">
            <a:spAutoFit/>
          </a:bodyPr>
          <a:lstStyle/>
          <a:p>
            <a:endParaRPr lang="en-US" altLang="ja-JP" sz="2400" dirty="0" smtClean="0"/>
          </a:p>
          <a:p>
            <a:r>
              <a:rPr lang="ja-JP" altLang="ja-JP" sz="2400" dirty="0" smtClean="0"/>
              <a:t>人間</a:t>
            </a:r>
            <a:r>
              <a:rPr lang="ja-JP" altLang="ja-JP" sz="2400" dirty="0"/>
              <a:t>の自己実現を</a:t>
            </a:r>
            <a:r>
              <a:rPr lang="ja-JP" altLang="ja-JP" sz="2400" dirty="0" smtClean="0"/>
              <a:t>研究</a:t>
            </a:r>
            <a:endParaRPr lang="en-US" altLang="ja-JP" sz="2400" dirty="0" smtClean="0"/>
          </a:p>
          <a:p>
            <a:r>
              <a:rPr lang="ja-JP" altLang="en-US" sz="2400" dirty="0" smtClean="0">
                <a:latin typeface="Arial" panose="020B0604020202020204" pitchFamily="34" charset="0"/>
              </a:rPr>
              <a:t>「自己実現論</a:t>
            </a:r>
            <a:r>
              <a:rPr lang="ja-JP" altLang="ja-JP" sz="2400" dirty="0" smtClean="0">
                <a:latin typeface="Arial" panose="020B0604020202020204" pitchFamily="34" charset="0"/>
              </a:rPr>
              <a:t>（</a:t>
            </a:r>
            <a:r>
              <a:rPr lang="ja-JP" altLang="ja-JP" sz="2400" dirty="0">
                <a:latin typeface="Arial" panose="020B0604020202020204" pitchFamily="34" charset="0"/>
              </a:rPr>
              <a:t>欲求段階説</a:t>
            </a:r>
            <a:r>
              <a:rPr lang="ja-JP" altLang="ja-JP" sz="2400" dirty="0" smtClean="0">
                <a:latin typeface="Arial" panose="020B0604020202020204" pitchFamily="34" charset="0"/>
              </a:rPr>
              <a:t>）</a:t>
            </a:r>
            <a:r>
              <a:rPr lang="ja-JP" altLang="en-US" sz="2400" dirty="0" smtClean="0">
                <a:latin typeface="Arial" panose="020B0604020202020204" pitchFamily="34" charset="0"/>
              </a:rPr>
              <a:t>」</a:t>
            </a:r>
            <a:endParaRPr lang="en-US" altLang="ja-JP" sz="2400" dirty="0" smtClean="0">
              <a:latin typeface="Arial" panose="020B0604020202020204" pitchFamily="34" charset="0"/>
            </a:endParaRPr>
          </a:p>
          <a:p>
            <a:endParaRPr lang="en-US" altLang="ja-JP" dirty="0" smtClean="0">
              <a:latin typeface="Arial" panose="020B0604020202020204" pitchFamily="34" charset="0"/>
            </a:endParaRPr>
          </a:p>
          <a:p>
            <a:endParaRPr lang="ja-JP" altLang="en-US" dirty="0"/>
          </a:p>
        </p:txBody>
      </p:sp>
      <p:sp>
        <p:nvSpPr>
          <p:cNvPr id="7" name="タイトル 1"/>
          <p:cNvSpPr txBox="1">
            <a:spLocks/>
          </p:cNvSpPr>
          <p:nvPr/>
        </p:nvSpPr>
        <p:spPr>
          <a:xfrm>
            <a:off x="81280" y="95554"/>
            <a:ext cx="5362408" cy="736396"/>
          </a:xfrm>
          <a:prstGeom prst="rect">
            <a:avLst/>
          </a:prstGeom>
          <a:solidFill>
            <a:schemeClr val="accent6">
              <a:lumMod val="20000"/>
              <a:lumOff val="8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欲求の発達段階説</a:t>
            </a:r>
            <a:endParaRPr lang="ja-JP" altLang="en-US" dirty="0"/>
          </a:p>
        </p:txBody>
      </p:sp>
      <p:sp>
        <p:nvSpPr>
          <p:cNvPr id="8" name="タイトル 1"/>
          <p:cNvSpPr txBox="1">
            <a:spLocks/>
          </p:cNvSpPr>
          <p:nvPr/>
        </p:nvSpPr>
        <p:spPr>
          <a:xfrm>
            <a:off x="210507" y="831950"/>
            <a:ext cx="6433820" cy="736396"/>
          </a:xfrm>
          <a:prstGeom prst="rect">
            <a:avLst/>
          </a:prstGeom>
          <a:no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t>満たされない欲求を持つと、上を目指そうとする</a:t>
            </a:r>
            <a:endParaRPr lang="ja-JP" altLang="en-US" sz="2800" dirty="0"/>
          </a:p>
        </p:txBody>
      </p:sp>
    </p:spTree>
    <p:extLst>
      <p:ext uri="{BB962C8B-B14F-4D97-AF65-F5344CB8AC3E}">
        <p14:creationId xmlns:p14="http://schemas.microsoft.com/office/powerpoint/2010/main" val="3830589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71832" y="1950898"/>
            <a:ext cx="5334328" cy="4857205"/>
          </a:xfrm>
          <a:prstGeom prst="rect">
            <a:avLst/>
          </a:prstGeom>
        </p:spPr>
      </p:pic>
      <p:sp>
        <p:nvSpPr>
          <p:cNvPr id="4" name="テキスト ボックス 3"/>
          <p:cNvSpPr txBox="1"/>
          <p:nvPr/>
        </p:nvSpPr>
        <p:spPr>
          <a:xfrm>
            <a:off x="1013518" y="176253"/>
            <a:ext cx="4265911" cy="646331"/>
          </a:xfrm>
          <a:prstGeom prst="rect">
            <a:avLst/>
          </a:prstGeom>
          <a:noFill/>
        </p:spPr>
        <p:txBody>
          <a:bodyPr wrap="none" rtlCol="0">
            <a:spAutoFit/>
          </a:bodyPr>
          <a:lstStyle/>
          <a:p>
            <a:r>
              <a:rPr lang="ja-JP" altLang="en-US" sz="3600" b="1" dirty="0" smtClean="0"/>
              <a:t>ジークムント・フロイト</a:t>
            </a:r>
            <a:endParaRPr kumimoji="1" lang="ja-JP" altLang="en-US" sz="3600" b="1" dirty="0"/>
          </a:p>
        </p:txBody>
      </p:sp>
      <p:sp>
        <p:nvSpPr>
          <p:cNvPr id="5" name="テキスト ボックス 4"/>
          <p:cNvSpPr txBox="1"/>
          <p:nvPr/>
        </p:nvSpPr>
        <p:spPr>
          <a:xfrm>
            <a:off x="771832" y="1125680"/>
            <a:ext cx="7467928" cy="1231106"/>
          </a:xfrm>
          <a:prstGeom prst="rect">
            <a:avLst/>
          </a:prstGeom>
          <a:solidFill>
            <a:schemeClr val="bg1"/>
          </a:solidFill>
        </p:spPr>
        <p:txBody>
          <a:bodyPr wrap="square" rtlCol="0">
            <a:spAutoFit/>
          </a:bodyPr>
          <a:lstStyle/>
          <a:p>
            <a:r>
              <a:rPr lang="ja-JP" altLang="en-US" sz="2800" dirty="0" smtClean="0"/>
              <a:t>オーストリアの精神分析者</a:t>
            </a:r>
            <a:endParaRPr lang="en-US" altLang="ja-JP" sz="2800" dirty="0" smtClean="0"/>
          </a:p>
          <a:p>
            <a:r>
              <a:rPr lang="ja-JP" altLang="en-US" sz="2800" dirty="0" smtClean="0"/>
              <a:t>無意識を研究</a:t>
            </a:r>
            <a:r>
              <a:rPr lang="ja-JP" altLang="ja-JP" sz="2800" dirty="0" smtClean="0"/>
              <a:t>「</a:t>
            </a:r>
            <a:r>
              <a:rPr lang="ja-JP" altLang="ja-JP" sz="2800" dirty="0"/>
              <a:t>無意識の</a:t>
            </a:r>
            <a:r>
              <a:rPr lang="ja-JP" altLang="ja-JP" sz="2800" dirty="0" smtClean="0"/>
              <a:t>哲学」</a:t>
            </a:r>
            <a:endParaRPr kumimoji="1" lang="en-US" altLang="ja-JP" sz="2800" dirty="0" smtClean="0"/>
          </a:p>
          <a:p>
            <a:endParaRPr kumimoji="1" lang="ja-JP" altLang="en-US" dirty="0"/>
          </a:p>
        </p:txBody>
      </p:sp>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5779" y="176253"/>
            <a:ext cx="2131501" cy="2627907"/>
          </a:xfrm>
          <a:prstGeom prst="rect">
            <a:avLst/>
          </a:prstGeom>
        </p:spPr>
      </p:pic>
      <p:sp>
        <p:nvSpPr>
          <p:cNvPr id="6" name="正方形/長方形 5"/>
          <p:cNvSpPr/>
          <p:nvPr/>
        </p:nvSpPr>
        <p:spPr>
          <a:xfrm>
            <a:off x="4040050" y="6430869"/>
            <a:ext cx="5091458" cy="369332"/>
          </a:xfrm>
          <a:prstGeom prst="rect">
            <a:avLst/>
          </a:prstGeom>
        </p:spPr>
        <p:txBody>
          <a:bodyPr wrap="none">
            <a:spAutoFit/>
          </a:bodyPr>
          <a:lstStyle/>
          <a:p>
            <a:r>
              <a:rPr lang="ja-JP" altLang="en-US" dirty="0" smtClean="0"/>
              <a:t>画像出典　http</a:t>
            </a:r>
            <a:r>
              <a:rPr lang="ja-JP" altLang="en-US" dirty="0"/>
              <a:t>://ja.wikipedia.org/wiki/精神分析学</a:t>
            </a:r>
          </a:p>
        </p:txBody>
      </p:sp>
    </p:spTree>
    <p:extLst>
      <p:ext uri="{BB962C8B-B14F-4D97-AF65-F5344CB8AC3E}">
        <p14:creationId xmlns:p14="http://schemas.microsoft.com/office/powerpoint/2010/main" val="2302932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481837" y="1158538"/>
            <a:ext cx="1643399" cy="646331"/>
          </a:xfrm>
          <a:prstGeom prst="rect">
            <a:avLst/>
          </a:prstGeom>
          <a:noFill/>
        </p:spPr>
        <p:txBody>
          <a:bodyPr wrap="none" rtlCol="0">
            <a:spAutoFit/>
          </a:bodyPr>
          <a:lstStyle/>
          <a:p>
            <a:r>
              <a:rPr lang="ja-JP" altLang="en-US" sz="3600" b="1" dirty="0"/>
              <a:t>フロイト</a:t>
            </a:r>
            <a:endParaRPr kumimoji="1" lang="ja-JP" altLang="en-US" sz="3600" b="1" dirty="0"/>
          </a:p>
        </p:txBody>
      </p:sp>
      <p:graphicFrame>
        <p:nvGraphicFramePr>
          <p:cNvPr id="9" name="表 8"/>
          <p:cNvGraphicFramePr>
            <a:graphicFrameLocks noGrp="1"/>
          </p:cNvGraphicFramePr>
          <p:nvPr>
            <p:extLst>
              <p:ext uri="{D42A27DB-BD31-4B8C-83A1-F6EECF244321}">
                <p14:modId xmlns:p14="http://schemas.microsoft.com/office/powerpoint/2010/main" val="3589623421"/>
              </p:ext>
            </p:extLst>
          </p:nvPr>
        </p:nvGraphicFramePr>
        <p:xfrm>
          <a:off x="316790" y="2029383"/>
          <a:ext cx="8577944" cy="4435026"/>
        </p:xfrm>
        <a:graphic>
          <a:graphicData uri="http://schemas.openxmlformats.org/drawingml/2006/table">
            <a:tbl>
              <a:tblPr firstRow="1" bandRow="1">
                <a:tableStyleId>{5940675A-B579-460E-94D1-54222C63F5DA}</a:tableStyleId>
              </a:tblPr>
              <a:tblGrid>
                <a:gridCol w="3237443"/>
                <a:gridCol w="5340501"/>
              </a:tblGrid>
              <a:tr h="8870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口唇期（生後～</a:t>
                      </a:r>
                      <a:r>
                        <a:rPr kumimoji="1" lang="en-US" altLang="ja-JP" sz="2400" dirty="0" smtClean="0"/>
                        <a:t>18</a:t>
                      </a:r>
                      <a:r>
                        <a:rPr kumimoji="1" lang="ja-JP" altLang="en-US" sz="2400" dirty="0" smtClean="0"/>
                        <a:t>か月）</a:t>
                      </a:r>
                      <a:endParaRPr kumimoji="1" lang="en-US" altLang="ja-JP" sz="2400" dirty="0" smtClean="0"/>
                    </a:p>
                  </a:txBody>
                  <a:tcPr anchor="ctr"/>
                </a:tc>
                <a:tc>
                  <a:txBody>
                    <a:bodyPr/>
                    <a:lstStyle/>
                    <a:p>
                      <a:r>
                        <a:rPr kumimoji="1" lang="ja-JP" altLang="en-US" sz="2400" dirty="0" smtClean="0"/>
                        <a:t>口で吸うという行為を通し、環境と交流する</a:t>
                      </a:r>
                      <a:endParaRPr kumimoji="1" lang="ja-JP" altLang="en-US" sz="2400" dirty="0"/>
                    </a:p>
                  </a:txBody>
                  <a:tcPr/>
                </a:tc>
              </a:tr>
              <a:tr h="4927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肛門期（１～３歳）</a:t>
                      </a:r>
                      <a:endParaRPr kumimoji="1" lang="en-US" altLang="ja-JP" sz="2400" dirty="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400" dirty="0" smtClean="0"/>
                        <a:t>排泄を通し、環境への主張が芽生える</a:t>
                      </a:r>
                      <a:endParaRPr lang="en-US" altLang="ja-JP" sz="2400" dirty="0" smtClean="0"/>
                    </a:p>
                  </a:txBody>
                  <a:tcPr/>
                </a:tc>
              </a:tr>
              <a:tr h="8870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男根期（エディプス期）（３～６歳）</a:t>
                      </a:r>
                      <a:endParaRPr kumimoji="1" lang="en-US" altLang="ja-JP" sz="2400" dirty="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400" dirty="0" smtClean="0"/>
                        <a:t>性的関心が異性の親へ向く（同性の親を憎む）エディプス・コンプレックス</a:t>
                      </a:r>
                      <a:endParaRPr lang="en-US" altLang="ja-JP" sz="2400" dirty="0" smtClean="0"/>
                    </a:p>
                  </a:txBody>
                  <a:tcPr/>
                </a:tc>
              </a:tr>
              <a:tr h="8870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潜伏期（６～１２歳）</a:t>
                      </a:r>
                      <a:endParaRPr kumimoji="1" lang="en-US" altLang="ja-JP" sz="2400" dirty="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去勢不安がおきる（性への関心が一時的に抑圧）</a:t>
                      </a:r>
                    </a:p>
                  </a:txBody>
                  <a:tcPr/>
                </a:tc>
              </a:tr>
              <a:tr h="12812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性器期（</a:t>
                      </a:r>
                      <a:r>
                        <a:rPr kumimoji="1" lang="en-US" altLang="ja-JP" sz="2400" dirty="0" smtClean="0"/>
                        <a:t>12</a:t>
                      </a:r>
                      <a:r>
                        <a:rPr kumimoji="1" lang="ja-JP" altLang="en-US" sz="2400" dirty="0" smtClean="0"/>
                        <a:t>歳～）</a:t>
                      </a:r>
                      <a:endParaRPr kumimoji="1" lang="en-US" altLang="ja-JP" sz="2400" dirty="0" smtClean="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小児性欲が統合</a:t>
                      </a:r>
                      <a:endParaRPr kumimoji="1" lang="en-US" altLang="ja-JP" sz="2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対象の全人格を認めた心理的な性愛が完成する</a:t>
                      </a:r>
                    </a:p>
                  </a:txBody>
                  <a:tcPr/>
                </a:tc>
              </a:tr>
            </a:tbl>
          </a:graphicData>
        </a:graphic>
      </p:graphicFrame>
      <p:sp>
        <p:nvSpPr>
          <p:cNvPr id="7" name="タイトル 1"/>
          <p:cNvSpPr txBox="1">
            <a:spLocks/>
          </p:cNvSpPr>
          <p:nvPr/>
        </p:nvSpPr>
        <p:spPr>
          <a:xfrm>
            <a:off x="35092" y="61154"/>
            <a:ext cx="4862912" cy="736396"/>
          </a:xfrm>
          <a:prstGeom prst="rect">
            <a:avLst/>
          </a:prstGeom>
          <a:solidFill>
            <a:schemeClr val="accent6">
              <a:lumMod val="20000"/>
              <a:lumOff val="8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リビドー</a:t>
            </a:r>
            <a:r>
              <a:rPr lang="ja-JP" altLang="en-US" dirty="0"/>
              <a:t>の</a:t>
            </a:r>
            <a:r>
              <a:rPr lang="ja-JP" altLang="en-US" dirty="0" smtClean="0"/>
              <a:t>発達段階</a:t>
            </a:r>
            <a:endParaRPr lang="ja-JP" altLang="en-US" dirty="0"/>
          </a:p>
        </p:txBody>
      </p:sp>
      <p:sp>
        <p:nvSpPr>
          <p:cNvPr id="8" name="テキスト ボックス 7"/>
          <p:cNvSpPr txBox="1"/>
          <p:nvPr/>
        </p:nvSpPr>
        <p:spPr>
          <a:xfrm>
            <a:off x="661661" y="1037928"/>
            <a:ext cx="3793026" cy="646331"/>
          </a:xfrm>
          <a:prstGeom prst="rect">
            <a:avLst/>
          </a:prstGeom>
          <a:noFill/>
        </p:spPr>
        <p:txBody>
          <a:bodyPr wrap="none" rtlCol="0">
            <a:spAutoFit/>
          </a:bodyPr>
          <a:lstStyle/>
          <a:p>
            <a:r>
              <a:rPr lang="en-US" altLang="ja-JP" sz="3600" b="1" dirty="0" smtClean="0"/>
              <a:t>※</a:t>
            </a:r>
            <a:r>
              <a:rPr lang="ja-JP" altLang="en-US" sz="3600" b="1" dirty="0" smtClean="0"/>
              <a:t>リビドー・・・性欲</a:t>
            </a:r>
            <a:endParaRPr kumimoji="1" lang="ja-JP" altLang="en-US" sz="3600" b="1" dirty="0"/>
          </a:p>
        </p:txBody>
      </p:sp>
      <p:pic>
        <p:nvPicPr>
          <p:cNvPr id="10" name="図 9"/>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180014" y="61154"/>
            <a:ext cx="2233933" cy="1727851"/>
          </a:xfrm>
          <a:prstGeom prst="rect">
            <a:avLst/>
          </a:prstGeom>
        </p:spPr>
      </p:pic>
    </p:spTree>
    <p:extLst>
      <p:ext uri="{BB962C8B-B14F-4D97-AF65-F5344CB8AC3E}">
        <p14:creationId xmlns:p14="http://schemas.microsoft.com/office/powerpoint/2010/main" val="1007158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08812" y="77866"/>
            <a:ext cx="2100213" cy="2823816"/>
          </a:xfrm>
          <a:prstGeom prst="rect">
            <a:avLst/>
          </a:prstGeom>
        </p:spPr>
      </p:pic>
      <p:sp>
        <p:nvSpPr>
          <p:cNvPr id="5" name="テキスト ボックス 4"/>
          <p:cNvSpPr txBox="1"/>
          <p:nvPr/>
        </p:nvSpPr>
        <p:spPr>
          <a:xfrm>
            <a:off x="81280" y="767360"/>
            <a:ext cx="4746171" cy="646331"/>
          </a:xfrm>
          <a:prstGeom prst="rect">
            <a:avLst/>
          </a:prstGeom>
          <a:noFill/>
        </p:spPr>
        <p:txBody>
          <a:bodyPr wrap="square" rtlCol="0">
            <a:spAutoFit/>
          </a:bodyPr>
          <a:lstStyle/>
          <a:p>
            <a:r>
              <a:rPr lang="ja-JP" altLang="en-US" sz="3600" dirty="0" smtClean="0"/>
              <a:t>エリク・</a:t>
            </a:r>
            <a:r>
              <a:rPr lang="en-US" altLang="ja-JP" sz="3600" dirty="0" smtClean="0"/>
              <a:t>H</a:t>
            </a:r>
            <a:r>
              <a:rPr lang="ja-JP" altLang="en-US" sz="3600" dirty="0" smtClean="0"/>
              <a:t>・</a:t>
            </a:r>
            <a:r>
              <a:rPr kumimoji="1" lang="ja-JP" altLang="en-US" sz="3600" dirty="0" smtClean="0"/>
              <a:t>エリクソン</a:t>
            </a:r>
            <a:endParaRPr kumimoji="1" lang="ja-JP" altLang="en-US" sz="3600" dirty="0"/>
          </a:p>
        </p:txBody>
      </p:sp>
      <p:pic>
        <p:nvPicPr>
          <p:cNvPr id="6" name="図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691149"/>
            <a:ext cx="9007475" cy="4510807"/>
          </a:xfrm>
          <a:prstGeom prst="rect">
            <a:avLst/>
          </a:prstGeom>
        </p:spPr>
      </p:pic>
      <p:sp>
        <p:nvSpPr>
          <p:cNvPr id="7" name="テキスト ボックス 6"/>
          <p:cNvSpPr txBox="1"/>
          <p:nvPr/>
        </p:nvSpPr>
        <p:spPr>
          <a:xfrm>
            <a:off x="706870" y="795944"/>
            <a:ext cx="5579245" cy="1231106"/>
          </a:xfrm>
          <a:prstGeom prst="rect">
            <a:avLst/>
          </a:prstGeom>
          <a:noFill/>
        </p:spPr>
        <p:txBody>
          <a:bodyPr wrap="square" rtlCol="0">
            <a:spAutoFit/>
          </a:bodyPr>
          <a:lstStyle/>
          <a:p>
            <a:endParaRPr kumimoji="1" lang="en-US" altLang="ja-JP" sz="2800" dirty="0" smtClean="0"/>
          </a:p>
          <a:p>
            <a:r>
              <a:rPr lang="ja-JP" altLang="en-US" sz="2800" dirty="0" smtClean="0"/>
              <a:t>「アイデンティティ」の提唱者</a:t>
            </a:r>
            <a:endParaRPr kumimoji="1" lang="en-US" altLang="ja-JP" sz="2800" dirty="0" smtClean="0"/>
          </a:p>
          <a:p>
            <a:endParaRPr kumimoji="1" lang="ja-JP" altLang="en-US" dirty="0"/>
          </a:p>
        </p:txBody>
      </p:sp>
      <p:sp>
        <p:nvSpPr>
          <p:cNvPr id="8" name="正方形/長方形 7"/>
          <p:cNvSpPr/>
          <p:nvPr/>
        </p:nvSpPr>
        <p:spPr>
          <a:xfrm>
            <a:off x="81280" y="6040666"/>
            <a:ext cx="9062720" cy="923330"/>
          </a:xfrm>
          <a:prstGeom prst="rect">
            <a:avLst/>
          </a:prstGeom>
        </p:spPr>
        <p:txBody>
          <a:bodyPr wrap="square">
            <a:spAutoFit/>
          </a:bodyPr>
          <a:lstStyle/>
          <a:p>
            <a:r>
              <a:rPr lang="ja-JP" altLang="en-US" dirty="0" smtClean="0"/>
              <a:t>画像出典http</a:t>
            </a:r>
            <a:r>
              <a:rPr lang="ja-JP" altLang="en-US" dirty="0"/>
              <a:t>://ja.wikipedia.org/wiki/%E3%82%A8%E3%83%AA%E3%82%AF%E3%83%BBH%E3%83%BB%E3%82%A8%E3%83%AA%E3%82%AF%E3%82%BD%E3%83%B3</a:t>
            </a:r>
          </a:p>
        </p:txBody>
      </p:sp>
      <p:sp>
        <p:nvSpPr>
          <p:cNvPr id="9" name="タイトル 1"/>
          <p:cNvSpPr txBox="1">
            <a:spLocks/>
          </p:cNvSpPr>
          <p:nvPr/>
        </p:nvSpPr>
        <p:spPr>
          <a:xfrm>
            <a:off x="81280" y="95554"/>
            <a:ext cx="5362408" cy="736396"/>
          </a:xfrm>
          <a:prstGeom prst="rect">
            <a:avLst/>
          </a:prstGeom>
          <a:solidFill>
            <a:schemeClr val="accent6">
              <a:lumMod val="20000"/>
              <a:lumOff val="8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心理</a:t>
            </a:r>
            <a:r>
              <a:rPr lang="ja-JP" altLang="en-US" dirty="0"/>
              <a:t>社会的</a:t>
            </a:r>
            <a:r>
              <a:rPr lang="ja-JP" altLang="en-US" dirty="0" smtClean="0"/>
              <a:t>発達理論</a:t>
            </a:r>
            <a:endParaRPr lang="ja-JP" altLang="en-US" dirty="0"/>
          </a:p>
        </p:txBody>
      </p:sp>
      <p:sp>
        <p:nvSpPr>
          <p:cNvPr id="3" name="角丸四角形 2"/>
          <p:cNvSpPr/>
          <p:nvPr/>
        </p:nvSpPr>
        <p:spPr>
          <a:xfrm>
            <a:off x="2184400" y="1691149"/>
            <a:ext cx="1429657" cy="4484914"/>
          </a:xfrm>
          <a:prstGeom prst="round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10362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53670" y="3889829"/>
            <a:ext cx="9255727" cy="2206171"/>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30469" y="77866"/>
            <a:ext cx="2100213" cy="2823816"/>
          </a:xfrm>
          <a:prstGeom prst="rect">
            <a:avLst/>
          </a:prstGeom>
        </p:spPr>
      </p:pic>
      <p:sp>
        <p:nvSpPr>
          <p:cNvPr id="9" name="タイトル 1"/>
          <p:cNvSpPr txBox="1">
            <a:spLocks/>
          </p:cNvSpPr>
          <p:nvPr/>
        </p:nvSpPr>
        <p:spPr>
          <a:xfrm>
            <a:off x="-1" y="77865"/>
            <a:ext cx="6830469" cy="1300991"/>
          </a:xfrm>
          <a:prstGeom prst="rect">
            <a:avLst/>
          </a:prstGeom>
          <a:solidFill>
            <a:schemeClr val="accent6">
              <a:lumMod val="20000"/>
              <a:lumOff val="8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青年期の大事な課題</a:t>
            </a:r>
            <a:endParaRPr lang="en-US" altLang="ja-JP" dirty="0" smtClean="0"/>
          </a:p>
          <a:p>
            <a:r>
              <a:rPr lang="ja-JP" altLang="en-US" dirty="0" smtClean="0"/>
              <a:t>アイデンティティの確立</a:t>
            </a:r>
            <a:endParaRPr lang="ja-JP" altLang="en-US" dirty="0"/>
          </a:p>
        </p:txBody>
      </p:sp>
      <p:sp>
        <p:nvSpPr>
          <p:cNvPr id="10" name="テキスト ボックス 9"/>
          <p:cNvSpPr txBox="1"/>
          <p:nvPr/>
        </p:nvSpPr>
        <p:spPr>
          <a:xfrm>
            <a:off x="127655" y="1456972"/>
            <a:ext cx="6737742" cy="646331"/>
          </a:xfrm>
          <a:prstGeom prst="rect">
            <a:avLst/>
          </a:prstGeom>
          <a:noFill/>
        </p:spPr>
        <p:txBody>
          <a:bodyPr wrap="none" rtlCol="0">
            <a:spAutoFit/>
          </a:bodyPr>
          <a:lstStyle/>
          <a:p>
            <a:r>
              <a:rPr lang="en-US" altLang="ja-JP" sz="3600" b="1" dirty="0" smtClean="0"/>
              <a:t>※</a:t>
            </a:r>
            <a:r>
              <a:rPr lang="ja-JP" altLang="en-US" sz="3600" b="1" dirty="0"/>
              <a:t>アイデンティティ</a:t>
            </a:r>
            <a:r>
              <a:rPr lang="ja-JP" altLang="en-US" sz="3600" b="1" dirty="0" smtClean="0"/>
              <a:t>・・・自己同一性</a:t>
            </a:r>
            <a:endParaRPr kumimoji="1" lang="ja-JP" altLang="en-US" sz="3600" b="1" dirty="0"/>
          </a:p>
        </p:txBody>
      </p:sp>
      <p:sp>
        <p:nvSpPr>
          <p:cNvPr id="11" name="テキスト ボックス 10"/>
          <p:cNvSpPr txBox="1"/>
          <p:nvPr/>
        </p:nvSpPr>
        <p:spPr>
          <a:xfrm>
            <a:off x="1033049" y="2163804"/>
            <a:ext cx="4310795" cy="646331"/>
          </a:xfrm>
          <a:prstGeom prst="rect">
            <a:avLst/>
          </a:prstGeom>
          <a:noFill/>
        </p:spPr>
        <p:txBody>
          <a:bodyPr wrap="none" rtlCol="0">
            <a:spAutoFit/>
          </a:bodyPr>
          <a:lstStyle/>
          <a:p>
            <a:r>
              <a:rPr lang="ja-JP" altLang="en-US" sz="3600" b="1" dirty="0" smtClean="0"/>
              <a:t>「自分は何者なのか」</a:t>
            </a:r>
            <a:endParaRPr kumimoji="1" lang="ja-JP" altLang="en-US" sz="3600" b="1" dirty="0"/>
          </a:p>
        </p:txBody>
      </p:sp>
      <p:sp>
        <p:nvSpPr>
          <p:cNvPr id="12" name="テキスト ボックス 11"/>
          <p:cNvSpPr txBox="1"/>
          <p:nvPr/>
        </p:nvSpPr>
        <p:spPr>
          <a:xfrm>
            <a:off x="173990" y="2901682"/>
            <a:ext cx="6708888" cy="646331"/>
          </a:xfrm>
          <a:prstGeom prst="rect">
            <a:avLst/>
          </a:prstGeom>
          <a:noFill/>
        </p:spPr>
        <p:txBody>
          <a:bodyPr wrap="none" rtlCol="0">
            <a:spAutoFit/>
          </a:bodyPr>
          <a:lstStyle/>
          <a:p>
            <a:r>
              <a:rPr kumimoji="1" lang="ja-JP" altLang="en-US" sz="3600" b="1" dirty="0" smtClean="0"/>
              <a:t>親からの自立→社会とのつながり</a:t>
            </a:r>
            <a:endParaRPr kumimoji="1" lang="ja-JP" altLang="en-US" sz="3600" b="1" dirty="0"/>
          </a:p>
        </p:txBody>
      </p:sp>
      <p:sp>
        <p:nvSpPr>
          <p:cNvPr id="13" name="タイトル 1"/>
          <p:cNvSpPr txBox="1">
            <a:spLocks/>
          </p:cNvSpPr>
          <p:nvPr/>
        </p:nvSpPr>
        <p:spPr>
          <a:xfrm>
            <a:off x="1737382" y="3967946"/>
            <a:ext cx="5666378" cy="736396"/>
          </a:xfrm>
          <a:prstGeom prst="rect">
            <a:avLst/>
          </a:prstGeom>
          <a:no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solidFill>
                  <a:schemeClr val="tx2"/>
                </a:solidFill>
              </a:rPr>
              <a:t>アイデンティティの確立</a:t>
            </a:r>
            <a:endParaRPr lang="ja-JP" altLang="en-US" dirty="0">
              <a:solidFill>
                <a:schemeClr val="tx2"/>
              </a:solidFill>
            </a:endParaRPr>
          </a:p>
        </p:txBody>
      </p:sp>
      <p:sp>
        <p:nvSpPr>
          <p:cNvPr id="4" name="円/楕円 3"/>
          <p:cNvSpPr/>
          <p:nvPr/>
        </p:nvSpPr>
        <p:spPr>
          <a:xfrm>
            <a:off x="-53670" y="4782458"/>
            <a:ext cx="3582104" cy="113937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smtClean="0"/>
              <a:t>基本的信頼</a:t>
            </a:r>
            <a:endParaRPr kumimoji="1" lang="ja-JP" altLang="en-US" sz="2800" dirty="0"/>
          </a:p>
        </p:txBody>
      </p:sp>
      <p:sp>
        <p:nvSpPr>
          <p:cNvPr id="14" name="円/楕円 13"/>
          <p:cNvSpPr/>
          <p:nvPr/>
        </p:nvSpPr>
        <p:spPr>
          <a:xfrm>
            <a:off x="2863701" y="4782458"/>
            <a:ext cx="3582104" cy="113937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smtClean="0"/>
              <a:t>自律性</a:t>
            </a:r>
            <a:endParaRPr kumimoji="1" lang="ja-JP" altLang="en-US" sz="2800" dirty="0"/>
          </a:p>
        </p:txBody>
      </p:sp>
      <p:sp>
        <p:nvSpPr>
          <p:cNvPr id="15" name="円/楕円 14"/>
          <p:cNvSpPr/>
          <p:nvPr/>
        </p:nvSpPr>
        <p:spPr>
          <a:xfrm>
            <a:off x="5672215" y="4782458"/>
            <a:ext cx="3582104" cy="113937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smtClean="0"/>
              <a:t>積極性</a:t>
            </a:r>
            <a:endParaRPr kumimoji="1" lang="ja-JP" altLang="en-US" sz="2800" dirty="0"/>
          </a:p>
        </p:txBody>
      </p:sp>
    </p:spTree>
    <p:extLst>
      <p:ext uri="{BB962C8B-B14F-4D97-AF65-F5344CB8AC3E}">
        <p14:creationId xmlns:p14="http://schemas.microsoft.com/office/powerpoint/2010/main" val="1917076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089" y="105733"/>
            <a:ext cx="8918021" cy="1325563"/>
          </a:xfrm>
          <a:solidFill>
            <a:schemeClr val="accent6">
              <a:lumMod val="20000"/>
              <a:lumOff val="80000"/>
            </a:schemeClr>
          </a:solidFill>
        </p:spPr>
        <p:txBody>
          <a:bodyPr/>
          <a:lstStyle/>
          <a:p>
            <a:r>
              <a:rPr kumimoji="1" lang="ja-JP" altLang="en-US" dirty="0" smtClean="0"/>
              <a:t>発達課題・・・ハヴィガースト（</a:t>
            </a:r>
            <a:r>
              <a:rPr kumimoji="1" lang="en-US" altLang="ja-JP" dirty="0" smtClean="0"/>
              <a:t>1953</a:t>
            </a:r>
            <a:r>
              <a:rPr kumimoji="1" lang="ja-JP" altLang="en-US" dirty="0" smtClean="0"/>
              <a:t>）</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125835" y="1569105"/>
          <a:ext cx="8934275" cy="5162851"/>
        </p:xfrm>
        <a:graphic>
          <a:graphicData uri="http://schemas.openxmlformats.org/drawingml/2006/table">
            <a:tbl>
              <a:tblPr>
                <a:tableStyleId>{5C22544A-7EE6-4342-B048-85BDC9FD1C3A}</a:tableStyleId>
              </a:tblPr>
              <a:tblGrid>
                <a:gridCol w="1015023"/>
                <a:gridCol w="7919252"/>
              </a:tblGrid>
              <a:tr h="809056">
                <a:tc rowSpan="10">
                  <a:txBody>
                    <a:bodyPr/>
                    <a:lstStyle/>
                    <a:p>
                      <a:pPr algn="ctr" fontAlgn="ctr"/>
                      <a:r>
                        <a:rPr lang="ja-JP" altLang="en-US" sz="2400" u="none" strike="noStrike">
                          <a:effectLst/>
                        </a:rPr>
                        <a:t>青年期</a:t>
                      </a:r>
                      <a:endParaRPr lang="ja-JP" altLang="en-US" sz="2400" b="1"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l" fontAlgn="ctr"/>
                      <a:r>
                        <a:rPr lang="ja-JP" altLang="en-US" sz="2400" u="none" strike="noStrike">
                          <a:effectLst/>
                        </a:rPr>
                        <a:t>両性の友人との交流と新しい成熟した人間関係を持つ対人関係スキルの習得</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40371">
                <a:tc vMerge="1">
                  <a:txBody>
                    <a:bodyPr/>
                    <a:lstStyle/>
                    <a:p>
                      <a:endParaRPr kumimoji="1" lang="ja-JP" altLang="en-US"/>
                    </a:p>
                  </a:txBody>
                  <a:tcPr/>
                </a:tc>
                <a:tc>
                  <a:txBody>
                    <a:bodyPr/>
                    <a:lstStyle/>
                    <a:p>
                      <a:pPr algn="l" fontAlgn="ctr"/>
                      <a:r>
                        <a:rPr lang="ja-JP" altLang="en-US" sz="2400" u="none" strike="noStrike">
                          <a:effectLst/>
                        </a:rPr>
                        <a:t>男性・女性としての社会的役割の達成</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40371">
                <a:tc vMerge="1">
                  <a:txBody>
                    <a:bodyPr/>
                    <a:lstStyle/>
                    <a:p>
                      <a:endParaRPr kumimoji="1" lang="ja-JP" altLang="en-US"/>
                    </a:p>
                  </a:txBody>
                  <a:tcPr/>
                </a:tc>
                <a:tc>
                  <a:txBody>
                    <a:bodyPr/>
                    <a:lstStyle/>
                    <a:p>
                      <a:pPr algn="l" fontAlgn="ctr"/>
                      <a:r>
                        <a:rPr lang="ja-JP" altLang="en-US" sz="2400" u="none" strike="noStrike">
                          <a:effectLst/>
                        </a:rPr>
                        <a:t>自分の身体的変化を受け入れ、身体を適切に有効に使うこと</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40371">
                <a:tc vMerge="1">
                  <a:txBody>
                    <a:bodyPr/>
                    <a:lstStyle/>
                    <a:p>
                      <a:endParaRPr kumimoji="1" lang="ja-JP" altLang="en-US"/>
                    </a:p>
                  </a:txBody>
                  <a:tcPr/>
                </a:tc>
                <a:tc>
                  <a:txBody>
                    <a:bodyPr/>
                    <a:lstStyle/>
                    <a:p>
                      <a:pPr algn="l" fontAlgn="ctr"/>
                      <a:r>
                        <a:rPr lang="ja-JP" altLang="en-US" sz="2400" u="none" strike="noStrike">
                          <a:effectLst/>
                        </a:rPr>
                        <a:t>両親や他の大人からの情緒的独立の達成</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332791">
                <a:tc vMerge="1">
                  <a:txBody>
                    <a:bodyPr/>
                    <a:lstStyle/>
                    <a:p>
                      <a:endParaRPr kumimoji="1" lang="ja-JP" altLang="en-US"/>
                    </a:p>
                  </a:txBody>
                  <a:tcPr/>
                </a:tc>
                <a:tc>
                  <a:txBody>
                    <a:bodyPr/>
                    <a:lstStyle/>
                    <a:p>
                      <a:pPr algn="l" fontAlgn="ctr"/>
                      <a:r>
                        <a:rPr lang="ja-JP" altLang="en-US" sz="2400" u="none" strike="noStrike">
                          <a:effectLst/>
                        </a:rPr>
                        <a:t>経済的独立の目安を立てる</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332791">
                <a:tc vMerge="1">
                  <a:txBody>
                    <a:bodyPr/>
                    <a:lstStyle/>
                    <a:p>
                      <a:endParaRPr kumimoji="1" lang="ja-JP" altLang="en-US"/>
                    </a:p>
                  </a:txBody>
                  <a:tcPr/>
                </a:tc>
                <a:tc>
                  <a:txBody>
                    <a:bodyPr/>
                    <a:lstStyle/>
                    <a:p>
                      <a:pPr algn="l" fontAlgn="ctr"/>
                      <a:r>
                        <a:rPr lang="ja-JP" altLang="en-US" sz="2400" u="none" strike="noStrike">
                          <a:effectLst/>
                        </a:rPr>
                        <a:t>職業選択とそれへの準備</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332791">
                <a:tc vMerge="1">
                  <a:txBody>
                    <a:bodyPr/>
                    <a:lstStyle/>
                    <a:p>
                      <a:endParaRPr kumimoji="1" lang="ja-JP" altLang="en-US"/>
                    </a:p>
                  </a:txBody>
                  <a:tcPr/>
                </a:tc>
                <a:tc>
                  <a:txBody>
                    <a:bodyPr/>
                    <a:lstStyle/>
                    <a:p>
                      <a:pPr algn="l" fontAlgn="ctr"/>
                      <a:r>
                        <a:rPr lang="ja-JP" altLang="en-US" sz="2400" u="none" strike="noStrike">
                          <a:effectLst/>
                        </a:rPr>
                        <a:t>結婚と家庭生活への準備</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40371">
                <a:tc vMerge="1">
                  <a:txBody>
                    <a:bodyPr/>
                    <a:lstStyle/>
                    <a:p>
                      <a:endParaRPr kumimoji="1" lang="ja-JP" altLang="en-US"/>
                    </a:p>
                  </a:txBody>
                  <a:tcPr/>
                </a:tc>
                <a:tc>
                  <a:txBody>
                    <a:bodyPr/>
                    <a:lstStyle/>
                    <a:p>
                      <a:pPr algn="l" fontAlgn="ctr"/>
                      <a:r>
                        <a:rPr lang="ja-JP" altLang="en-US" sz="2400" u="none" strike="noStrike">
                          <a:effectLst/>
                        </a:rPr>
                        <a:t>市民として必要な知的技能と概念の発達</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40371">
                <a:tc vMerge="1">
                  <a:txBody>
                    <a:bodyPr/>
                    <a:lstStyle/>
                    <a:p>
                      <a:endParaRPr kumimoji="1" lang="ja-JP" altLang="en-US"/>
                    </a:p>
                  </a:txBody>
                  <a:tcPr/>
                </a:tc>
                <a:tc>
                  <a:txBody>
                    <a:bodyPr/>
                    <a:lstStyle/>
                    <a:p>
                      <a:pPr algn="l" fontAlgn="ctr"/>
                      <a:r>
                        <a:rPr lang="ja-JP" altLang="en-US" sz="2400" u="none" strike="noStrike">
                          <a:effectLst/>
                        </a:rPr>
                        <a:t>社会人としての自覚と責任、それに基づいた適切な行動</a:t>
                      </a:r>
                      <a:endParaRPr lang="ja-JP" altLang="en-US" sz="2400" b="0" i="0" u="none" strike="noStrike">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r h="540371">
                <a:tc vMerge="1">
                  <a:txBody>
                    <a:bodyPr/>
                    <a:lstStyle/>
                    <a:p>
                      <a:endParaRPr kumimoji="1" lang="ja-JP" altLang="en-US"/>
                    </a:p>
                  </a:txBody>
                  <a:tcPr/>
                </a:tc>
                <a:tc>
                  <a:txBody>
                    <a:bodyPr/>
                    <a:lstStyle/>
                    <a:p>
                      <a:pPr algn="l" fontAlgn="ctr"/>
                      <a:r>
                        <a:rPr lang="ja-JP" altLang="en-US" sz="2400" u="none" strike="noStrike" dirty="0">
                          <a:effectLst/>
                        </a:rPr>
                        <a:t>行動を導く価値観や倫理体系の形成</a:t>
                      </a:r>
                      <a:endParaRPr lang="ja-JP" altLang="en-US" sz="2400" b="0" i="0" u="none" strike="noStrike" dirty="0">
                        <a:solidFill>
                          <a:srgbClr val="000080"/>
                        </a:solidFill>
                        <a:effectLst/>
                        <a:latin typeface="ＭＳ Ｐゴシック" panose="020B0600070205080204" pitchFamily="50" charset="-128"/>
                        <a:ea typeface="ＭＳ Ｐゴシック" panose="020B0600070205080204" pitchFamily="50" charset="-128"/>
                      </a:endParaRPr>
                    </a:p>
                  </a:txBody>
                  <a:tcPr marL="4763" marR="4763" marT="4763" marB="0" anchor="ctr"/>
                </a:tc>
              </a:tr>
            </a:tbl>
          </a:graphicData>
        </a:graphic>
      </p:graphicFrame>
    </p:spTree>
    <p:extLst>
      <p:ext uri="{BB962C8B-B14F-4D97-AF65-F5344CB8AC3E}">
        <p14:creationId xmlns:p14="http://schemas.microsoft.com/office/powerpoint/2010/main" val="988652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1362</Words>
  <Application>Microsoft Office PowerPoint</Application>
  <PresentationFormat>画面に合わせる (4:3)</PresentationFormat>
  <Paragraphs>229</Paragraphs>
  <Slides>26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26</vt:i4>
      </vt:variant>
    </vt:vector>
  </HeadingPairs>
  <TitlesOfParts>
    <vt:vector size="30" baseType="lpstr">
      <vt:lpstr>ＭＳ Ｐゴシック</vt:lpstr>
      <vt:lpstr>Arial</vt:lpstr>
      <vt:lpstr>Calibri</vt:lpstr>
      <vt:lpstr>ホワイト</vt:lpstr>
      <vt:lpstr>子どもの発達段階と 理科教育の在り方について</vt:lpstr>
      <vt:lpstr>発達（生涯発達・・・1970年代）</vt:lpstr>
      <vt:lpstr>発達段階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発達課題・・・ハヴィガースト（1953）</vt:lpstr>
      <vt:lpstr>PowerPoint プレゼンテーション</vt:lpstr>
      <vt:lpstr>具体的操作期（7歳～12歳）</vt:lpstr>
      <vt:lpstr>形式的操作期（12歳～）</vt:lpstr>
      <vt:lpstr>子どもの科学的な思考、知識の発達とは？</vt:lpstr>
      <vt:lpstr>構成主義理科学習論(constructivism)</vt:lpstr>
      <vt:lpstr>素朴概念</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構成主義理科学習論を実践するには</vt:lpstr>
      <vt:lpstr>教師の役割</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これからの理科の授業方法論</dc:title>
  <dc:creator>金田 卓也</dc:creator>
  <cp:lastModifiedBy>川村　康文</cp:lastModifiedBy>
  <cp:revision>50</cp:revision>
  <dcterms:created xsi:type="dcterms:W3CDTF">2015-04-28T05:24:01Z</dcterms:created>
  <dcterms:modified xsi:type="dcterms:W3CDTF">2015-05-15T15:11:39Z</dcterms:modified>
</cp:coreProperties>
</file>