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3" r:id="rId2"/>
    <p:sldId id="264" r:id="rId3"/>
    <p:sldId id="265" r:id="rId4"/>
    <p:sldId id="266" r:id="rId5"/>
    <p:sldId id="267" r:id="rId6"/>
    <p:sldId id="268" r:id="rId7"/>
    <p:sldId id="269" r:id="rId8"/>
    <p:sldId id="270" r:id="rId9"/>
    <p:sldId id="271" r:id="rId10"/>
    <p:sldId id="256" r:id="rId11"/>
    <p:sldId id="257" r:id="rId12"/>
    <p:sldId id="258" r:id="rId13"/>
    <p:sldId id="260" r:id="rId14"/>
    <p:sldId id="259" r:id="rId15"/>
    <p:sldId id="261" r:id="rId16"/>
    <p:sldId id="262" r:id="rId1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46" autoAdjust="0"/>
  </p:normalViewPr>
  <p:slideViewPr>
    <p:cSldViewPr snapToGrid="0" snapToObjects="1">
      <p:cViewPr varScale="1">
        <p:scale>
          <a:sx n="58" d="100"/>
          <a:sy n="58" d="100"/>
        </p:scale>
        <p:origin x="152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278E8C-AB1A-5B4B-968C-78E9DE702F17}" type="datetimeFigureOut">
              <a:rPr kumimoji="1" lang="ja-JP" altLang="en-US" smtClean="0"/>
              <a:t>2015/5/23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AC62AA-7133-FA4D-BF55-B63C4D4F21E0}" type="slidenum">
              <a:rPr kumimoji="1" lang="ja-JP" altLang="en-US" smtClean="0"/>
              <a:t>‹#›</a:t>
            </a:fld>
            <a:endParaRPr kumimoji="1" lang="ja-JP" altLang="en-US"/>
          </a:p>
        </p:txBody>
      </p:sp>
    </p:spTree>
    <p:extLst>
      <p:ext uri="{BB962C8B-B14F-4D97-AF65-F5344CB8AC3E}">
        <p14:creationId xmlns:p14="http://schemas.microsoft.com/office/powerpoint/2010/main" val="3905325778"/>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科学技術は、人間がより良く生きていくために生まれたものです。</a:t>
            </a:r>
            <a:br>
              <a:rPr lang="ja-JP" altLang="en-US" dirty="0" smtClean="0"/>
            </a:br>
            <a:r>
              <a:rPr lang="ja-JP" altLang="en-US" dirty="0" smtClean="0"/>
              <a:t>その科学技術がかえって人間の首を絞めるような結果を生んでしまうこともある。</a:t>
            </a:r>
            <a:br>
              <a:rPr lang="ja-JP" altLang="en-US" dirty="0" smtClean="0"/>
            </a:br>
            <a:r>
              <a:rPr lang="ja-JP" altLang="en-US" dirty="0" smtClean="0"/>
              <a:t>作用の大きさにばかり目を向けて反作用の存在に気付かなかった愚かさの結果ともいえますし、</a:t>
            </a:r>
            <a:br>
              <a:rPr lang="ja-JP" altLang="en-US" dirty="0" smtClean="0"/>
            </a:br>
            <a:r>
              <a:rPr lang="ja-JP" altLang="en-US" dirty="0" smtClean="0"/>
              <a:t>あえて反作用に目を向けずに突っ走らせてしまう。</a:t>
            </a:r>
            <a:endParaRPr kumimoji="1" lang="en-US" altLang="ja-JP" dirty="0" smtClean="0"/>
          </a:p>
          <a:p>
            <a:r>
              <a:rPr kumimoji="1" lang="ja-JP" altLang="en-US" dirty="0" smtClean="0"/>
              <a:t>物事を総合的な視点から見ていく必要がある。</a:t>
            </a:r>
            <a:endParaRPr lang="en-US" altLang="ja-JP" dirty="0" smtClean="0"/>
          </a:p>
        </p:txBody>
      </p:sp>
      <p:sp>
        <p:nvSpPr>
          <p:cNvPr id="4" name="スライド番号プレースホルダー 3"/>
          <p:cNvSpPr>
            <a:spLocks noGrp="1"/>
          </p:cNvSpPr>
          <p:nvPr>
            <p:ph type="sldNum" sz="quarter" idx="10"/>
          </p:nvPr>
        </p:nvSpPr>
        <p:spPr/>
        <p:txBody>
          <a:bodyPr/>
          <a:lstStyle/>
          <a:p>
            <a:fld id="{9A16E32D-5E5D-400C-A490-D244EAE36B26}" type="slidenum">
              <a:rPr kumimoji="1" lang="ja-JP" altLang="en-US" smtClean="0"/>
              <a:t>5</a:t>
            </a:fld>
            <a:endParaRPr kumimoji="1" lang="ja-JP" altLang="en-US"/>
          </a:p>
        </p:txBody>
      </p:sp>
    </p:spTree>
    <p:extLst>
      <p:ext uri="{BB962C8B-B14F-4D97-AF65-F5344CB8AC3E}">
        <p14:creationId xmlns:p14="http://schemas.microsoft.com/office/powerpoint/2010/main" val="1756346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科学的側面：水俣湾の生物による有機水銀の生物濃縮</a:t>
            </a:r>
            <a:endParaRPr kumimoji="1" lang="en-US" altLang="ja-JP" dirty="0" smtClean="0"/>
          </a:p>
          <a:p>
            <a:r>
              <a:rPr kumimoji="1" lang="ja-JP" altLang="ja-JP" dirty="0" smtClean="0"/>
              <a:t>　</a:t>
            </a:r>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43AC62AA-7133-FA4D-BF55-B63C4D4F21E0}" type="slidenum">
              <a:rPr kumimoji="1" lang="ja-JP" altLang="en-US" smtClean="0"/>
              <a:t>13</a:t>
            </a:fld>
            <a:endParaRPr kumimoji="1" lang="ja-JP" altLang="en-US"/>
          </a:p>
        </p:txBody>
      </p:sp>
    </p:spTree>
    <p:extLst>
      <p:ext uri="{BB962C8B-B14F-4D97-AF65-F5344CB8AC3E}">
        <p14:creationId xmlns:p14="http://schemas.microsoft.com/office/powerpoint/2010/main" val="2344674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9E84F4-6A96-F840-8652-F02D5D676F8D}" type="datetimeFigureOut">
              <a:rPr kumimoji="1" lang="ja-JP" altLang="en-US" smtClean="0"/>
              <a:t>2015/5/23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79520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9E84F4-6A96-F840-8652-F02D5D676F8D}" type="datetimeFigureOut">
              <a:rPr kumimoji="1" lang="ja-JP" altLang="en-US" smtClean="0"/>
              <a:t>2015/5/23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306121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9E84F4-6A96-F840-8652-F02D5D676F8D}" type="datetimeFigureOut">
              <a:rPr kumimoji="1" lang="ja-JP" altLang="en-US" smtClean="0"/>
              <a:t>2015/5/23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98309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9E84F4-6A96-F840-8652-F02D5D676F8D}" type="datetimeFigureOut">
              <a:rPr kumimoji="1" lang="ja-JP" altLang="en-US" smtClean="0"/>
              <a:t>2015/5/23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381340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9E84F4-6A96-F840-8652-F02D5D676F8D}" type="datetimeFigureOut">
              <a:rPr kumimoji="1" lang="ja-JP" altLang="en-US" smtClean="0"/>
              <a:t>2015/5/23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86763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9E84F4-6A96-F840-8652-F02D5D676F8D}" type="datetimeFigureOut">
              <a:rPr kumimoji="1" lang="ja-JP" altLang="en-US" smtClean="0"/>
              <a:t>2015/5/23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61282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9E84F4-6A96-F840-8652-F02D5D676F8D}" type="datetimeFigureOut">
              <a:rPr kumimoji="1" lang="ja-JP" altLang="en-US" smtClean="0"/>
              <a:t>2015/5/23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262017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9E84F4-6A96-F840-8652-F02D5D676F8D}" type="datetimeFigureOut">
              <a:rPr kumimoji="1" lang="ja-JP" altLang="en-US" smtClean="0"/>
              <a:t>2015/5/23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521622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9E84F4-6A96-F840-8652-F02D5D676F8D}" type="datetimeFigureOut">
              <a:rPr kumimoji="1" lang="ja-JP" altLang="en-US" smtClean="0"/>
              <a:t>2015/5/23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165540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9E84F4-6A96-F840-8652-F02D5D676F8D}" type="datetimeFigureOut">
              <a:rPr kumimoji="1" lang="ja-JP" altLang="en-US" smtClean="0"/>
              <a:t>2015/5/23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341034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9E84F4-6A96-F840-8652-F02D5D676F8D}" type="datetimeFigureOut">
              <a:rPr kumimoji="1" lang="ja-JP" altLang="en-US" smtClean="0"/>
              <a:t>2015/5/23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398976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E84F4-6A96-F840-8652-F02D5D676F8D}" type="datetimeFigureOut">
              <a:rPr kumimoji="1" lang="ja-JP" altLang="en-US" smtClean="0"/>
              <a:t>2015/5/23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57E0A-DA21-CF40-A985-C3AD152F363A}" type="slidenum">
              <a:rPr kumimoji="1" lang="ja-JP" altLang="en-US" smtClean="0"/>
              <a:t>‹#›</a:t>
            </a:fld>
            <a:endParaRPr kumimoji="1" lang="ja-JP" altLang="en-US"/>
          </a:p>
        </p:txBody>
      </p:sp>
    </p:spTree>
    <p:extLst>
      <p:ext uri="{BB962C8B-B14F-4D97-AF65-F5344CB8AC3E}">
        <p14:creationId xmlns:p14="http://schemas.microsoft.com/office/powerpoint/2010/main" val="331193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ja.wikipedia.org/wiki/%E6%96%B0%E5%B9%B9%E7%B7%9A500%E7%B3%BB%E9%9B%BB%E8%BB%8A"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0132" y="1639344"/>
            <a:ext cx="8820497" cy="1421885"/>
          </a:xfrm>
        </p:spPr>
        <p:txBody>
          <a:bodyPr>
            <a:normAutofit/>
          </a:bodyPr>
          <a:lstStyle/>
          <a:p>
            <a:r>
              <a:rPr kumimoji="1" lang="ja-JP" altLang="en-US" dirty="0" smtClean="0"/>
              <a:t>科学技術と理科教育</a:t>
            </a:r>
            <a:endParaRPr kumimoji="1" lang="ja-JP" altLang="en-US" dirty="0"/>
          </a:p>
        </p:txBody>
      </p:sp>
      <p:sp>
        <p:nvSpPr>
          <p:cNvPr id="3" name="サブタイトル 2"/>
          <p:cNvSpPr>
            <a:spLocks noGrp="1"/>
          </p:cNvSpPr>
          <p:nvPr>
            <p:ph type="subTitle" idx="1"/>
          </p:nvPr>
        </p:nvSpPr>
        <p:spPr>
          <a:xfrm>
            <a:off x="1143000" y="4934967"/>
            <a:ext cx="6858000" cy="1241822"/>
          </a:xfrm>
        </p:spPr>
        <p:txBody>
          <a:bodyPr>
            <a:noAutofit/>
          </a:bodyPr>
          <a:lstStyle/>
          <a:p>
            <a:r>
              <a:rPr lang="ja-JP" altLang="en-US" sz="2400" dirty="0" smtClean="0">
                <a:solidFill>
                  <a:schemeClr val="tx1"/>
                </a:solidFill>
              </a:rPr>
              <a:t>川村研究室　安藤百合子　堀文彦</a:t>
            </a:r>
            <a:endParaRPr lang="ja-JP" altLang="en-US" sz="2400" dirty="0">
              <a:solidFill>
                <a:schemeClr val="tx1"/>
              </a:solidFill>
            </a:endParaRPr>
          </a:p>
        </p:txBody>
      </p:sp>
      <p:sp>
        <p:nvSpPr>
          <p:cNvPr id="4" name="テキスト ボックス 3"/>
          <p:cNvSpPr txBox="1"/>
          <p:nvPr/>
        </p:nvSpPr>
        <p:spPr>
          <a:xfrm>
            <a:off x="468416" y="983289"/>
            <a:ext cx="2648482" cy="369332"/>
          </a:xfrm>
          <a:prstGeom prst="rect">
            <a:avLst/>
          </a:prstGeom>
          <a:noFill/>
        </p:spPr>
        <p:txBody>
          <a:bodyPr wrap="none" rtlCol="0">
            <a:spAutoFit/>
          </a:bodyPr>
          <a:lstStyle/>
          <a:p>
            <a:r>
              <a:rPr lang="en-US" altLang="ja-JP" dirty="0" smtClean="0"/>
              <a:t>2014/5/27</a:t>
            </a:r>
            <a:r>
              <a:rPr lang="ja-JP" altLang="en-US" dirty="0"/>
              <a:t>　</a:t>
            </a:r>
            <a:r>
              <a:rPr lang="ja-JP" altLang="en-US" dirty="0" smtClean="0"/>
              <a:t>理科教育論１</a:t>
            </a:r>
            <a:endParaRPr lang="en-US" altLang="ja-JP" dirty="0"/>
          </a:p>
        </p:txBody>
      </p:sp>
      <p:sp>
        <p:nvSpPr>
          <p:cNvPr id="6" name="テキスト ボックス 5"/>
          <p:cNvSpPr txBox="1"/>
          <p:nvPr/>
        </p:nvSpPr>
        <p:spPr>
          <a:xfrm>
            <a:off x="2455333" y="3193143"/>
            <a:ext cx="4244070" cy="646331"/>
          </a:xfrm>
          <a:prstGeom prst="rect">
            <a:avLst/>
          </a:prstGeom>
          <a:noFill/>
        </p:spPr>
        <p:txBody>
          <a:bodyPr wrap="none" rtlCol="0">
            <a:spAutoFit/>
          </a:bodyPr>
          <a:lstStyle/>
          <a:p>
            <a:r>
              <a:rPr kumimoji="1" lang="en-US" altLang="ja-JP" sz="3600" dirty="0" smtClean="0"/>
              <a:t>〜</a:t>
            </a:r>
            <a:r>
              <a:rPr kumimoji="1" lang="en-US" altLang="ja-JP" sz="3600" dirty="0" smtClean="0">
                <a:latin typeface="+mj-ea"/>
                <a:ea typeface="+mj-ea"/>
              </a:rPr>
              <a:t>STS</a:t>
            </a:r>
            <a:r>
              <a:rPr kumimoji="1" lang="ja-JP" altLang="en-US" sz="3600" dirty="0" smtClean="0">
                <a:latin typeface="+mj-ea"/>
                <a:ea typeface="+mj-ea"/>
              </a:rPr>
              <a:t>教育の実践</a:t>
            </a:r>
            <a:r>
              <a:rPr kumimoji="1" lang="en-US" altLang="ja-JP" sz="3600" dirty="0" smtClean="0">
                <a:latin typeface="+mj-ea"/>
                <a:ea typeface="+mj-ea"/>
              </a:rPr>
              <a:t>〜</a:t>
            </a:r>
            <a:endParaRPr kumimoji="1" lang="ja-JP" altLang="en-US" sz="3600" dirty="0"/>
          </a:p>
        </p:txBody>
      </p:sp>
    </p:spTree>
    <p:extLst>
      <p:ext uri="{BB962C8B-B14F-4D97-AF65-F5344CB8AC3E}">
        <p14:creationId xmlns:p14="http://schemas.microsoft.com/office/powerpoint/2010/main" val="1778498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latin typeface="+mj-ea"/>
              </a:rPr>
              <a:t>[</a:t>
            </a:r>
            <a:r>
              <a:rPr kumimoji="1" lang="ja-JP" altLang="en-US" dirty="0" smtClean="0">
                <a:latin typeface="+mj-ea"/>
              </a:rPr>
              <a:t>ワーク</a:t>
            </a:r>
            <a:r>
              <a:rPr kumimoji="1" lang="en-US" altLang="ja-JP" dirty="0" smtClean="0">
                <a:latin typeface="+mj-ea"/>
              </a:rPr>
              <a:t>] STS</a:t>
            </a:r>
            <a:r>
              <a:rPr kumimoji="1" lang="ja-JP" altLang="en-US" dirty="0" smtClean="0">
                <a:latin typeface="+mj-ea"/>
              </a:rPr>
              <a:t>教育の実践例について</a:t>
            </a:r>
            <a:endParaRPr kumimoji="1" lang="ja-JP" altLang="en-US" dirty="0">
              <a:latin typeface="+mj-ea"/>
            </a:endParaRPr>
          </a:p>
        </p:txBody>
      </p:sp>
      <p:sp>
        <p:nvSpPr>
          <p:cNvPr id="3" name="テキスト ボックス 2"/>
          <p:cNvSpPr txBox="1"/>
          <p:nvPr/>
        </p:nvSpPr>
        <p:spPr>
          <a:xfrm>
            <a:off x="123582" y="1784408"/>
            <a:ext cx="9020418" cy="2476576"/>
          </a:xfrm>
          <a:prstGeom prst="rect">
            <a:avLst/>
          </a:prstGeom>
          <a:noFill/>
        </p:spPr>
        <p:txBody>
          <a:bodyPr wrap="none" rtlCol="0">
            <a:spAutoFit/>
          </a:bodyPr>
          <a:lstStyle/>
          <a:p>
            <a:pPr marL="514350" indent="-514350">
              <a:lnSpc>
                <a:spcPct val="140000"/>
              </a:lnSpc>
              <a:buFont typeface="+mj-ea"/>
              <a:buAutoNum type="circleNumDbPlain"/>
            </a:pPr>
            <a:r>
              <a:rPr kumimoji="1" lang="ja-JP" altLang="en-US" sz="2800" dirty="0" smtClean="0"/>
              <a:t>各班ごとに実践例についてネットを用いて調べる</a:t>
            </a:r>
            <a:endParaRPr kumimoji="1" lang="en-US" altLang="ja-JP" sz="2800" dirty="0" smtClean="0"/>
          </a:p>
          <a:p>
            <a:pPr marL="514350" indent="-514350">
              <a:lnSpc>
                <a:spcPct val="140000"/>
              </a:lnSpc>
              <a:buFont typeface="+mj-ea"/>
              <a:buAutoNum type="circleNumDbPlain"/>
            </a:pPr>
            <a:r>
              <a:rPr lang="ja-JP" altLang="en-US" sz="2800" dirty="0" smtClean="0"/>
              <a:t>１つ実践例を決め、そのテーマについて意見交換をする</a:t>
            </a:r>
            <a:endParaRPr lang="en-US" altLang="ja-JP" sz="2800" dirty="0" smtClean="0"/>
          </a:p>
          <a:p>
            <a:pPr marL="514350" indent="-514350">
              <a:lnSpc>
                <a:spcPct val="140000"/>
              </a:lnSpc>
              <a:buFont typeface="+mj-ea"/>
              <a:buAutoNum type="circleNumDbPlain"/>
            </a:pPr>
            <a:r>
              <a:rPr lang="ja-JP" altLang="en-US" sz="2800" dirty="0" smtClean="0"/>
              <a:t>実践例と、それに対する意見をパワポにまとめる</a:t>
            </a:r>
            <a:endParaRPr lang="en-US" altLang="ja-JP" sz="2800" dirty="0" smtClean="0"/>
          </a:p>
          <a:p>
            <a:pPr marL="514350" indent="-514350">
              <a:lnSpc>
                <a:spcPct val="140000"/>
              </a:lnSpc>
              <a:buFont typeface="+mj-ea"/>
              <a:buAutoNum type="circleNumDbPlain"/>
            </a:pPr>
            <a:r>
              <a:rPr lang="ja-JP" altLang="en-US" sz="2800" dirty="0" smtClean="0"/>
              <a:t>発表をする（２分程度）</a:t>
            </a:r>
            <a:endParaRPr kumimoji="1" lang="en-US" altLang="ja-JP" sz="2800" dirty="0" smtClean="0"/>
          </a:p>
        </p:txBody>
      </p:sp>
      <p:grpSp>
        <p:nvGrpSpPr>
          <p:cNvPr id="9" name="図形グループ 8"/>
          <p:cNvGrpSpPr/>
          <p:nvPr/>
        </p:nvGrpSpPr>
        <p:grpSpPr>
          <a:xfrm>
            <a:off x="885213" y="3657741"/>
            <a:ext cx="7210001" cy="2743272"/>
            <a:chOff x="885213" y="3657741"/>
            <a:chExt cx="7210001" cy="2743272"/>
          </a:xfrm>
        </p:grpSpPr>
        <p:cxnSp>
          <p:nvCxnSpPr>
            <p:cNvPr id="5" name="直線コネクタ 4"/>
            <p:cNvCxnSpPr/>
            <p:nvPr/>
          </p:nvCxnSpPr>
          <p:spPr>
            <a:xfrm flipH="1">
              <a:off x="4297778" y="3657741"/>
              <a:ext cx="769749" cy="0"/>
            </a:xfrm>
            <a:prstGeom prst="line">
              <a:avLst/>
            </a:prstGeom>
            <a:effectLst/>
          </p:spPr>
          <p:style>
            <a:lnRef idx="3">
              <a:schemeClr val="accent2"/>
            </a:lnRef>
            <a:fillRef idx="0">
              <a:schemeClr val="accent2"/>
            </a:fillRef>
            <a:effectRef idx="2">
              <a:schemeClr val="accent2"/>
            </a:effectRef>
            <a:fontRef idx="minor">
              <a:schemeClr val="tx1"/>
            </a:fontRef>
          </p:style>
        </p:cxnSp>
        <p:sp>
          <p:nvSpPr>
            <p:cNvPr id="8" name="角丸四角形吹き出し 7"/>
            <p:cNvSpPr/>
            <p:nvPr/>
          </p:nvSpPr>
          <p:spPr>
            <a:xfrm>
              <a:off x="885213" y="4335756"/>
              <a:ext cx="7210001" cy="2065257"/>
            </a:xfrm>
            <a:prstGeom prst="wedgeRoundRectCallout">
              <a:avLst>
                <a:gd name="adj1" fmla="val 3012"/>
                <a:gd name="adj2" fmla="val -80999"/>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800" u="heavy" dirty="0" smtClean="0">
                  <a:uFill>
                    <a:solidFill>
                      <a:schemeClr val="accent2"/>
                    </a:solidFill>
                  </a:uFill>
                </a:rPr>
                <a:t>感想だけにしない！</a:t>
              </a:r>
              <a:endParaRPr kumimoji="1" lang="en-US" altLang="ja-JP" sz="2800" u="heavy" dirty="0" smtClean="0">
                <a:uFill>
                  <a:solidFill>
                    <a:schemeClr val="accent2"/>
                  </a:solidFill>
                </a:uFill>
              </a:endParaRPr>
            </a:p>
            <a:p>
              <a:r>
                <a:rPr lang="ja-JP" altLang="en-US" sz="2800" dirty="0" smtClean="0"/>
                <a:t>自分たちなりに分析して、自分ならどのように実践するかなど、将来教師になって授業を行う際の具体的な展望をまとめる。</a:t>
              </a:r>
              <a:endParaRPr kumimoji="1" lang="ja-JP" altLang="en-US" sz="2800" dirty="0"/>
            </a:p>
          </p:txBody>
        </p:sp>
      </p:grpSp>
    </p:spTree>
    <p:extLst>
      <p:ext uri="{BB962C8B-B14F-4D97-AF65-F5344CB8AC3E}">
        <p14:creationId xmlns:p14="http://schemas.microsoft.com/office/powerpoint/2010/main" val="92519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29600" cy="1143000"/>
          </a:xfrm>
        </p:spPr>
        <p:txBody>
          <a:bodyPr>
            <a:normAutofit fontScale="90000"/>
          </a:bodyPr>
          <a:lstStyle/>
          <a:p>
            <a:r>
              <a:rPr kumimoji="1" lang="en-US" altLang="ja-JP" dirty="0" smtClean="0">
                <a:latin typeface="+mj-ea"/>
              </a:rPr>
              <a:t>[</a:t>
            </a:r>
            <a:r>
              <a:rPr kumimoji="1" lang="ja-JP" altLang="en-US" dirty="0" smtClean="0">
                <a:latin typeface="+mj-ea"/>
              </a:rPr>
              <a:t>ワーク</a:t>
            </a:r>
            <a:r>
              <a:rPr kumimoji="1" lang="en-US" altLang="ja-JP" dirty="0" smtClean="0">
                <a:latin typeface="+mj-ea"/>
              </a:rPr>
              <a:t>] STS</a:t>
            </a:r>
            <a:r>
              <a:rPr kumimoji="1" lang="ja-JP" altLang="en-US" dirty="0" smtClean="0">
                <a:latin typeface="+mj-ea"/>
              </a:rPr>
              <a:t>教育の実践例について</a:t>
            </a:r>
            <a:endParaRPr kumimoji="1" lang="ja-JP" altLang="en-US" dirty="0">
              <a:latin typeface="+mj-ea"/>
            </a:endParaRPr>
          </a:p>
        </p:txBody>
      </p:sp>
      <p:grpSp>
        <p:nvGrpSpPr>
          <p:cNvPr id="2" name="図形グループ 1"/>
          <p:cNvGrpSpPr/>
          <p:nvPr/>
        </p:nvGrpSpPr>
        <p:grpSpPr>
          <a:xfrm>
            <a:off x="88039" y="1208133"/>
            <a:ext cx="8605517" cy="3323121"/>
            <a:chOff x="166780" y="1417638"/>
            <a:chExt cx="8605517" cy="3323121"/>
          </a:xfrm>
        </p:grpSpPr>
        <p:sp>
          <p:nvSpPr>
            <p:cNvPr id="7" name="テキスト ボックス 6"/>
            <p:cNvSpPr txBox="1"/>
            <p:nvPr/>
          </p:nvSpPr>
          <p:spPr>
            <a:xfrm>
              <a:off x="457200" y="1706082"/>
              <a:ext cx="8315097" cy="30346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nSpc>
                  <a:spcPct val="140000"/>
                </a:lnSpc>
              </a:pPr>
              <a:endParaRPr kumimoji="1" lang="en-US" altLang="ja-JP" sz="1600" dirty="0" smtClean="0"/>
            </a:p>
            <a:p>
              <a:pPr marL="457200" indent="-457200">
                <a:lnSpc>
                  <a:spcPct val="140000"/>
                </a:lnSpc>
                <a:buFont typeface="Arial"/>
                <a:buChar char="•"/>
              </a:pPr>
              <a:r>
                <a:rPr kumimoji="1" lang="ja-JP" altLang="en-US" sz="2800" dirty="0" smtClean="0"/>
                <a:t>表紙・・・題名、メンバーの名前（フルネーム）</a:t>
              </a:r>
              <a:endParaRPr kumimoji="1" lang="en-US" altLang="ja-JP" sz="2800" dirty="0" smtClean="0"/>
            </a:p>
            <a:p>
              <a:pPr marL="457200" indent="-457200">
                <a:lnSpc>
                  <a:spcPct val="140000"/>
                </a:lnSpc>
                <a:buFont typeface="Arial"/>
                <a:buChar char="•"/>
              </a:pPr>
              <a:r>
                <a:rPr kumimoji="1" lang="ja-JP" altLang="en-US" sz="2800" dirty="0" smtClean="0"/>
                <a:t>実践例についてまとめたもの</a:t>
              </a:r>
              <a:endParaRPr kumimoji="1" lang="en-US" altLang="ja-JP" sz="2800" dirty="0" smtClean="0"/>
            </a:p>
            <a:p>
              <a:pPr marL="457200" indent="-457200">
                <a:lnSpc>
                  <a:spcPct val="140000"/>
                </a:lnSpc>
                <a:buFont typeface="Arial"/>
                <a:buChar char="•"/>
              </a:pPr>
              <a:r>
                <a:rPr lang="ja-JP" altLang="en-US" sz="2800" dirty="0" smtClean="0"/>
                <a:t>今後の展望など、実践例から自分たちが考えたこと</a:t>
              </a:r>
              <a:endParaRPr lang="en-US" altLang="ja-JP" sz="2800" dirty="0" smtClean="0"/>
            </a:p>
            <a:p>
              <a:pPr marL="457200" indent="-457200">
                <a:lnSpc>
                  <a:spcPct val="140000"/>
                </a:lnSpc>
                <a:buFont typeface="Arial"/>
                <a:buChar char="•"/>
              </a:pPr>
              <a:r>
                <a:rPr kumimoji="1" lang="ja-JP" altLang="en-US" sz="2800" dirty="0" smtClean="0"/>
                <a:t>終わりのページ</a:t>
              </a:r>
              <a:endParaRPr lang="en-US" altLang="ja-JP" sz="2800" dirty="0" smtClean="0"/>
            </a:p>
            <a:p>
              <a:pPr marL="457200" indent="-457200">
                <a:lnSpc>
                  <a:spcPct val="140000"/>
                </a:lnSpc>
                <a:buFont typeface="Arial"/>
                <a:buChar char="•"/>
              </a:pPr>
              <a:endParaRPr kumimoji="1" lang="en-US" altLang="ja-JP" sz="900" dirty="0" smtClean="0"/>
            </a:p>
          </p:txBody>
        </p:sp>
        <p:sp>
          <p:nvSpPr>
            <p:cNvPr id="5" name="テキスト ボックス 4"/>
            <p:cNvSpPr txBox="1"/>
            <p:nvPr/>
          </p:nvSpPr>
          <p:spPr>
            <a:xfrm>
              <a:off x="166780" y="1417638"/>
              <a:ext cx="4917131" cy="523220"/>
            </a:xfrm>
            <a:prstGeom prst="rect">
              <a:avLst/>
            </a:prstGeom>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2800" dirty="0" smtClean="0"/>
                <a:t>パワポに必ず入れて欲しいもの</a:t>
              </a:r>
              <a:endParaRPr kumimoji="1" lang="ja-JP" altLang="en-US" sz="2800" dirty="0"/>
            </a:p>
          </p:txBody>
        </p:sp>
      </p:grpSp>
      <p:sp>
        <p:nvSpPr>
          <p:cNvPr id="9" name="角丸四角形 8"/>
          <p:cNvSpPr/>
          <p:nvPr/>
        </p:nvSpPr>
        <p:spPr>
          <a:xfrm>
            <a:off x="166780" y="4740759"/>
            <a:ext cx="8830462" cy="199198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ja-JP" altLang="en-US" sz="2600" dirty="0"/>
              <a:t>その他のレイアウトなどは自由です。</a:t>
            </a:r>
            <a:endParaRPr lang="en-US" altLang="ja-JP" sz="2600" dirty="0"/>
          </a:p>
          <a:p>
            <a:r>
              <a:rPr lang="ja-JP" altLang="en-US" sz="2600" dirty="0" smtClean="0"/>
              <a:t>みんなにわかりやすく、伝わりやすいパワポ作りと発表を心がけ、</a:t>
            </a:r>
            <a:r>
              <a:rPr lang="ja-JP" altLang="en-US" sz="2600" dirty="0"/>
              <a:t>グループでアイデア</a:t>
            </a:r>
            <a:r>
              <a:rPr lang="ja-JP" altLang="en-US" sz="2600" dirty="0" smtClean="0"/>
              <a:t>を出し合い、工夫しましょう</a:t>
            </a:r>
            <a:r>
              <a:rPr lang="ja-JP" altLang="en-US" sz="2600" dirty="0"/>
              <a:t>！！</a:t>
            </a:r>
          </a:p>
        </p:txBody>
      </p:sp>
    </p:spTree>
    <p:extLst>
      <p:ext uri="{BB962C8B-B14F-4D97-AF65-F5344CB8AC3E}">
        <p14:creationId xmlns:p14="http://schemas.microsoft.com/office/powerpoint/2010/main" val="2633544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3600" dirty="0" smtClean="0">
                <a:latin typeface="+mj-ea"/>
              </a:rPr>
              <a:t>水俣病を題材とした</a:t>
            </a:r>
            <a:r>
              <a:rPr lang="en-US" altLang="ja-JP" sz="3600" dirty="0" smtClean="0">
                <a:latin typeface="+mj-ea"/>
              </a:rPr>
              <a:t>STS</a:t>
            </a:r>
            <a:r>
              <a:rPr lang="ja-JP" altLang="en-US" sz="3600" dirty="0" smtClean="0">
                <a:latin typeface="+mj-ea"/>
              </a:rPr>
              <a:t>教育</a:t>
            </a:r>
            <a:r>
              <a:rPr kumimoji="1" lang="ja-JP" altLang="en-US" sz="3600" dirty="0" smtClean="0"/>
              <a:t>の実践例</a:t>
            </a:r>
            <a:endParaRPr kumimoji="1" lang="ja-JP" altLang="en-US" sz="3600" dirty="0"/>
          </a:p>
        </p:txBody>
      </p:sp>
      <p:sp>
        <p:nvSpPr>
          <p:cNvPr id="3" name="サブタイトル 2"/>
          <p:cNvSpPr>
            <a:spLocks noGrp="1"/>
          </p:cNvSpPr>
          <p:nvPr>
            <p:ph type="subTitle" idx="1"/>
          </p:nvPr>
        </p:nvSpPr>
        <p:spPr>
          <a:xfrm>
            <a:off x="2479775" y="5156315"/>
            <a:ext cx="6400800" cy="995028"/>
          </a:xfrm>
        </p:spPr>
        <p:txBody>
          <a:bodyPr>
            <a:normAutofit fontScale="85000" lnSpcReduction="10000"/>
          </a:bodyPr>
          <a:lstStyle/>
          <a:p>
            <a:pPr algn="l"/>
            <a:r>
              <a:rPr kumimoji="1" lang="ja-JP" altLang="en-US" dirty="0" smtClean="0">
                <a:solidFill>
                  <a:schemeClr val="tx1"/>
                </a:solidFill>
              </a:rPr>
              <a:t>　　　　　　　　　　０班　堀　文彦（</a:t>
            </a:r>
            <a:r>
              <a:rPr kumimoji="1" lang="en-US" altLang="ja-JP" dirty="0" smtClean="0">
                <a:solidFill>
                  <a:schemeClr val="tx1"/>
                </a:solidFill>
              </a:rPr>
              <a:t>B</a:t>
            </a:r>
            <a:r>
              <a:rPr kumimoji="1" lang="ja-JP" altLang="en-US" dirty="0" smtClean="0">
                <a:solidFill>
                  <a:schemeClr val="tx1"/>
                </a:solidFill>
              </a:rPr>
              <a:t>）</a:t>
            </a:r>
            <a:endParaRPr kumimoji="1" lang="en-US" altLang="ja-JP" dirty="0" smtClean="0">
              <a:solidFill>
                <a:schemeClr val="tx1"/>
              </a:solidFill>
            </a:endParaRPr>
          </a:p>
          <a:p>
            <a:pPr algn="l"/>
            <a:r>
              <a:rPr kumimoji="1" lang="ja-JP" altLang="en-US" dirty="0" smtClean="0">
                <a:solidFill>
                  <a:schemeClr val="tx1"/>
                </a:solidFill>
              </a:rPr>
              <a:t>　　　　　　　　　　　　　</a:t>
            </a:r>
            <a:r>
              <a:rPr kumimoji="1" lang="en-US" altLang="ja-JP" dirty="0" smtClean="0">
                <a:solidFill>
                  <a:schemeClr val="tx1"/>
                </a:solidFill>
              </a:rPr>
              <a:t> </a:t>
            </a:r>
            <a:r>
              <a:rPr kumimoji="1" lang="ja-JP" altLang="en-US" dirty="0" smtClean="0">
                <a:solidFill>
                  <a:schemeClr val="tx1"/>
                </a:solidFill>
              </a:rPr>
              <a:t>安藤　百合子（</a:t>
            </a:r>
            <a:r>
              <a:rPr lang="en-US" altLang="ja-JP" dirty="0" smtClean="0">
                <a:solidFill>
                  <a:schemeClr val="tx1"/>
                </a:solidFill>
              </a:rPr>
              <a:t>OB</a:t>
            </a:r>
            <a:r>
              <a:rPr kumimoji="1" lang="ja-JP" altLang="en-US" dirty="0" smtClean="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393228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457200" y="274638"/>
            <a:ext cx="8229600" cy="1143000"/>
          </a:xfrm>
        </p:spPr>
        <p:txBody>
          <a:bodyPr/>
          <a:lstStyle/>
          <a:p>
            <a:pPr algn="l"/>
            <a:r>
              <a:rPr kumimoji="1" lang="ja-JP" altLang="en-US" dirty="0" smtClean="0"/>
              <a:t>１</a:t>
            </a:r>
            <a:r>
              <a:rPr kumimoji="1" lang="en-US" altLang="ja-JP" dirty="0" smtClean="0"/>
              <a:t>.</a:t>
            </a:r>
            <a:r>
              <a:rPr kumimoji="1" lang="ja-JP" altLang="en-US" dirty="0" smtClean="0"/>
              <a:t>　概要</a:t>
            </a:r>
            <a:endParaRPr kumimoji="1" lang="ja-JP" altLang="en-US" dirty="0"/>
          </a:p>
        </p:txBody>
      </p:sp>
      <p:sp>
        <p:nvSpPr>
          <p:cNvPr id="4" name="テキスト ボックス 3"/>
          <p:cNvSpPr txBox="1"/>
          <p:nvPr/>
        </p:nvSpPr>
        <p:spPr>
          <a:xfrm>
            <a:off x="921405" y="1268213"/>
            <a:ext cx="5360362" cy="523220"/>
          </a:xfrm>
          <a:prstGeom prst="rect">
            <a:avLst/>
          </a:prstGeom>
          <a:noFill/>
        </p:spPr>
        <p:txBody>
          <a:bodyPr wrap="none" rtlCol="0">
            <a:spAutoFit/>
          </a:bodyPr>
          <a:lstStyle/>
          <a:p>
            <a:r>
              <a:rPr kumimoji="1" lang="ja-JP" altLang="en-US" sz="2800" dirty="0" smtClean="0"/>
              <a:t>高校２年生　化学の授業（１１コマ）</a:t>
            </a:r>
            <a:endParaRPr kumimoji="1" lang="en-US" altLang="ja-JP" sz="2800" dirty="0" smtClean="0"/>
          </a:p>
        </p:txBody>
      </p:sp>
      <p:sp>
        <p:nvSpPr>
          <p:cNvPr id="6" name="テキスト ボックス 5"/>
          <p:cNvSpPr txBox="1"/>
          <p:nvPr/>
        </p:nvSpPr>
        <p:spPr>
          <a:xfrm>
            <a:off x="809342" y="2253831"/>
            <a:ext cx="7019870" cy="44176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marL="514350" indent="-514350">
              <a:lnSpc>
                <a:spcPct val="120000"/>
              </a:lnSpc>
              <a:buFont typeface="+mj-ea"/>
              <a:buAutoNum type="circleNumDbPlain"/>
            </a:pPr>
            <a:endParaRPr lang="en-US" altLang="ja-JP" sz="1100" dirty="0" smtClean="0"/>
          </a:p>
          <a:p>
            <a:pPr marL="514350" indent="-514350">
              <a:lnSpc>
                <a:spcPct val="120000"/>
              </a:lnSpc>
              <a:buFont typeface="+mj-ea"/>
              <a:buAutoNum type="circleNumDbPlain"/>
            </a:pPr>
            <a:r>
              <a:rPr lang="ja-JP" altLang="en-US" sz="2800" dirty="0" smtClean="0"/>
              <a:t>水俣病について</a:t>
            </a:r>
            <a:endParaRPr lang="en-US" altLang="ja-JP" sz="2800" dirty="0" smtClean="0"/>
          </a:p>
          <a:p>
            <a:pPr marL="514350" indent="-514350">
              <a:lnSpc>
                <a:spcPct val="120000"/>
              </a:lnSpc>
              <a:buFont typeface="+mj-ea"/>
              <a:buAutoNum type="circleNumDbPlain"/>
            </a:pPr>
            <a:r>
              <a:rPr kumimoji="1" lang="ja-JP" altLang="en-US" sz="2800" dirty="0" smtClean="0"/>
              <a:t>生態系と水俣病（</a:t>
            </a:r>
            <a:r>
              <a:rPr kumimoji="1" lang="ja-JP" altLang="en-US" sz="2800" dirty="0" smtClean="0">
                <a:solidFill>
                  <a:schemeClr val="accent6"/>
                </a:solidFill>
              </a:rPr>
              <a:t>科学</a:t>
            </a:r>
            <a:r>
              <a:rPr kumimoji="1" lang="ja-JP" altLang="en-US" sz="2800" dirty="0" smtClean="0"/>
              <a:t>的側面）</a:t>
            </a:r>
            <a:endParaRPr kumimoji="1" lang="en-US" altLang="ja-JP" sz="2800" dirty="0" smtClean="0"/>
          </a:p>
          <a:p>
            <a:pPr marL="514350" indent="-514350">
              <a:lnSpc>
                <a:spcPct val="120000"/>
              </a:lnSpc>
              <a:buFont typeface="+mj-ea"/>
              <a:buAutoNum type="circleNumDbPlain"/>
            </a:pPr>
            <a:r>
              <a:rPr lang="ja-JP" altLang="en-US" sz="2800" dirty="0" smtClean="0"/>
              <a:t>水俣病の背景（</a:t>
            </a:r>
            <a:r>
              <a:rPr lang="ja-JP" altLang="en-US" sz="2800" dirty="0" smtClean="0">
                <a:solidFill>
                  <a:schemeClr val="accent3"/>
                </a:solidFill>
              </a:rPr>
              <a:t>社会</a:t>
            </a:r>
            <a:r>
              <a:rPr lang="ja-JP" altLang="en-US" sz="2800" dirty="0" smtClean="0"/>
              <a:t>的側面）</a:t>
            </a:r>
            <a:endParaRPr lang="en-US" altLang="ja-JP" sz="2800" dirty="0" smtClean="0"/>
          </a:p>
          <a:p>
            <a:pPr marL="514350" indent="-514350">
              <a:lnSpc>
                <a:spcPct val="120000"/>
              </a:lnSpc>
              <a:buFont typeface="+mj-ea"/>
              <a:buAutoNum type="circleNumDbPlain"/>
            </a:pPr>
            <a:r>
              <a:rPr kumimoji="1" lang="ja-JP" altLang="en-US" sz="2800" dirty="0" smtClean="0"/>
              <a:t>水俣病の発見と周囲の反応（</a:t>
            </a:r>
            <a:r>
              <a:rPr kumimoji="1" lang="ja-JP" altLang="en-US" sz="2800" dirty="0" smtClean="0">
                <a:solidFill>
                  <a:srgbClr val="9BBB59"/>
                </a:solidFill>
              </a:rPr>
              <a:t>社会</a:t>
            </a:r>
            <a:r>
              <a:rPr kumimoji="1" lang="ja-JP" altLang="en-US" sz="2800" dirty="0" smtClean="0"/>
              <a:t>的側面）</a:t>
            </a:r>
            <a:endParaRPr kumimoji="1" lang="en-US" altLang="ja-JP" sz="2800" dirty="0" smtClean="0"/>
          </a:p>
          <a:p>
            <a:pPr marL="514350" indent="-514350">
              <a:lnSpc>
                <a:spcPct val="120000"/>
              </a:lnSpc>
              <a:buFont typeface="+mj-ea"/>
              <a:buAutoNum type="circleNumDbPlain"/>
            </a:pPr>
            <a:r>
              <a:rPr lang="ja-JP" altLang="en-US" sz="2800" dirty="0" smtClean="0"/>
              <a:t>科学の方法・役割と限界（</a:t>
            </a:r>
            <a:r>
              <a:rPr lang="ja-JP" altLang="en-US" sz="2800" dirty="0" smtClean="0">
                <a:solidFill>
                  <a:schemeClr val="accent2"/>
                </a:solidFill>
              </a:rPr>
              <a:t>技術</a:t>
            </a:r>
            <a:r>
              <a:rPr lang="ja-JP" altLang="en-US" sz="2800" dirty="0" smtClean="0"/>
              <a:t>的側面）</a:t>
            </a:r>
            <a:endParaRPr lang="en-US" altLang="ja-JP" sz="2800" dirty="0" smtClean="0"/>
          </a:p>
          <a:p>
            <a:pPr marL="514350" indent="-514350">
              <a:lnSpc>
                <a:spcPct val="120000"/>
              </a:lnSpc>
              <a:buFont typeface="+mj-ea"/>
              <a:buAutoNum type="circleNumDbPlain"/>
            </a:pPr>
            <a:r>
              <a:rPr kumimoji="1" lang="ja-JP" altLang="en-US" sz="2800" dirty="0" smtClean="0"/>
              <a:t>補償問題と裁判（</a:t>
            </a:r>
            <a:r>
              <a:rPr kumimoji="1" lang="ja-JP" altLang="en-US" sz="2800" dirty="0" smtClean="0">
                <a:solidFill>
                  <a:schemeClr val="accent3"/>
                </a:solidFill>
              </a:rPr>
              <a:t>社会</a:t>
            </a:r>
            <a:r>
              <a:rPr kumimoji="1" lang="ja-JP" altLang="en-US" sz="2800" dirty="0" smtClean="0"/>
              <a:t>的側面）</a:t>
            </a:r>
            <a:endParaRPr kumimoji="1" lang="en-US" altLang="ja-JP" sz="2800" dirty="0" smtClean="0"/>
          </a:p>
          <a:p>
            <a:pPr marL="514350" indent="-514350">
              <a:lnSpc>
                <a:spcPct val="120000"/>
              </a:lnSpc>
              <a:buFont typeface="+mj-ea"/>
              <a:buAutoNum type="circleNumDbPlain"/>
            </a:pPr>
            <a:r>
              <a:rPr lang="ja-JP" altLang="en-US" sz="2800" dirty="0" smtClean="0"/>
              <a:t>水俣病のその後と現在（</a:t>
            </a:r>
            <a:r>
              <a:rPr lang="ja-JP" altLang="en-US" sz="2800" dirty="0" smtClean="0">
                <a:solidFill>
                  <a:srgbClr val="9BBB59"/>
                </a:solidFill>
              </a:rPr>
              <a:t>社会</a:t>
            </a:r>
            <a:r>
              <a:rPr lang="ja-JP" altLang="en-US" sz="2800" dirty="0" smtClean="0"/>
              <a:t>的側面）</a:t>
            </a:r>
            <a:endParaRPr lang="en-US" altLang="ja-JP" sz="2800" dirty="0" smtClean="0"/>
          </a:p>
          <a:p>
            <a:pPr marL="514350" indent="-514350">
              <a:lnSpc>
                <a:spcPct val="120000"/>
              </a:lnSpc>
              <a:buFont typeface="+mj-ea"/>
              <a:buAutoNum type="circleNumDbPlain"/>
            </a:pPr>
            <a:r>
              <a:rPr kumimoji="1" lang="ja-JP" altLang="en-US" sz="2800" dirty="0" smtClean="0"/>
              <a:t>世界と水俣病（</a:t>
            </a:r>
            <a:r>
              <a:rPr kumimoji="1" lang="ja-JP" altLang="en-US" sz="2800" dirty="0" smtClean="0">
                <a:solidFill>
                  <a:srgbClr val="9BBB59"/>
                </a:solidFill>
              </a:rPr>
              <a:t>社会</a:t>
            </a:r>
            <a:r>
              <a:rPr kumimoji="1" lang="ja-JP" altLang="en-US" sz="2800" dirty="0" smtClean="0"/>
              <a:t>的側面）</a:t>
            </a:r>
            <a:endParaRPr kumimoji="1" lang="ja-JP" altLang="en-US" sz="2800" dirty="0"/>
          </a:p>
        </p:txBody>
      </p:sp>
      <p:sp>
        <p:nvSpPr>
          <p:cNvPr id="5" name="テキスト ボックス 4"/>
          <p:cNvSpPr txBox="1"/>
          <p:nvPr/>
        </p:nvSpPr>
        <p:spPr>
          <a:xfrm>
            <a:off x="457200" y="1965531"/>
            <a:ext cx="1620957"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2800" dirty="0" smtClean="0"/>
              <a:t>学習内容</a:t>
            </a:r>
            <a:endParaRPr kumimoji="1" lang="ja-JP" altLang="en-US" sz="2800" dirty="0"/>
          </a:p>
        </p:txBody>
      </p:sp>
    </p:spTree>
    <p:extLst>
      <p:ext uri="{BB962C8B-B14F-4D97-AF65-F5344CB8AC3E}">
        <p14:creationId xmlns:p14="http://schemas.microsoft.com/office/powerpoint/2010/main" val="194351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２</a:t>
            </a:r>
            <a:r>
              <a:rPr kumimoji="1" lang="en-US" altLang="ja-JP" dirty="0" smtClean="0"/>
              <a:t>.</a:t>
            </a:r>
            <a:r>
              <a:rPr kumimoji="1" lang="ja-JP" altLang="en-US" dirty="0" smtClean="0"/>
              <a:t>　授業について</a:t>
            </a:r>
            <a:endParaRPr kumimoji="1" lang="ja-JP" altLang="en-US" dirty="0"/>
          </a:p>
        </p:txBody>
      </p:sp>
      <p:sp>
        <p:nvSpPr>
          <p:cNvPr id="5" name="テキスト ボックス 4"/>
          <p:cNvSpPr txBox="1"/>
          <p:nvPr/>
        </p:nvSpPr>
        <p:spPr>
          <a:xfrm>
            <a:off x="581636" y="1837211"/>
            <a:ext cx="7196226" cy="138499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endParaRPr lang="en-US" altLang="ja-JP" sz="1200" dirty="0" smtClean="0"/>
          </a:p>
          <a:p>
            <a:r>
              <a:rPr lang="ja-JP" altLang="en-US" sz="2800" dirty="0" smtClean="0"/>
              <a:t>ロールプレイ：模擬</a:t>
            </a:r>
            <a:r>
              <a:rPr lang="ja-JP" altLang="en-US" sz="2800" dirty="0"/>
              <a:t>裁判など　</a:t>
            </a:r>
            <a:endParaRPr lang="en-US" altLang="ja-JP" sz="2800" dirty="0" smtClean="0"/>
          </a:p>
          <a:p>
            <a:endParaRPr lang="en-US" altLang="ja-JP" sz="800" dirty="0" smtClean="0"/>
          </a:p>
          <a:p>
            <a:r>
              <a:rPr lang="ja-JP" altLang="en-US" sz="2800" dirty="0" smtClean="0"/>
              <a:t>・・・被害者</a:t>
            </a:r>
            <a:r>
              <a:rPr lang="ja-JP" altLang="en-US" sz="2800" dirty="0"/>
              <a:t>（漁民）</a:t>
            </a:r>
            <a:r>
              <a:rPr lang="en-US" altLang="ja-JP" sz="2800" dirty="0"/>
              <a:t>VS</a:t>
            </a:r>
            <a:r>
              <a:rPr lang="ja-JP" altLang="en-US" sz="2800" dirty="0"/>
              <a:t>加害者（化学工業の会社</a:t>
            </a:r>
            <a:r>
              <a:rPr lang="ja-JP" altLang="en-US" sz="2800" dirty="0" smtClean="0"/>
              <a:t>）</a:t>
            </a:r>
            <a:endParaRPr lang="en-US" altLang="ja-JP" sz="4000" dirty="0" smtClean="0"/>
          </a:p>
          <a:p>
            <a:endParaRPr lang="en-US" altLang="ja-JP" sz="800" dirty="0" smtClean="0"/>
          </a:p>
        </p:txBody>
      </p:sp>
      <p:sp>
        <p:nvSpPr>
          <p:cNvPr id="4" name="テキスト ボックス 3"/>
          <p:cNvSpPr txBox="1"/>
          <p:nvPr/>
        </p:nvSpPr>
        <p:spPr>
          <a:xfrm>
            <a:off x="185078" y="1479899"/>
            <a:ext cx="2698175"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2800" dirty="0" smtClean="0"/>
              <a:t>授業方法の特徴</a:t>
            </a:r>
            <a:endParaRPr kumimoji="1" lang="ja-JP" altLang="en-US" sz="2800" dirty="0"/>
          </a:p>
        </p:txBody>
      </p:sp>
      <p:grpSp>
        <p:nvGrpSpPr>
          <p:cNvPr id="22" name="図形グループ 21"/>
          <p:cNvGrpSpPr/>
          <p:nvPr/>
        </p:nvGrpSpPr>
        <p:grpSpPr>
          <a:xfrm>
            <a:off x="679335" y="4934340"/>
            <a:ext cx="6057943" cy="1040095"/>
            <a:chOff x="457200" y="4273848"/>
            <a:chExt cx="6057943" cy="1040095"/>
          </a:xfrm>
        </p:grpSpPr>
        <p:sp>
          <p:nvSpPr>
            <p:cNvPr id="11" name="正方形/長方形 10"/>
            <p:cNvSpPr/>
            <p:nvPr/>
          </p:nvSpPr>
          <p:spPr>
            <a:xfrm>
              <a:off x="1018727" y="4790723"/>
              <a:ext cx="5496416" cy="523220"/>
            </a:xfrm>
            <a:prstGeom prst="rect">
              <a:avLst/>
            </a:prstGeom>
          </p:spPr>
          <p:txBody>
            <a:bodyPr wrap="none">
              <a:spAutoFit/>
            </a:bodyPr>
            <a:lstStyle/>
            <a:p>
              <a:r>
                <a:rPr lang="ja-JP" altLang="en-US" sz="2800" dirty="0" smtClean="0"/>
                <a:t>「科学</a:t>
              </a:r>
              <a:r>
                <a:rPr lang="ja-JP" altLang="en-US" sz="2800" dirty="0"/>
                <a:t>技術を進める</a:t>
              </a:r>
              <a:r>
                <a:rPr lang="ja-JP" altLang="en-US" sz="2800" dirty="0" smtClean="0"/>
                <a:t>側」　と　「社会」</a:t>
              </a:r>
              <a:endParaRPr lang="ja-JP" altLang="en-US" sz="2800" dirty="0"/>
            </a:p>
          </p:txBody>
        </p:sp>
        <p:cxnSp>
          <p:nvCxnSpPr>
            <p:cNvPr id="13" name="直線コネクタ 12"/>
            <p:cNvCxnSpPr/>
            <p:nvPr/>
          </p:nvCxnSpPr>
          <p:spPr>
            <a:xfrm>
              <a:off x="457200" y="4273848"/>
              <a:ext cx="2217306" cy="0"/>
            </a:xfrm>
            <a:prstGeom prst="line">
              <a:avLst/>
            </a:prstGeom>
            <a:effectLst/>
          </p:spPr>
          <p:style>
            <a:lnRef idx="3">
              <a:schemeClr val="accent2"/>
            </a:lnRef>
            <a:fillRef idx="0">
              <a:schemeClr val="accent2"/>
            </a:fillRef>
            <a:effectRef idx="2">
              <a:schemeClr val="accent2"/>
            </a:effectRef>
            <a:fontRef idx="minor">
              <a:schemeClr val="tx1"/>
            </a:fontRef>
          </p:style>
        </p:cxnSp>
        <p:cxnSp>
          <p:nvCxnSpPr>
            <p:cNvPr id="14" name="直線矢印コネクタ 13"/>
            <p:cNvCxnSpPr/>
            <p:nvPr/>
          </p:nvCxnSpPr>
          <p:spPr>
            <a:xfrm flipV="1">
              <a:off x="1575963" y="4293855"/>
              <a:ext cx="0" cy="496868"/>
            </a:xfrm>
            <a:prstGeom prst="straightConnector1">
              <a:avLst/>
            </a:prstGeom>
            <a:ln>
              <a:tailEnd type="arrow"/>
            </a:ln>
            <a:effectLst/>
          </p:spPr>
          <p:style>
            <a:lnRef idx="3">
              <a:schemeClr val="accent2"/>
            </a:lnRef>
            <a:fillRef idx="0">
              <a:schemeClr val="accent2"/>
            </a:fillRef>
            <a:effectRef idx="2">
              <a:schemeClr val="accent2"/>
            </a:effectRef>
            <a:fontRef idx="minor">
              <a:schemeClr val="tx1"/>
            </a:fontRef>
          </p:style>
        </p:cxnSp>
        <p:cxnSp>
          <p:nvCxnSpPr>
            <p:cNvPr id="15" name="直線コネクタ 14"/>
            <p:cNvCxnSpPr/>
            <p:nvPr/>
          </p:nvCxnSpPr>
          <p:spPr>
            <a:xfrm flipV="1">
              <a:off x="921028" y="5277926"/>
              <a:ext cx="5496416" cy="5868"/>
            </a:xfrm>
            <a:prstGeom prst="line">
              <a:avLst/>
            </a:prstGeom>
            <a:ln>
              <a:solidFill>
                <a:srgbClr val="000000"/>
              </a:solidFill>
            </a:ln>
            <a:effectLst/>
          </p:spPr>
          <p:style>
            <a:lnRef idx="3">
              <a:schemeClr val="accent2"/>
            </a:lnRef>
            <a:fillRef idx="0">
              <a:schemeClr val="accent2"/>
            </a:fillRef>
            <a:effectRef idx="2">
              <a:schemeClr val="accent2"/>
            </a:effectRef>
            <a:fontRef idx="minor">
              <a:schemeClr val="tx1"/>
            </a:fontRef>
          </p:style>
        </p:cxnSp>
      </p:grpSp>
      <p:sp>
        <p:nvSpPr>
          <p:cNvPr id="21" name="下矢印 20"/>
          <p:cNvSpPr/>
          <p:nvPr/>
        </p:nvSpPr>
        <p:spPr>
          <a:xfrm rot="10800000">
            <a:off x="3524940" y="3461974"/>
            <a:ext cx="898043" cy="56441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581636" y="4377720"/>
            <a:ext cx="7238480" cy="523220"/>
          </a:xfrm>
          <a:prstGeom prst="rect">
            <a:avLst/>
          </a:prstGeom>
          <a:noFill/>
        </p:spPr>
        <p:txBody>
          <a:bodyPr wrap="none" rtlCol="0">
            <a:spAutoFit/>
          </a:bodyPr>
          <a:lstStyle/>
          <a:p>
            <a:r>
              <a:rPr kumimoji="1" lang="ja-JP" altLang="en-US" sz="2800" dirty="0" smtClean="0"/>
              <a:t>さまざまな立場から水俣病について考える工夫</a:t>
            </a:r>
            <a:endParaRPr kumimoji="1" lang="ja-JP" altLang="en-US" sz="2800" dirty="0"/>
          </a:p>
        </p:txBody>
      </p:sp>
    </p:spTree>
    <p:extLst>
      <p:ext uri="{BB962C8B-B14F-4D97-AF65-F5344CB8AC3E}">
        <p14:creationId xmlns:p14="http://schemas.microsoft.com/office/powerpoint/2010/main" val="1047651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dirty="0" smtClean="0"/>
              <a:t>３</a:t>
            </a:r>
            <a:r>
              <a:rPr kumimoji="1" lang="en-US" altLang="ja-JP" dirty="0" smtClean="0"/>
              <a:t>.</a:t>
            </a:r>
            <a:r>
              <a:rPr kumimoji="1" lang="ja-JP" altLang="en-US" dirty="0" smtClean="0"/>
              <a:t>　自分たちが考えたこと</a:t>
            </a:r>
            <a:endParaRPr kumimoji="1" lang="ja-JP" altLang="en-US" dirty="0"/>
          </a:p>
        </p:txBody>
      </p:sp>
      <p:sp>
        <p:nvSpPr>
          <p:cNvPr id="5" name="テキスト ボックス 4"/>
          <p:cNvSpPr txBox="1"/>
          <p:nvPr/>
        </p:nvSpPr>
        <p:spPr>
          <a:xfrm>
            <a:off x="351259" y="1763986"/>
            <a:ext cx="8654827" cy="261917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8000" indent="-457200">
              <a:buFont typeface="Arial"/>
              <a:buChar char="•"/>
            </a:pPr>
            <a:endParaRPr kumimoji="1" lang="en-US" altLang="ja-JP" sz="2000" dirty="0" smtClean="0"/>
          </a:p>
          <a:p>
            <a:pPr>
              <a:lnSpc>
                <a:spcPct val="130000"/>
              </a:lnSpc>
              <a:buFont typeface="Arial"/>
              <a:buChar char="•"/>
            </a:pPr>
            <a:r>
              <a:rPr kumimoji="1" lang="en-US" altLang="ja-JP" sz="2800" dirty="0" smtClean="0"/>
              <a:t> </a:t>
            </a:r>
            <a:r>
              <a:rPr kumimoji="1" lang="ja-JP" altLang="en-US" sz="2800" dirty="0" smtClean="0"/>
              <a:t>授業を通して、科学を学ぶ意味や価値を見出させること</a:t>
            </a:r>
            <a:endParaRPr kumimoji="1" lang="en-US" altLang="ja-JP" sz="2800" dirty="0" smtClean="0"/>
          </a:p>
          <a:p>
            <a:pPr>
              <a:lnSpc>
                <a:spcPct val="130000"/>
              </a:lnSpc>
              <a:buFont typeface="Arial"/>
              <a:buChar char="•"/>
            </a:pPr>
            <a:r>
              <a:rPr lang="en-US" altLang="ja-JP" sz="2800" dirty="0" smtClean="0"/>
              <a:t> </a:t>
            </a:r>
            <a:r>
              <a:rPr lang="ja-JP" altLang="en-US" sz="2800" dirty="0" smtClean="0"/>
              <a:t>科学技術と社会は、どちらか片方のみでは暴走したり、</a:t>
            </a:r>
            <a:endParaRPr lang="en-US" altLang="ja-JP" sz="2800" dirty="0" smtClean="0"/>
          </a:p>
          <a:p>
            <a:pPr>
              <a:lnSpc>
                <a:spcPct val="130000"/>
              </a:lnSpc>
            </a:pPr>
            <a:r>
              <a:rPr lang="en-US" altLang="ja-JP" sz="2800" dirty="0" smtClean="0"/>
              <a:t>   </a:t>
            </a:r>
            <a:r>
              <a:rPr lang="ja-JP" altLang="en-US" sz="2800" dirty="0" smtClean="0"/>
              <a:t>発展できず、総合的に学ぶ必要があるということに</a:t>
            </a:r>
            <a:endParaRPr lang="en-US" altLang="ja-JP" sz="2800" dirty="0" smtClean="0"/>
          </a:p>
          <a:p>
            <a:pPr>
              <a:lnSpc>
                <a:spcPct val="130000"/>
              </a:lnSpc>
            </a:pPr>
            <a:r>
              <a:rPr lang="en-US" altLang="ja-JP" sz="2800" dirty="0" smtClean="0"/>
              <a:t>   </a:t>
            </a:r>
            <a:r>
              <a:rPr lang="ja-JP" altLang="en-US" sz="2800" dirty="0" smtClean="0"/>
              <a:t>気づかせること</a:t>
            </a:r>
            <a:endParaRPr kumimoji="1" lang="ja-JP" altLang="en-US" sz="2800" dirty="0"/>
          </a:p>
        </p:txBody>
      </p:sp>
      <p:sp>
        <p:nvSpPr>
          <p:cNvPr id="3" name="テキスト ボックス 2"/>
          <p:cNvSpPr txBox="1"/>
          <p:nvPr/>
        </p:nvSpPr>
        <p:spPr>
          <a:xfrm>
            <a:off x="136369" y="1417638"/>
            <a:ext cx="3478035" cy="523220"/>
          </a:xfrm>
          <a:prstGeom prst="rect">
            <a:avLst/>
          </a:prstGeom>
          <a:ln/>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2800" dirty="0" smtClean="0"/>
              <a:t>STS</a:t>
            </a:r>
            <a:r>
              <a:rPr kumimoji="1" lang="ja-JP" altLang="en-US" sz="2800" dirty="0" smtClean="0"/>
              <a:t>教育の目指すもの</a:t>
            </a:r>
            <a:endParaRPr kumimoji="1" lang="ja-JP" altLang="en-US" sz="2800" dirty="0"/>
          </a:p>
        </p:txBody>
      </p:sp>
      <p:sp>
        <p:nvSpPr>
          <p:cNvPr id="7" name="下矢印 6"/>
          <p:cNvSpPr/>
          <p:nvPr/>
        </p:nvSpPr>
        <p:spPr>
          <a:xfrm>
            <a:off x="3463879" y="4525687"/>
            <a:ext cx="898043" cy="56441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351259" y="5297833"/>
            <a:ext cx="8667517" cy="138499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sz="2800" dirty="0" smtClean="0"/>
              <a:t>特別に授業を設定せずとも、普段の理科の授業から、</a:t>
            </a:r>
            <a:endParaRPr lang="en-US" altLang="ja-JP" sz="2800" dirty="0" smtClean="0"/>
          </a:p>
          <a:p>
            <a:r>
              <a:rPr kumimoji="1" lang="ja-JP" altLang="en-US" sz="2800" dirty="0" smtClean="0"/>
              <a:t>社会問題と絡めて話をしたり、生徒</a:t>
            </a:r>
            <a:r>
              <a:rPr lang="ja-JP" altLang="en-US" sz="2800" dirty="0" smtClean="0"/>
              <a:t>が問題について考え、</a:t>
            </a:r>
            <a:endParaRPr lang="en-US" altLang="ja-JP" sz="2800" dirty="0" smtClean="0"/>
          </a:p>
          <a:p>
            <a:r>
              <a:rPr lang="ja-JP" altLang="en-US" sz="2800" dirty="0" smtClean="0"/>
              <a:t>発信</a:t>
            </a:r>
            <a:r>
              <a:rPr kumimoji="1" lang="ja-JP" altLang="en-US" sz="2800" dirty="0" smtClean="0"/>
              <a:t>できる場（レポートなど）</a:t>
            </a:r>
            <a:r>
              <a:rPr lang="ja-JP" altLang="en-US" sz="2800" dirty="0" smtClean="0"/>
              <a:t>を設けたい。</a:t>
            </a:r>
            <a:endParaRPr kumimoji="1" lang="ja-JP" altLang="en-US" sz="2800" dirty="0"/>
          </a:p>
        </p:txBody>
      </p:sp>
      <p:sp>
        <p:nvSpPr>
          <p:cNvPr id="11" name="テキスト ボックス 10"/>
          <p:cNvSpPr txBox="1"/>
          <p:nvPr/>
        </p:nvSpPr>
        <p:spPr>
          <a:xfrm>
            <a:off x="4611800" y="4561632"/>
            <a:ext cx="4472699" cy="400110"/>
          </a:xfrm>
          <a:prstGeom prst="rect">
            <a:avLst/>
          </a:prstGeom>
          <a:noFill/>
        </p:spPr>
        <p:txBody>
          <a:bodyPr wrap="none" rtlCol="0">
            <a:spAutoFit/>
          </a:bodyPr>
          <a:lstStyle/>
          <a:p>
            <a:r>
              <a:rPr kumimoji="1" lang="ja-JP" altLang="en-US" sz="2000" dirty="0" smtClean="0"/>
              <a:t>実際はなかなか授業時間をさけない・・・</a:t>
            </a:r>
            <a:endParaRPr kumimoji="1" lang="ja-JP" altLang="en-US" sz="2000" dirty="0"/>
          </a:p>
        </p:txBody>
      </p:sp>
    </p:spTree>
    <p:extLst>
      <p:ext uri="{BB962C8B-B14F-4D97-AF65-F5344CB8AC3E}">
        <p14:creationId xmlns:p14="http://schemas.microsoft.com/office/powerpoint/2010/main" val="650299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40283" y="2059239"/>
            <a:ext cx="9049272" cy="1569660"/>
          </a:xfrm>
          <a:prstGeom prst="rect">
            <a:avLst/>
          </a:prstGeom>
          <a:noFill/>
        </p:spPr>
        <p:txBody>
          <a:bodyPr wrap="none" rtlCol="0">
            <a:spAutoFit/>
          </a:bodyPr>
          <a:lstStyle/>
          <a:p>
            <a:r>
              <a:rPr lang="ja-JP" altLang="en-US" sz="3200" smtClean="0"/>
              <a:t>ご清聴ありがとう</a:t>
            </a:r>
            <a:r>
              <a:rPr lang="ja-JP" altLang="en-US" sz="3200" dirty="0" smtClean="0"/>
              <a:t>ございました。</a:t>
            </a:r>
            <a:endParaRPr lang="en-US" altLang="ja-JP" sz="3200" dirty="0" smtClean="0"/>
          </a:p>
          <a:p>
            <a:endParaRPr lang="en-US" altLang="ja-JP" sz="3200" dirty="0" smtClean="0"/>
          </a:p>
          <a:p>
            <a:r>
              <a:rPr kumimoji="1" lang="ja-JP" altLang="en-US" sz="3200" dirty="0" smtClean="0"/>
              <a:t>質問やご指摘があれば、よろしくお願いいたします。</a:t>
            </a:r>
            <a:endParaRPr kumimoji="1" lang="ja-JP" altLang="en-US" sz="3200" dirty="0"/>
          </a:p>
        </p:txBody>
      </p:sp>
    </p:spTree>
    <p:extLst>
      <p:ext uri="{BB962C8B-B14F-4D97-AF65-F5344CB8AC3E}">
        <p14:creationId xmlns:p14="http://schemas.microsoft.com/office/powerpoint/2010/main" val="285810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t>問題①</a:t>
            </a:r>
            <a:endParaRPr kumimoji="1" lang="ja-JP" altLang="en-US" sz="5400" dirty="0"/>
          </a:p>
        </p:txBody>
      </p:sp>
      <p:sp>
        <p:nvSpPr>
          <p:cNvPr id="3" name="コンテンツ プレースホルダー 2"/>
          <p:cNvSpPr>
            <a:spLocks noGrp="1"/>
          </p:cNvSpPr>
          <p:nvPr>
            <p:ph idx="1"/>
          </p:nvPr>
        </p:nvSpPr>
        <p:spPr>
          <a:xfrm>
            <a:off x="628650" y="2759075"/>
            <a:ext cx="7886700" cy="1774825"/>
          </a:xfrm>
        </p:spPr>
        <p:txBody>
          <a:bodyPr>
            <a:normAutofit fontScale="92500"/>
          </a:bodyPr>
          <a:lstStyle/>
          <a:p>
            <a:pPr marL="0" indent="0">
              <a:buNone/>
            </a:pPr>
            <a:r>
              <a:rPr kumimoji="1" lang="ja-JP" altLang="en-US" sz="8000" dirty="0" smtClean="0"/>
              <a:t>ＳＴＳ教育とは？？</a:t>
            </a:r>
            <a:endParaRPr kumimoji="1" lang="ja-JP" altLang="en-US" sz="8000" dirty="0"/>
          </a:p>
        </p:txBody>
      </p:sp>
    </p:spTree>
    <p:extLst>
      <p:ext uri="{BB962C8B-B14F-4D97-AF65-F5344CB8AC3E}">
        <p14:creationId xmlns:p14="http://schemas.microsoft.com/office/powerpoint/2010/main" val="1199555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ＳＴＳ教育とは</a:t>
            </a:r>
            <a:endParaRPr kumimoji="1" lang="ja-JP" altLang="en-US" dirty="0"/>
          </a:p>
        </p:txBody>
      </p:sp>
      <p:sp>
        <p:nvSpPr>
          <p:cNvPr id="3" name="コンテンツ プレースホルダー 2"/>
          <p:cNvSpPr>
            <a:spLocks noGrp="1"/>
          </p:cNvSpPr>
          <p:nvPr>
            <p:ph idx="1"/>
          </p:nvPr>
        </p:nvSpPr>
        <p:spPr>
          <a:xfrm>
            <a:off x="628650" y="1277734"/>
            <a:ext cx="7886700" cy="5580265"/>
          </a:xfrm>
        </p:spPr>
        <p:txBody>
          <a:bodyPr>
            <a:normAutofit fontScale="92500" lnSpcReduction="10000"/>
          </a:bodyPr>
          <a:lstStyle/>
          <a:p>
            <a:endParaRPr kumimoji="1" lang="en-US" altLang="ja-JP" dirty="0" smtClean="0"/>
          </a:p>
          <a:p>
            <a:endParaRPr lang="en-US" altLang="ja-JP" dirty="0"/>
          </a:p>
          <a:p>
            <a:endParaRPr kumimoji="1"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r>
              <a:rPr kumimoji="1" lang="en-US" altLang="ja-JP" sz="3200" b="1" u="sng" dirty="0" smtClean="0"/>
              <a:t>Science Technology &amp; Society</a:t>
            </a:r>
          </a:p>
          <a:p>
            <a:pPr marL="0" indent="0">
              <a:buNone/>
            </a:pPr>
            <a:r>
              <a:rPr lang="ja-JP" altLang="en-US" dirty="0" smtClean="0"/>
              <a:t>　　 　科学</a:t>
            </a:r>
            <a:r>
              <a:rPr lang="en-US" altLang="ja-JP" b="1" dirty="0" smtClean="0"/>
              <a:t>S</a:t>
            </a:r>
            <a:r>
              <a:rPr lang="ja-JP" altLang="en-US" dirty="0" smtClean="0"/>
              <a:t>と技術</a:t>
            </a:r>
            <a:r>
              <a:rPr lang="en-US" altLang="ja-JP" b="1" dirty="0" smtClean="0"/>
              <a:t>T</a:t>
            </a:r>
            <a:r>
              <a:rPr lang="ja-JP" altLang="en-US" dirty="0" smtClean="0"/>
              <a:t>と社会</a:t>
            </a:r>
            <a:r>
              <a:rPr lang="en-US" altLang="ja-JP" b="1" dirty="0" smtClean="0"/>
              <a:t>S</a:t>
            </a:r>
            <a:r>
              <a:rPr lang="ja-JP" altLang="en-US" dirty="0" smtClean="0"/>
              <a:t>の複合的な課題に、</a:t>
            </a:r>
          </a:p>
          <a:p>
            <a:pPr marL="0" indent="0">
              <a:buNone/>
            </a:pPr>
            <a:r>
              <a:rPr lang="ja-JP" altLang="en-US" dirty="0" smtClean="0"/>
              <a:t>　　総合的な視点をもって多方面からの解決を</a:t>
            </a:r>
          </a:p>
          <a:p>
            <a:pPr marL="0" indent="0">
              <a:buNone/>
            </a:pPr>
            <a:r>
              <a:rPr lang="ja-JP" altLang="en-US" dirty="0" smtClean="0"/>
              <a:t>　　目指すような学力を育てること。</a:t>
            </a:r>
            <a:endParaRPr lang="en-US" altLang="ja-JP" dirty="0" smtClean="0"/>
          </a:p>
        </p:txBody>
      </p:sp>
      <p:sp>
        <p:nvSpPr>
          <p:cNvPr id="7" name="円/楕円 6"/>
          <p:cNvSpPr/>
          <p:nvPr/>
        </p:nvSpPr>
        <p:spPr>
          <a:xfrm>
            <a:off x="3487990" y="1358848"/>
            <a:ext cx="2190140" cy="219014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 name="円/楕円 7"/>
          <p:cNvSpPr/>
          <p:nvPr/>
        </p:nvSpPr>
        <p:spPr>
          <a:xfrm>
            <a:off x="2757949" y="2229003"/>
            <a:ext cx="2190140" cy="2190140"/>
          </a:xfrm>
          <a:prstGeom prst="ellipse">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円/楕円 8"/>
          <p:cNvSpPr/>
          <p:nvPr/>
        </p:nvSpPr>
        <p:spPr>
          <a:xfrm>
            <a:off x="4214353" y="2229003"/>
            <a:ext cx="2190140" cy="2190140"/>
          </a:xfrm>
          <a:prstGeom prst="ellipse">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3980331" y="1712809"/>
            <a:ext cx="1183337" cy="461665"/>
          </a:xfrm>
          <a:prstGeom prst="rect">
            <a:avLst/>
          </a:prstGeom>
          <a:noFill/>
        </p:spPr>
        <p:txBody>
          <a:bodyPr wrap="none" rtlCol="0">
            <a:spAutoFit/>
          </a:bodyPr>
          <a:lstStyle/>
          <a:p>
            <a:r>
              <a:rPr kumimoji="1" lang="ja-JP" altLang="en-US" sz="2400" dirty="0" smtClean="0"/>
              <a:t>Ｓ：科学</a:t>
            </a:r>
            <a:endParaRPr kumimoji="1" lang="ja-JP" altLang="en-US" sz="2400" dirty="0"/>
          </a:p>
        </p:txBody>
      </p:sp>
      <p:sp>
        <p:nvSpPr>
          <p:cNvPr id="11" name="テキスト ボックス 10"/>
          <p:cNvSpPr txBox="1"/>
          <p:nvPr/>
        </p:nvSpPr>
        <p:spPr>
          <a:xfrm>
            <a:off x="3059366" y="3529777"/>
            <a:ext cx="1144865" cy="461665"/>
          </a:xfrm>
          <a:prstGeom prst="rect">
            <a:avLst/>
          </a:prstGeom>
          <a:noFill/>
        </p:spPr>
        <p:txBody>
          <a:bodyPr wrap="none" rtlCol="0">
            <a:spAutoFit/>
          </a:bodyPr>
          <a:lstStyle/>
          <a:p>
            <a:r>
              <a:rPr kumimoji="1" lang="ja-JP" altLang="en-US" sz="2400" dirty="0" smtClean="0"/>
              <a:t>Ｔ：技術</a:t>
            </a:r>
            <a:endParaRPr kumimoji="1" lang="ja-JP" altLang="en-US" sz="2400" dirty="0"/>
          </a:p>
        </p:txBody>
      </p:sp>
      <p:sp>
        <p:nvSpPr>
          <p:cNvPr id="12" name="テキスト ボックス 11"/>
          <p:cNvSpPr txBox="1"/>
          <p:nvPr/>
        </p:nvSpPr>
        <p:spPr>
          <a:xfrm>
            <a:off x="4938974" y="3531773"/>
            <a:ext cx="1183337" cy="461665"/>
          </a:xfrm>
          <a:prstGeom prst="rect">
            <a:avLst/>
          </a:prstGeom>
          <a:noFill/>
        </p:spPr>
        <p:txBody>
          <a:bodyPr wrap="none" rtlCol="0">
            <a:spAutoFit/>
          </a:bodyPr>
          <a:lstStyle/>
          <a:p>
            <a:r>
              <a:rPr kumimoji="1" lang="ja-JP" altLang="en-US" sz="2400" dirty="0" smtClean="0"/>
              <a:t>Ｓ：社会</a:t>
            </a:r>
            <a:endParaRPr kumimoji="1" lang="ja-JP" altLang="en-US" sz="2400" dirty="0"/>
          </a:p>
        </p:txBody>
      </p:sp>
    </p:spTree>
    <p:extLst>
      <p:ext uri="{BB962C8B-B14F-4D97-AF65-F5344CB8AC3E}">
        <p14:creationId xmlns:p14="http://schemas.microsoft.com/office/powerpoint/2010/main" val="721871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t>問題②</a:t>
            </a:r>
            <a:endParaRPr kumimoji="1" lang="ja-JP" altLang="en-US" sz="5400" dirty="0"/>
          </a:p>
        </p:txBody>
      </p:sp>
      <p:sp>
        <p:nvSpPr>
          <p:cNvPr id="3" name="コンテンツ プレースホルダー 2"/>
          <p:cNvSpPr>
            <a:spLocks noGrp="1"/>
          </p:cNvSpPr>
          <p:nvPr>
            <p:ph idx="1"/>
          </p:nvPr>
        </p:nvSpPr>
        <p:spPr>
          <a:xfrm>
            <a:off x="628650" y="2759075"/>
            <a:ext cx="7886700" cy="1774825"/>
          </a:xfrm>
        </p:spPr>
        <p:txBody>
          <a:bodyPr>
            <a:normAutofit fontScale="92500"/>
          </a:bodyPr>
          <a:lstStyle/>
          <a:p>
            <a:pPr marL="0" indent="0">
              <a:buNone/>
            </a:pPr>
            <a:r>
              <a:rPr kumimoji="1" lang="ja-JP" altLang="en-US" sz="8000" dirty="0" smtClean="0"/>
              <a:t>なぜＳＴＳ教育？？</a:t>
            </a:r>
            <a:endParaRPr kumimoji="1" lang="ja-JP" altLang="en-US" sz="8000" dirty="0"/>
          </a:p>
        </p:txBody>
      </p:sp>
    </p:spTree>
    <p:extLst>
      <p:ext uri="{BB962C8B-B14F-4D97-AF65-F5344CB8AC3E}">
        <p14:creationId xmlns:p14="http://schemas.microsoft.com/office/powerpoint/2010/main" val="3094346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ＳＴＳ教育が必要な理由</a:t>
            </a:r>
            <a:endParaRPr kumimoji="1" lang="ja-JP" altLang="en-US" dirty="0"/>
          </a:p>
        </p:txBody>
      </p:sp>
      <p:sp>
        <p:nvSpPr>
          <p:cNvPr id="4" name="角丸四角形 3"/>
          <p:cNvSpPr/>
          <p:nvPr/>
        </p:nvSpPr>
        <p:spPr>
          <a:xfrm>
            <a:off x="738800" y="1705701"/>
            <a:ext cx="7666395" cy="183998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600" dirty="0" smtClean="0"/>
              <a:t>科学技術で開発優先</a:t>
            </a:r>
            <a:endParaRPr kumimoji="1" lang="ja-JP" altLang="en-US" sz="3600" dirty="0"/>
          </a:p>
        </p:txBody>
      </p:sp>
      <p:sp>
        <p:nvSpPr>
          <p:cNvPr id="6" name="角丸四角形 5"/>
          <p:cNvSpPr/>
          <p:nvPr/>
        </p:nvSpPr>
        <p:spPr>
          <a:xfrm>
            <a:off x="723900" y="4699431"/>
            <a:ext cx="7666395" cy="183998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3600" dirty="0" smtClean="0"/>
              <a:t>社会的な問題（経済、法律）が生じる。</a:t>
            </a:r>
            <a:endParaRPr kumimoji="1" lang="ja-JP" altLang="en-US" sz="3600" dirty="0"/>
          </a:p>
        </p:txBody>
      </p:sp>
      <p:sp>
        <p:nvSpPr>
          <p:cNvPr id="7" name="下矢印 6"/>
          <p:cNvSpPr/>
          <p:nvPr/>
        </p:nvSpPr>
        <p:spPr>
          <a:xfrm>
            <a:off x="4026308" y="3898614"/>
            <a:ext cx="1091381" cy="567813"/>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66858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例１　</a:t>
            </a:r>
            <a:r>
              <a:rPr kumimoji="1" lang="ja-JP" altLang="en-US" dirty="0" smtClean="0"/>
              <a:t>新幹線の進化</a:t>
            </a:r>
            <a:endParaRPr kumimoji="1" lang="ja-JP" altLang="en-US" dirty="0"/>
          </a:p>
        </p:txBody>
      </p:sp>
      <p:pic>
        <p:nvPicPr>
          <p:cNvPr id="6" name="コンテンツ プレースホルダー 5"/>
          <p:cNvPicPr>
            <a:picLocks noGrp="1" noChangeAspect="1"/>
          </p:cNvPicPr>
          <p:nvPr>
            <p:ph idx="1"/>
          </p:nvPr>
        </p:nvPicPr>
        <p:blipFill>
          <a:blip r:embed="rId2"/>
          <a:stretch>
            <a:fillRect/>
          </a:stretch>
        </p:blipFill>
        <p:spPr>
          <a:xfrm>
            <a:off x="139298" y="1643914"/>
            <a:ext cx="8865403" cy="4189072"/>
          </a:xfrm>
          <a:prstGeom prst="rect">
            <a:avLst/>
          </a:prstGeom>
        </p:spPr>
      </p:pic>
      <p:sp>
        <p:nvSpPr>
          <p:cNvPr id="7" name="テキスト ボックス 6"/>
          <p:cNvSpPr txBox="1"/>
          <p:nvPr/>
        </p:nvSpPr>
        <p:spPr>
          <a:xfrm>
            <a:off x="2733194" y="5932887"/>
            <a:ext cx="3677610" cy="461665"/>
          </a:xfrm>
          <a:prstGeom prst="rect">
            <a:avLst/>
          </a:prstGeom>
          <a:noFill/>
        </p:spPr>
        <p:txBody>
          <a:bodyPr wrap="none" rtlCol="0">
            <a:spAutoFit/>
          </a:bodyPr>
          <a:lstStyle/>
          <a:p>
            <a:r>
              <a:rPr kumimoji="1" lang="ja-JP" altLang="en-US" sz="2400" dirty="0" smtClean="0"/>
              <a:t>図１　歴代の東海道新幹線</a:t>
            </a:r>
            <a:endParaRPr kumimoji="1" lang="ja-JP" altLang="en-US" sz="2400" dirty="0"/>
          </a:p>
        </p:txBody>
      </p:sp>
    </p:spTree>
    <p:extLst>
      <p:ext uri="{BB962C8B-B14F-4D97-AF65-F5344CB8AC3E}">
        <p14:creationId xmlns:p14="http://schemas.microsoft.com/office/powerpoint/2010/main" val="2125863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例１　</a:t>
            </a:r>
            <a:r>
              <a:rPr kumimoji="1" lang="ja-JP" altLang="en-US" dirty="0" smtClean="0"/>
              <a:t>新幹線の進化</a:t>
            </a:r>
            <a:endParaRPr kumimoji="1" lang="ja-JP" altLang="en-US" dirty="0"/>
          </a:p>
        </p:txBody>
      </p:sp>
      <p:sp>
        <p:nvSpPr>
          <p:cNvPr id="3" name="コンテンツ プレースホルダー 2"/>
          <p:cNvSpPr>
            <a:spLocks noGrp="1"/>
          </p:cNvSpPr>
          <p:nvPr>
            <p:ph idx="1"/>
          </p:nvPr>
        </p:nvSpPr>
        <p:spPr>
          <a:xfrm>
            <a:off x="628650" y="1825625"/>
            <a:ext cx="3543300" cy="4351338"/>
          </a:xfrm>
        </p:spPr>
        <p:txBody>
          <a:bodyPr/>
          <a:lstStyle/>
          <a:p>
            <a:pPr marL="0" indent="0">
              <a:buNone/>
            </a:pPr>
            <a:r>
              <a:rPr kumimoji="1" lang="ja-JP" altLang="en-US" sz="3200" dirty="0" smtClean="0"/>
              <a:t>○新幹線５００系</a:t>
            </a:r>
            <a:endParaRPr kumimoji="1" lang="en-US" altLang="ja-JP" sz="3200" dirty="0" smtClean="0"/>
          </a:p>
          <a:p>
            <a:pPr marL="0" indent="0">
              <a:buNone/>
            </a:pPr>
            <a:endParaRPr kumimoji="1" lang="ja-JP" altLang="en-US" dirty="0"/>
          </a:p>
        </p:txBody>
      </p:sp>
      <p:sp>
        <p:nvSpPr>
          <p:cNvPr id="4" name="テキスト ボックス 3"/>
          <p:cNvSpPr txBox="1"/>
          <p:nvPr/>
        </p:nvSpPr>
        <p:spPr>
          <a:xfrm>
            <a:off x="4610101" y="2351009"/>
            <a:ext cx="4533899" cy="3816429"/>
          </a:xfrm>
          <a:prstGeom prst="rect">
            <a:avLst/>
          </a:prstGeom>
          <a:noFill/>
        </p:spPr>
        <p:txBody>
          <a:bodyPr wrap="square" rtlCol="0">
            <a:spAutoFit/>
          </a:bodyPr>
          <a:lstStyle/>
          <a:p>
            <a:r>
              <a:rPr lang="ja-JP" altLang="en-US" sz="2800" dirty="0" smtClean="0"/>
              <a:t>・１９９７年３月デビュー</a:t>
            </a:r>
            <a:endParaRPr lang="en-US" altLang="ja-JP" sz="2800" dirty="0" smtClean="0"/>
          </a:p>
          <a:p>
            <a:endParaRPr lang="en-US" altLang="ja-JP" sz="2800" dirty="0" smtClean="0"/>
          </a:p>
          <a:p>
            <a:r>
              <a:rPr kumimoji="1" lang="ja-JP" altLang="en-US" sz="2800" dirty="0" smtClean="0"/>
              <a:t>・３００</a:t>
            </a:r>
            <a:r>
              <a:rPr kumimoji="1" lang="en-US" altLang="ja-JP" sz="2800" dirty="0" smtClean="0"/>
              <a:t>km/h</a:t>
            </a:r>
            <a:r>
              <a:rPr kumimoji="1" lang="ja-JP" altLang="en-US" sz="2800" dirty="0" smtClean="0"/>
              <a:t>で営業運転</a:t>
            </a:r>
            <a:endParaRPr kumimoji="1" lang="en-US" altLang="ja-JP" sz="2800" dirty="0" smtClean="0"/>
          </a:p>
          <a:p>
            <a:r>
              <a:rPr kumimoji="1" lang="ja-JP" altLang="en-US" sz="2800" dirty="0" smtClean="0"/>
              <a:t>　（ギネスにも登録</a:t>
            </a:r>
            <a:r>
              <a:rPr lang="ja-JP" altLang="en-US" sz="2800" dirty="0" smtClean="0"/>
              <a:t>）</a:t>
            </a:r>
            <a:endParaRPr lang="en-US" altLang="ja-JP" sz="2800" dirty="0" smtClean="0"/>
          </a:p>
          <a:p>
            <a:endParaRPr kumimoji="1" lang="en-US" altLang="ja-JP" sz="2800" dirty="0" smtClean="0"/>
          </a:p>
          <a:p>
            <a:r>
              <a:rPr lang="ja-JP" altLang="en-US" sz="2800" dirty="0" smtClean="0"/>
              <a:t>・</a:t>
            </a:r>
            <a:r>
              <a:rPr lang="ja-JP" altLang="en-US" sz="2800" dirty="0" smtClean="0">
                <a:solidFill>
                  <a:srgbClr val="FF0000"/>
                </a:solidFill>
              </a:rPr>
              <a:t>空気抵抗</a:t>
            </a:r>
            <a:r>
              <a:rPr lang="ja-JP" altLang="en-US" sz="2800" dirty="0" smtClean="0"/>
              <a:t>、</a:t>
            </a:r>
            <a:r>
              <a:rPr lang="ja-JP" altLang="en-US" sz="2800" dirty="0" smtClean="0">
                <a:solidFill>
                  <a:srgbClr val="FF0000"/>
                </a:solidFill>
              </a:rPr>
              <a:t>騒音低減</a:t>
            </a:r>
            <a:r>
              <a:rPr lang="ja-JP" altLang="en-US" sz="2800" dirty="0" smtClean="0"/>
              <a:t>のため</a:t>
            </a:r>
            <a:endParaRPr lang="en-US" altLang="ja-JP" sz="2800" dirty="0" smtClean="0"/>
          </a:p>
          <a:p>
            <a:r>
              <a:rPr lang="ja-JP" altLang="en-US" sz="2800" dirty="0" smtClean="0"/>
              <a:t>  戦闘機のようなデザイン</a:t>
            </a:r>
            <a:endParaRPr lang="en-US" altLang="ja-JP" sz="2800" dirty="0" smtClean="0"/>
          </a:p>
          <a:p>
            <a:r>
              <a:rPr kumimoji="1" lang="ja-JP" altLang="en-US" sz="2800" dirty="0" smtClean="0"/>
              <a:t>　（子どもに大人気）</a:t>
            </a:r>
            <a:endParaRPr kumimoji="1" lang="en-US" altLang="ja-JP" sz="2800" dirty="0" smtClean="0"/>
          </a:p>
          <a:p>
            <a:endParaRPr kumimoji="1" lang="ja-JP" altLang="en-US" dirty="0"/>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812" y="2436814"/>
            <a:ext cx="3960314" cy="2713434"/>
          </a:xfrm>
          <a:prstGeom prst="rect">
            <a:avLst/>
          </a:prstGeom>
        </p:spPr>
      </p:pic>
      <p:sp>
        <p:nvSpPr>
          <p:cNvPr id="7" name="テキスト ボックス 6"/>
          <p:cNvSpPr txBox="1"/>
          <p:nvPr/>
        </p:nvSpPr>
        <p:spPr>
          <a:xfrm>
            <a:off x="849011" y="5383154"/>
            <a:ext cx="3199915" cy="523220"/>
          </a:xfrm>
          <a:prstGeom prst="rect">
            <a:avLst/>
          </a:prstGeom>
          <a:noFill/>
        </p:spPr>
        <p:txBody>
          <a:bodyPr wrap="none" rtlCol="0">
            <a:spAutoFit/>
          </a:bodyPr>
          <a:lstStyle/>
          <a:p>
            <a:r>
              <a:rPr kumimoji="1" lang="ja-JP" altLang="en-US" sz="2800" dirty="0" smtClean="0"/>
              <a:t>図２　新幹線５００系</a:t>
            </a:r>
            <a:endParaRPr kumimoji="1" lang="ja-JP" altLang="en-US" sz="2800" dirty="0"/>
          </a:p>
        </p:txBody>
      </p:sp>
      <p:sp>
        <p:nvSpPr>
          <p:cNvPr id="8" name="テキスト ボックス 7"/>
          <p:cNvSpPr txBox="1"/>
          <p:nvPr/>
        </p:nvSpPr>
        <p:spPr>
          <a:xfrm>
            <a:off x="410096" y="6168529"/>
            <a:ext cx="8323807" cy="584775"/>
          </a:xfrm>
          <a:prstGeom prst="rect">
            <a:avLst/>
          </a:prstGeom>
          <a:noFill/>
        </p:spPr>
        <p:txBody>
          <a:bodyPr wrap="square" rtlCol="0">
            <a:spAutoFit/>
          </a:bodyPr>
          <a:lstStyle/>
          <a:p>
            <a:r>
              <a:rPr lang="ja-JP" altLang="en-US" dirty="0" smtClean="0"/>
              <a:t>画像元：</a:t>
            </a:r>
            <a:endParaRPr lang="en-US" altLang="ja-JP" dirty="0" smtClean="0"/>
          </a:p>
          <a:p>
            <a:r>
              <a:rPr lang="ja-JP" altLang="en-US" sz="1400" dirty="0" smtClean="0"/>
              <a:t>（</a:t>
            </a:r>
            <a:r>
              <a:rPr lang="en-US" altLang="ja-JP" sz="1400" dirty="0" smtClean="0">
                <a:hlinkClick r:id="rId3"/>
              </a:rPr>
              <a:t>http</a:t>
            </a:r>
            <a:r>
              <a:rPr lang="en-US" altLang="ja-JP" sz="1400" dirty="0">
                <a:hlinkClick r:id="rId3"/>
              </a:rPr>
              <a:t>://ja.wikipedia.org/wiki/%</a:t>
            </a:r>
            <a:r>
              <a:rPr lang="en-US" altLang="ja-JP" sz="1400" dirty="0" smtClean="0">
                <a:hlinkClick r:id="rId3"/>
              </a:rPr>
              <a:t>E6%96%B0%E5%B9%B9%E7%B7%9A500%E7%B3%BB%E9%9B%BB%E8%BB%8A</a:t>
            </a:r>
            <a:r>
              <a:rPr lang="ja-JP" altLang="en-US" sz="1400" dirty="0" smtClean="0"/>
              <a:t>）</a:t>
            </a:r>
            <a:endParaRPr kumimoji="1" lang="ja-JP" altLang="en-US" dirty="0" smtClean="0"/>
          </a:p>
        </p:txBody>
      </p:sp>
    </p:spTree>
    <p:extLst>
      <p:ext uri="{BB962C8B-B14F-4D97-AF65-F5344CB8AC3E}">
        <p14:creationId xmlns:p14="http://schemas.microsoft.com/office/powerpoint/2010/main" val="1712882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例１　新幹線の進化</a:t>
            </a:r>
            <a:endParaRPr kumimoji="1" lang="ja-JP" altLang="en-US" dirty="0"/>
          </a:p>
        </p:txBody>
      </p:sp>
      <p:sp>
        <p:nvSpPr>
          <p:cNvPr id="3" name="コンテンツ プレースホルダー 2"/>
          <p:cNvSpPr>
            <a:spLocks noGrp="1"/>
          </p:cNvSpPr>
          <p:nvPr>
            <p:ph idx="1"/>
          </p:nvPr>
        </p:nvSpPr>
        <p:spPr>
          <a:xfrm>
            <a:off x="628650" y="1537556"/>
            <a:ext cx="7886700" cy="4870450"/>
          </a:xfrm>
        </p:spPr>
        <p:txBody>
          <a:bodyPr/>
          <a:lstStyle/>
          <a:p>
            <a:pPr marL="0" indent="0">
              <a:buNone/>
            </a:pPr>
            <a:r>
              <a:rPr kumimoji="1" lang="ja-JP" altLang="en-US" sz="3200" dirty="0" smtClean="0"/>
              <a:t>○５００系の弱点</a:t>
            </a:r>
            <a:endParaRPr kumimoji="1" lang="en-US" altLang="ja-JP" sz="3200" dirty="0" smtClean="0"/>
          </a:p>
          <a:p>
            <a:r>
              <a:rPr lang="ja-JP" altLang="en-US" dirty="0" smtClean="0"/>
              <a:t>製造費が１編成４６億円</a:t>
            </a:r>
            <a:r>
              <a:rPr lang="ja-JP" altLang="en-US" dirty="0"/>
              <a:t>。</a:t>
            </a:r>
            <a:endParaRPr lang="en-US" altLang="ja-JP" dirty="0"/>
          </a:p>
          <a:p>
            <a:pPr marL="0" indent="0">
              <a:buNone/>
            </a:pPr>
            <a:r>
              <a:rPr lang="ja-JP" altLang="en-US" dirty="0" smtClean="0"/>
              <a:t> ⇒現在のもの（７００系）より約１０億円高い。</a:t>
            </a:r>
            <a:endParaRPr lang="en-US" altLang="ja-JP" dirty="0" smtClean="0"/>
          </a:p>
          <a:p>
            <a:pPr marL="0" indent="0">
              <a:buNone/>
            </a:pPr>
            <a:endParaRPr lang="en-US" altLang="ja-JP" sz="100" dirty="0"/>
          </a:p>
          <a:p>
            <a:r>
              <a:rPr lang="ja-JP" altLang="en-US" dirty="0" smtClean="0"/>
              <a:t>カーブの多い区間では性能を生かしきれない。</a:t>
            </a:r>
            <a:endParaRPr lang="en-US" altLang="ja-JP" dirty="0" smtClean="0"/>
          </a:p>
          <a:p>
            <a:endParaRPr lang="en-US" altLang="ja-JP" sz="100" dirty="0" smtClean="0"/>
          </a:p>
          <a:p>
            <a:r>
              <a:rPr lang="ja-JP" altLang="en-US" dirty="0" smtClean="0"/>
              <a:t>座席数が少ないため、代替車に使えない。</a:t>
            </a:r>
            <a:endParaRPr lang="en-US" altLang="ja-JP" dirty="0"/>
          </a:p>
          <a:p>
            <a:pPr marL="0" indent="0">
              <a:buNone/>
            </a:pPr>
            <a:endParaRPr lang="en-US" altLang="ja-JP" dirty="0"/>
          </a:p>
          <a:p>
            <a:pPr marL="0" indent="0">
              <a:buNone/>
            </a:pPr>
            <a:endParaRPr kumimoji="1" lang="ja-JP" altLang="en-US" dirty="0"/>
          </a:p>
        </p:txBody>
      </p:sp>
      <p:sp>
        <p:nvSpPr>
          <p:cNvPr id="4" name="角丸四角形 3"/>
          <p:cNvSpPr/>
          <p:nvPr/>
        </p:nvSpPr>
        <p:spPr>
          <a:xfrm>
            <a:off x="1157287" y="5153025"/>
            <a:ext cx="6829425"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3600" dirty="0" smtClean="0"/>
              <a:t>２０１２</a:t>
            </a:r>
            <a:r>
              <a:rPr kumimoji="1" lang="ja-JP" altLang="en-US" sz="3600" dirty="0" smtClean="0"/>
              <a:t>年２月　のぞみ引退</a:t>
            </a:r>
            <a:endParaRPr kumimoji="1" lang="ja-JP" altLang="en-US" sz="3600" dirty="0"/>
          </a:p>
        </p:txBody>
      </p:sp>
    </p:spTree>
    <p:extLst>
      <p:ext uri="{BB962C8B-B14F-4D97-AF65-F5344CB8AC3E}">
        <p14:creationId xmlns:p14="http://schemas.microsoft.com/office/powerpoint/2010/main" val="3927046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例２　原子力発電再稼働問題</a:t>
            </a:r>
            <a:endParaRPr kumimoji="1" lang="ja-JP" altLang="en-US" dirty="0"/>
          </a:p>
        </p:txBody>
      </p:sp>
      <p:sp>
        <p:nvSpPr>
          <p:cNvPr id="3" name="コンテンツ プレースホルダー 2"/>
          <p:cNvSpPr>
            <a:spLocks noGrp="1"/>
          </p:cNvSpPr>
          <p:nvPr>
            <p:ph idx="1"/>
          </p:nvPr>
        </p:nvSpPr>
        <p:spPr>
          <a:xfrm>
            <a:off x="628650" y="1190693"/>
            <a:ext cx="7886700" cy="5286375"/>
          </a:xfrm>
        </p:spPr>
        <p:txBody>
          <a:bodyPr/>
          <a:lstStyle/>
          <a:p>
            <a:pPr marL="0" indent="0">
              <a:buNone/>
            </a:pPr>
            <a:r>
              <a:rPr kumimoji="1" lang="ja-JP" altLang="en-US" dirty="0" smtClean="0"/>
              <a:t>○</a:t>
            </a:r>
            <a:r>
              <a:rPr lang="ja-JP" altLang="en-US" dirty="0" smtClean="0"/>
              <a:t>賛成</a:t>
            </a:r>
            <a:r>
              <a:rPr lang="ja-JP" altLang="en-US" dirty="0"/>
              <a:t>意見</a:t>
            </a:r>
            <a:endParaRPr kumimoji="1" lang="en-US" altLang="ja-JP" dirty="0" smtClean="0"/>
          </a:p>
          <a:p>
            <a:r>
              <a:rPr lang="ja-JP" altLang="en-US" dirty="0" smtClean="0"/>
              <a:t>発電コストが低い。</a:t>
            </a:r>
            <a:endParaRPr lang="en-US" altLang="ja-JP" dirty="0" smtClean="0"/>
          </a:p>
          <a:p>
            <a:r>
              <a:rPr lang="ja-JP" altLang="en-US" dirty="0" smtClean="0"/>
              <a:t>二酸化炭素排出しない。（地球温暖化防止）</a:t>
            </a:r>
            <a:endParaRPr lang="en-US" altLang="ja-JP" dirty="0" smtClean="0"/>
          </a:p>
          <a:p>
            <a:r>
              <a:rPr lang="ja-JP" altLang="en-US" dirty="0" smtClean="0"/>
              <a:t>代わりがな</a:t>
            </a:r>
            <a:r>
              <a:rPr lang="ja-JP" altLang="en-US" dirty="0"/>
              <a:t>い</a:t>
            </a:r>
            <a:r>
              <a:rPr lang="ja-JP" altLang="en-US" dirty="0" smtClean="0"/>
              <a:t>。</a:t>
            </a:r>
            <a:endParaRPr kumimoji="1" lang="en-US" altLang="ja-JP" dirty="0" smtClean="0"/>
          </a:p>
          <a:p>
            <a:pPr marL="0" indent="0">
              <a:buNone/>
            </a:pPr>
            <a:endParaRPr lang="en-US" altLang="ja-JP" sz="100" dirty="0"/>
          </a:p>
          <a:p>
            <a:pPr marL="0" indent="0">
              <a:buNone/>
            </a:pPr>
            <a:r>
              <a:rPr kumimoji="1" lang="ja-JP" altLang="en-US" dirty="0" smtClean="0"/>
              <a:t>○反対意見</a:t>
            </a:r>
            <a:endParaRPr kumimoji="1" lang="en-US" altLang="ja-JP" dirty="0" smtClean="0"/>
          </a:p>
          <a:p>
            <a:r>
              <a:rPr lang="ja-JP" altLang="en-US" dirty="0" smtClean="0"/>
              <a:t>事故時の被害の大きさ。</a:t>
            </a:r>
            <a:endParaRPr lang="en-US" altLang="ja-JP" dirty="0" smtClean="0"/>
          </a:p>
          <a:p>
            <a:r>
              <a:rPr lang="ja-JP" altLang="en-US" dirty="0" smtClean="0"/>
              <a:t>核廃棄物の管理、処理。</a:t>
            </a:r>
            <a:endParaRPr lang="en-US" altLang="ja-JP" dirty="0" smtClean="0"/>
          </a:p>
          <a:p>
            <a:r>
              <a:rPr lang="ja-JP" altLang="en-US" dirty="0" smtClean="0"/>
              <a:t>日本は地震多発地帯。</a:t>
            </a:r>
            <a:endParaRPr kumimoji="1" lang="en-US" altLang="ja-JP" dirty="0" smtClean="0"/>
          </a:p>
          <a:p>
            <a:endParaRPr lang="en-US" altLang="ja-JP" dirty="0" smtClean="0"/>
          </a:p>
          <a:p>
            <a:endParaRPr lang="en-US" altLang="ja-JP" dirty="0" smtClean="0"/>
          </a:p>
          <a:p>
            <a:endParaRPr kumimoji="1" lang="ja-JP" altLang="en-US" dirty="0"/>
          </a:p>
        </p:txBody>
      </p:sp>
      <p:sp>
        <p:nvSpPr>
          <p:cNvPr id="4" name="角丸四角形 3"/>
          <p:cNvSpPr/>
          <p:nvPr/>
        </p:nvSpPr>
        <p:spPr>
          <a:xfrm>
            <a:off x="476251" y="5857874"/>
            <a:ext cx="8191500" cy="82867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3200" dirty="0">
                <a:solidFill>
                  <a:srgbClr val="FF0000"/>
                </a:solidFill>
              </a:rPr>
              <a:t>総合</a:t>
            </a:r>
            <a:r>
              <a:rPr lang="ja-JP" altLang="en-US" sz="3200" dirty="0" smtClean="0">
                <a:solidFill>
                  <a:srgbClr val="FF0000"/>
                </a:solidFill>
              </a:rPr>
              <a:t>的な視点</a:t>
            </a:r>
            <a:r>
              <a:rPr lang="ja-JP" altLang="en-US" sz="3200" dirty="0" smtClean="0"/>
              <a:t>から解決してく必要がある。</a:t>
            </a:r>
            <a:endParaRPr kumimoji="1" lang="ja-JP" altLang="en-US" sz="3200" dirty="0"/>
          </a:p>
        </p:txBody>
      </p:sp>
    </p:spTree>
    <p:extLst>
      <p:ext uri="{BB962C8B-B14F-4D97-AF65-F5344CB8AC3E}">
        <p14:creationId xmlns:p14="http://schemas.microsoft.com/office/powerpoint/2010/main" val="2753736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TotalTime>
  <Words>622</Words>
  <Application>Microsoft Office PowerPoint</Application>
  <PresentationFormat>画面に合わせる (4:3)</PresentationFormat>
  <Paragraphs>121</Paragraphs>
  <Slides>16</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16</vt:i4>
      </vt:variant>
    </vt:vector>
  </HeadingPairs>
  <TitlesOfParts>
    <vt:vector size="20" baseType="lpstr">
      <vt:lpstr>ＭＳ Ｐゴシック</vt:lpstr>
      <vt:lpstr>Arial</vt:lpstr>
      <vt:lpstr>Calibri</vt:lpstr>
      <vt:lpstr>ホワイト</vt:lpstr>
      <vt:lpstr>科学技術と理科教育</vt:lpstr>
      <vt:lpstr>問題①</vt:lpstr>
      <vt:lpstr>ＳＴＳ教育とは</vt:lpstr>
      <vt:lpstr>問題②</vt:lpstr>
      <vt:lpstr>ＳＴＳ教育が必要な理由</vt:lpstr>
      <vt:lpstr>例１　新幹線の進化</vt:lpstr>
      <vt:lpstr>例１　新幹線の進化</vt:lpstr>
      <vt:lpstr>例１　新幹線の進化</vt:lpstr>
      <vt:lpstr>例２　原子力発電再稼働問題</vt:lpstr>
      <vt:lpstr>[ワーク] STS教育の実践例について</vt:lpstr>
      <vt:lpstr>[ワーク] STS教育の実践例について</vt:lpstr>
      <vt:lpstr>水俣病を題材としたSTS教育の実践例</vt:lpstr>
      <vt:lpstr>１.　概要</vt:lpstr>
      <vt:lpstr>２.　授業について</vt:lpstr>
      <vt:lpstr>３.　自分たちが考えたこと</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STS教育の実践例について</dc:title>
  <dc:creator>安藤</dc:creator>
  <cp:lastModifiedBy>川村　康文</cp:lastModifiedBy>
  <cp:revision>15</cp:revision>
  <dcterms:created xsi:type="dcterms:W3CDTF">2015-05-20T16:13:39Z</dcterms:created>
  <dcterms:modified xsi:type="dcterms:W3CDTF">2015-05-22T16:49:52Z</dcterms:modified>
</cp:coreProperties>
</file>