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9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17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079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784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78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00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86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575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28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92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18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843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00AB4-9441-49FB-ABE5-9D9102DC670B}" type="datetimeFigureOut">
              <a:rPr kumimoji="1" lang="ja-JP" altLang="en-US" smtClean="0"/>
              <a:t>2013/7/30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66D67-0581-4739-A51B-678F9EC810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515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0"/>
                    </a14:imgEffect>
                    <a14:imgEffect>
                      <a14:sharpenSoften amount="-50000"/>
                    </a14:imgEffect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0"/>
            <a:ext cx="9146567" cy="685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4515" y="1772816"/>
            <a:ext cx="7772400" cy="1470025"/>
          </a:xfrm>
        </p:spPr>
        <p:txBody>
          <a:bodyPr>
            <a:normAutofit fontScale="90000"/>
          </a:bodyPr>
          <a:lstStyle/>
          <a:p>
            <a:r>
              <a:rPr kumimoji="1" lang="ja-JP" altLang="en-US" sz="6000" dirty="0" smtClean="0"/>
              <a:t>理科大好き実験教室</a:t>
            </a:r>
            <a:r>
              <a:rPr kumimoji="1" lang="en-US" altLang="ja-JP" sz="6000" dirty="0" smtClean="0"/>
              <a:t>2013</a:t>
            </a:r>
            <a:br>
              <a:rPr kumimoji="1" lang="en-US" altLang="ja-JP" sz="6000" dirty="0" smtClean="0"/>
            </a:br>
            <a:r>
              <a:rPr kumimoji="1" lang="ja-JP" altLang="en-US" sz="4000" dirty="0" err="1" smtClean="0"/>
              <a:t>ー</a:t>
            </a:r>
            <a:r>
              <a:rPr kumimoji="1" lang="ja-JP" altLang="en-US" sz="4000" dirty="0" smtClean="0"/>
              <a:t>　東京理科大学川村研究室　</a:t>
            </a:r>
            <a:r>
              <a:rPr kumimoji="1" lang="ja-JP" altLang="en-US" sz="4000" dirty="0" err="1" smtClean="0"/>
              <a:t>ー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8583" y="5229200"/>
            <a:ext cx="8084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東京理科大学大学院科学教育研究科科学教育専攻</a:t>
            </a:r>
            <a:endParaRPr kumimoji="1" lang="en-US" altLang="ja-JP" sz="2800" dirty="0" smtClean="0"/>
          </a:p>
          <a:p>
            <a:pPr algn="ctr"/>
            <a:r>
              <a:rPr lang="ja-JP" altLang="en-US" sz="2800" dirty="0" smtClean="0"/>
              <a:t>川村研究室　修士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年　　井筒　理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9339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073486"/>
              </p:ext>
            </p:extLst>
          </p:nvPr>
        </p:nvGraphicFramePr>
        <p:xfrm>
          <a:off x="72008" y="116632"/>
          <a:ext cx="9036496" cy="2579370"/>
        </p:xfrm>
        <a:graphic>
          <a:graphicData uri="http://schemas.openxmlformats.org/drawingml/2006/table">
            <a:tbl>
              <a:tblPr/>
              <a:tblGrid>
                <a:gridCol w="398435"/>
                <a:gridCol w="334685"/>
                <a:gridCol w="621558"/>
                <a:gridCol w="286872"/>
                <a:gridCol w="3697473"/>
                <a:gridCol w="3697473"/>
              </a:tblGrid>
              <a:tr h="18383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万有引力と万有引力の位置エネルギー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重力場モデル実験器、小型重力場実験器、フリーソフトを使ってプラネタリウム、手作りプラネタリウム、ケプラーの第三法則を体感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045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運動量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水ロケット、巨大衝突球、運動量カー、おしゃれな衝突球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\\LANDISK-KAWA\disk1\カメラ SD データ\運動量　7.18\CIMG03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12396" r="11378" b="12775"/>
          <a:stretch/>
        </p:blipFill>
        <p:spPr bwMode="auto">
          <a:xfrm>
            <a:off x="4139952" y="2708920"/>
            <a:ext cx="4937158" cy="37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LANDISK-KAWA\disk1\カメラ SD データ\運動量　7.18\CIMG02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15359" r="20734" b="11628"/>
          <a:stretch/>
        </p:blipFill>
        <p:spPr bwMode="auto">
          <a:xfrm>
            <a:off x="95034" y="2708920"/>
            <a:ext cx="3972910" cy="375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912963" y="6381328"/>
            <a:ext cx="2218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srgbClr val="000000"/>
                </a:solidFill>
                <a:latin typeface="ＭＳ Ｐゴシック"/>
              </a:rPr>
              <a:t>　巨大</a:t>
            </a:r>
            <a:r>
              <a:rPr lang="ja-JP" altLang="en-US" sz="2800" dirty="0">
                <a:solidFill>
                  <a:srgbClr val="000000"/>
                </a:solidFill>
                <a:latin typeface="ＭＳ Ｐゴシック"/>
              </a:rPr>
              <a:t>衝突球</a:t>
            </a:r>
            <a:endParaRPr lang="ja-JP" altLang="en-US" sz="2800" dirty="0"/>
          </a:p>
        </p:txBody>
      </p:sp>
      <p:sp>
        <p:nvSpPr>
          <p:cNvPr id="3" name="正方形/長方形 2"/>
          <p:cNvSpPr/>
          <p:nvPr/>
        </p:nvSpPr>
        <p:spPr>
          <a:xfrm>
            <a:off x="5656988" y="6381328"/>
            <a:ext cx="1903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srgbClr val="000000"/>
                </a:solidFill>
                <a:latin typeface="ＭＳ Ｐゴシック"/>
              </a:rPr>
              <a:t>運動量</a:t>
            </a:r>
            <a:r>
              <a:rPr lang="ja-JP" altLang="en-US" sz="2800" dirty="0">
                <a:solidFill>
                  <a:srgbClr val="000000"/>
                </a:solidFill>
                <a:latin typeface="ＭＳ Ｐゴシック"/>
              </a:rPr>
              <a:t>カー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7623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895380"/>
              </p:ext>
            </p:extLst>
          </p:nvPr>
        </p:nvGraphicFramePr>
        <p:xfrm>
          <a:off x="35496" y="1340768"/>
          <a:ext cx="4248472" cy="4672471"/>
        </p:xfrm>
        <a:graphic>
          <a:graphicData uri="http://schemas.openxmlformats.org/drawingml/2006/table">
            <a:tbl>
              <a:tblPr/>
              <a:tblGrid>
                <a:gridCol w="462552"/>
                <a:gridCol w="388543"/>
                <a:gridCol w="721577"/>
                <a:gridCol w="333037"/>
                <a:gridCol w="2342763"/>
              </a:tblGrid>
              <a:tr h="55622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週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日付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No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題目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49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5,6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電磁誘導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2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12,13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サボニウス型</a:t>
                      </a:r>
                      <a:endParaRPr lang="en-US" altLang="ja-JP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風車</a:t>
                      </a:r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風力発電機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2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19,20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お休み</a:t>
                      </a:r>
                      <a:r>
                        <a:rPr lang="ja-JP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7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26,27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力、力の合成・分解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82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2,3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速度・加速度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99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9,10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慣性の法則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3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16,17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運動の法則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76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23,24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摩擦力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99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30,1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圧力・浮力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72414"/>
              </p:ext>
            </p:extLst>
          </p:nvPr>
        </p:nvGraphicFramePr>
        <p:xfrm>
          <a:off x="4392488" y="1340768"/>
          <a:ext cx="4644008" cy="5481077"/>
        </p:xfrm>
        <a:graphic>
          <a:graphicData uri="http://schemas.openxmlformats.org/drawingml/2006/table">
            <a:tbl>
              <a:tblPr/>
              <a:tblGrid>
                <a:gridCol w="462552"/>
                <a:gridCol w="388543"/>
                <a:gridCol w="721577"/>
                <a:gridCol w="333037"/>
                <a:gridCol w="2738299"/>
              </a:tblGrid>
              <a:tr h="36004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7,8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落体の運動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51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14,15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水平投射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21,22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斜方投射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28,29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10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円運動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</a:t>
                      </a:r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4,5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11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慣性力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11,12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12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仕事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18,19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力学的エネルギー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25,26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単振動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</a:t>
                      </a:r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2,3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15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万有引力</a:t>
                      </a:r>
                      <a:r>
                        <a:rPr lang="ja-JP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と</a:t>
                      </a:r>
                      <a:endParaRPr lang="en-US" altLang="ja-JP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万有</a:t>
                      </a:r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引力</a:t>
                      </a:r>
                      <a:r>
                        <a:rPr lang="ja-JP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の位置</a:t>
                      </a:r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エネルギー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9,10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16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運動量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16,17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17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お休み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23,24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18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剛体の力学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30,31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19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流体の力学</a:t>
                      </a:r>
                    </a:p>
                  </a:txBody>
                  <a:tcPr marL="5243" marR="5243" marT="52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2013</a:t>
            </a:r>
            <a:r>
              <a:rPr kumimoji="1" lang="ja-JP" altLang="en-US" dirty="0" smtClean="0"/>
              <a:t>年の実施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力学分野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733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786156"/>
              </p:ext>
            </p:extLst>
          </p:nvPr>
        </p:nvGraphicFramePr>
        <p:xfrm>
          <a:off x="0" y="44624"/>
          <a:ext cx="9143999" cy="2885826"/>
        </p:xfrm>
        <a:graphic>
          <a:graphicData uri="http://schemas.openxmlformats.org/drawingml/2006/table">
            <a:tbl>
              <a:tblPr/>
              <a:tblGrid>
                <a:gridCol w="403175"/>
                <a:gridCol w="338667"/>
                <a:gridCol w="805822"/>
                <a:gridCol w="432048"/>
                <a:gridCol w="2376264"/>
                <a:gridCol w="4788023"/>
              </a:tblGrid>
              <a:tr h="288137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日付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題目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小見出し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3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電磁誘導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シャカシャカライト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3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12,13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サボニウス型風車</a:t>
                      </a:r>
                      <a:endParaRPr lang="en-US" altLang="ja-JP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風力発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電機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サボニウス型風車風力発電機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17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19,20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ＭＳ Ｐゴシック"/>
                        </a:rPr>
                        <a:t>お休み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03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26,27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力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、</a:t>
                      </a:r>
                      <a:endParaRPr lang="en-US" altLang="ja-JP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力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の合成・分解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Ｍｙばねはかり、巨大天秤、手元でできる力の合成・分解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96952"/>
            <a:ext cx="1656184" cy="338325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8505" r="9655" b="6967"/>
          <a:stretch/>
        </p:blipFill>
        <p:spPr>
          <a:xfrm>
            <a:off x="1758487" y="2996952"/>
            <a:ext cx="3245561" cy="254450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9"/>
          <a:stretch/>
        </p:blipFill>
        <p:spPr>
          <a:xfrm>
            <a:off x="5076056" y="2973364"/>
            <a:ext cx="4078561" cy="364502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108520" y="6309320"/>
            <a:ext cx="2401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000000"/>
                </a:solidFill>
                <a:latin typeface="ＭＳ Ｐゴシック"/>
              </a:rPr>
              <a:t>Ｍｙばねはかり</a:t>
            </a:r>
            <a:endParaRPr lang="ja-JP" altLang="en-US" sz="2800" dirty="0"/>
          </a:p>
        </p:txBody>
      </p:sp>
      <p:sp>
        <p:nvSpPr>
          <p:cNvPr id="8" name="正方形/長方形 7"/>
          <p:cNvSpPr/>
          <p:nvPr/>
        </p:nvSpPr>
        <p:spPr>
          <a:xfrm>
            <a:off x="2555776" y="557994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000000"/>
                </a:solidFill>
                <a:latin typeface="ＭＳ Ｐゴシック"/>
              </a:rPr>
              <a:t>巨大天秤</a:t>
            </a:r>
            <a:endParaRPr lang="ja-JP" altLang="en-US" sz="2800" dirty="0"/>
          </a:p>
        </p:txBody>
      </p:sp>
      <p:sp>
        <p:nvSpPr>
          <p:cNvPr id="9" name="正方形/長方形 8"/>
          <p:cNvSpPr/>
          <p:nvPr/>
        </p:nvSpPr>
        <p:spPr>
          <a:xfrm>
            <a:off x="5076056" y="5877272"/>
            <a:ext cx="2518638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fontAlgn="ctr"/>
            <a:r>
              <a:rPr lang="ja-JP" altLang="en-US" sz="2800" dirty="0">
                <a:solidFill>
                  <a:srgbClr val="000000"/>
                </a:solidFill>
                <a:latin typeface="ＭＳ Ｐゴシック"/>
              </a:rPr>
              <a:t>手元で</a:t>
            </a:r>
            <a:r>
              <a:rPr lang="ja-JP" altLang="en-US" sz="2800" dirty="0" smtClean="0">
                <a:solidFill>
                  <a:srgbClr val="000000"/>
                </a:solidFill>
                <a:latin typeface="ＭＳ Ｐゴシック"/>
              </a:rPr>
              <a:t>できる</a:t>
            </a:r>
            <a:endParaRPr lang="en-US" altLang="ja-JP" sz="2800" dirty="0" smtClean="0">
              <a:solidFill>
                <a:srgbClr val="000000"/>
              </a:solidFill>
              <a:latin typeface="ＭＳ Ｐゴシック"/>
            </a:endParaRPr>
          </a:p>
          <a:p>
            <a:pPr algn="ctr" fontAlgn="ctr"/>
            <a:r>
              <a:rPr lang="ja-JP" altLang="en-US" sz="2800" dirty="0" smtClean="0">
                <a:solidFill>
                  <a:srgbClr val="000000"/>
                </a:solidFill>
                <a:latin typeface="ＭＳ Ｐゴシック"/>
              </a:rPr>
              <a:t>力</a:t>
            </a:r>
            <a:r>
              <a:rPr lang="ja-JP" altLang="en-US" sz="2800" dirty="0">
                <a:solidFill>
                  <a:srgbClr val="000000"/>
                </a:solidFill>
                <a:latin typeface="ＭＳ Ｐゴシック"/>
              </a:rPr>
              <a:t>の合成・分解</a:t>
            </a:r>
          </a:p>
        </p:txBody>
      </p:sp>
    </p:spTree>
    <p:extLst>
      <p:ext uri="{BB962C8B-B14F-4D97-AF65-F5344CB8AC3E}">
        <p14:creationId xmlns:p14="http://schemas.microsoft.com/office/powerpoint/2010/main" val="33872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689962"/>
              </p:ext>
            </p:extLst>
          </p:nvPr>
        </p:nvGraphicFramePr>
        <p:xfrm>
          <a:off x="0" y="48017"/>
          <a:ext cx="9143999" cy="2588895"/>
        </p:xfrm>
        <a:graphic>
          <a:graphicData uri="http://schemas.openxmlformats.org/drawingml/2006/table">
            <a:tbl>
              <a:tblPr/>
              <a:tblGrid>
                <a:gridCol w="403175"/>
                <a:gridCol w="338667"/>
                <a:gridCol w="805822"/>
                <a:gridCol w="432048"/>
                <a:gridCol w="2088232"/>
                <a:gridCol w="5076055"/>
              </a:tblGrid>
              <a:tr h="11068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速度・加速度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大型力学台車、手作り加速度計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、</a:t>
                      </a:r>
                      <a:endParaRPr lang="en-US" altLang="ja-JP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記録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タイマーを用いた加速度測定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、</a:t>
                      </a:r>
                      <a:endParaRPr lang="en-US" altLang="ja-JP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スマホで加速度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測定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805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慣性の法則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大型だるま落とし、大型エアートラック、ハンディーエアートラック、大型風船ホバークラフト、風船ホバークラフト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137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16,17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運動の法則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加速度測定から運動方程式を導く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図 2" descr="C:\Users\hiroshi\＊４年\＊川村研\@まとめ\03 慣性の法則\図７　巨大エアートラック１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40" y="5208939"/>
            <a:ext cx="5832360" cy="138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89523"/>
            <a:ext cx="3096344" cy="412845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4138" r="19655" b="3448"/>
          <a:stretch/>
        </p:blipFill>
        <p:spPr>
          <a:xfrm>
            <a:off x="6342718" y="2775145"/>
            <a:ext cx="2045706" cy="231003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275856" y="2852936"/>
            <a:ext cx="2418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rgbClr val="000000"/>
                </a:solidFill>
                <a:latin typeface="ＭＳ Ｐゴシック"/>
              </a:rPr>
              <a:t>←大型</a:t>
            </a:r>
            <a:r>
              <a:rPr lang="ja-JP" altLang="en-US" sz="2400" b="1" dirty="0">
                <a:solidFill>
                  <a:srgbClr val="000000"/>
                </a:solidFill>
                <a:latin typeface="ＭＳ Ｐゴシック"/>
              </a:rPr>
              <a:t>力学台車</a:t>
            </a:r>
            <a:endParaRPr lang="ja-JP" altLang="en-US" sz="2400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3774139" y="3831431"/>
            <a:ext cx="2958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000000"/>
                </a:solidFill>
                <a:latin typeface="ＭＳ Ｐゴシック"/>
              </a:rPr>
              <a:t>手作り</a:t>
            </a:r>
            <a:r>
              <a:rPr lang="ja-JP" altLang="en-US" sz="2400" b="1" dirty="0" smtClean="0">
                <a:solidFill>
                  <a:srgbClr val="000000"/>
                </a:solidFill>
                <a:latin typeface="ＭＳ Ｐゴシック"/>
              </a:rPr>
              <a:t>加速度計→</a:t>
            </a:r>
            <a:endParaRPr lang="ja-JP" altLang="en-US" sz="24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3337649" y="4767535"/>
            <a:ext cx="2890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solidFill>
                  <a:srgbClr val="000000"/>
                </a:solidFill>
                <a:latin typeface="ＭＳ Ｐゴシック"/>
              </a:rPr>
              <a:t>↓大型</a:t>
            </a:r>
            <a:r>
              <a:rPr lang="ja-JP" altLang="en-US" sz="2400" b="1" dirty="0">
                <a:solidFill>
                  <a:srgbClr val="000000"/>
                </a:solidFill>
                <a:latin typeface="ＭＳ Ｐゴシック"/>
              </a:rPr>
              <a:t>エアートラック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305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4082282"/>
              </p:ext>
            </p:extLst>
          </p:nvPr>
        </p:nvGraphicFramePr>
        <p:xfrm>
          <a:off x="0" y="44624"/>
          <a:ext cx="9143999" cy="2213610"/>
        </p:xfrm>
        <a:graphic>
          <a:graphicData uri="http://schemas.openxmlformats.org/drawingml/2006/table">
            <a:tbl>
              <a:tblPr/>
              <a:tblGrid>
                <a:gridCol w="403175"/>
                <a:gridCol w="338667"/>
                <a:gridCol w="805822"/>
                <a:gridCol w="432048"/>
                <a:gridCol w="2376264"/>
                <a:gridCol w="4788023"/>
              </a:tblGrid>
              <a:tr h="1106805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4</a:t>
                      </a:r>
                      <a:r>
                        <a:rPr kumimoji="1" lang="ja-JP" altLang="en-US" sz="2400" dirty="0" smtClean="0"/>
                        <a:t>月</a:t>
                      </a:r>
                      <a:endParaRPr kumimoji="1" lang="ja-JP" altLang="en-US" sz="2400" dirty="0"/>
                    </a:p>
                  </a:txBody>
                  <a:tcPr marL="9525" marR="9525" marT="9525" marB="0" vert="ea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23,24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摩擦力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摩擦力の実験器、たまごパック実験、重心調べ、いろいろな摩擦係数、斜面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805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圧力・浮力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気圧モデル、水圧実験、連結管、空き缶つぶし、浮くボーリング玉、息で持ち上がる人間、ガラス瓶、浮沈子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4476636"/>
            <a:ext cx="3203848" cy="2402886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8" b="14624"/>
          <a:stretch/>
        </p:blipFill>
        <p:spPr bwMode="auto">
          <a:xfrm>
            <a:off x="8065" y="2329403"/>
            <a:ext cx="4032448" cy="2147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uok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" b="5238"/>
          <a:stretch>
            <a:fillRect/>
          </a:stretch>
        </p:blipFill>
        <p:spPr bwMode="auto">
          <a:xfrm>
            <a:off x="4822333" y="2329403"/>
            <a:ext cx="198191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IMG92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7642" r="3763" b="12196"/>
          <a:stretch>
            <a:fillRect/>
          </a:stretch>
        </p:blipFill>
        <p:spPr bwMode="auto">
          <a:xfrm>
            <a:off x="6867559" y="2353856"/>
            <a:ext cx="2240945" cy="408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580112" y="6334780"/>
            <a:ext cx="27879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↑ 浮沈子</a:t>
            </a:r>
            <a:r>
              <a:rPr kumimoji="1" lang="en-US" altLang="ja-JP" sz="2800" dirty="0" smtClean="0"/>
              <a:t>(2</a:t>
            </a:r>
            <a:r>
              <a:rPr kumimoji="1" lang="ja-JP" altLang="en-US" sz="2800" dirty="0" smtClean="0"/>
              <a:t>種類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28455" y="2348880"/>
            <a:ext cx="615553" cy="3336811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kumimoji="1" lang="ja-JP" altLang="en-US" sz="2800" dirty="0" smtClean="0"/>
              <a:t>↓ 静止摩擦力の測定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5360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40018"/>
              </p:ext>
            </p:extLst>
          </p:nvPr>
        </p:nvGraphicFramePr>
        <p:xfrm>
          <a:off x="0" y="23648"/>
          <a:ext cx="9108504" cy="2579370"/>
        </p:xfrm>
        <a:graphic>
          <a:graphicData uri="http://schemas.openxmlformats.org/drawingml/2006/table">
            <a:tbl>
              <a:tblPr/>
              <a:tblGrid>
                <a:gridCol w="467544"/>
                <a:gridCol w="432048"/>
                <a:gridCol w="720080"/>
                <a:gridCol w="426911"/>
                <a:gridCol w="2801888"/>
                <a:gridCol w="4260033"/>
              </a:tblGrid>
              <a:tr h="6315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vert="ea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落体の運動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間隔実験、ロケット投げ上げ実験器、反応時間、最速降下曲線、風船の落下運動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643"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水平投射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黒板水平投射マシーン、水平投射マシーン、ボールの衝突実験、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すだれ水平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投射、巨大天秤を使ったすだれ水平投射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マイ ムービー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2916"/>
            <a:ext cx="5580112" cy="4185084"/>
          </a:xfrm>
          <a:prstGeom prst="rect">
            <a:avLst/>
          </a:prstGeom>
        </p:spPr>
      </p:pic>
      <p:pic>
        <p:nvPicPr>
          <p:cNvPr id="4" name="図 3" descr="C:\Users\ryosuke\Desktop\CIMG991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4916" r="7180" b="9038"/>
          <a:stretch/>
        </p:blipFill>
        <p:spPr bwMode="auto">
          <a:xfrm>
            <a:off x="4793025" y="2780928"/>
            <a:ext cx="4387487" cy="35637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5580112" y="6366519"/>
            <a:ext cx="3550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solidFill>
                  <a:srgbClr val="000000"/>
                </a:solidFill>
                <a:latin typeface="ＭＳ Ｐゴシック"/>
              </a:rPr>
              <a:t>↑すだれ</a:t>
            </a:r>
            <a:r>
              <a:rPr lang="ja-JP" altLang="en-US" sz="2400" b="1" dirty="0">
                <a:solidFill>
                  <a:srgbClr val="000000"/>
                </a:solidFill>
                <a:latin typeface="ＭＳ Ｐゴシック"/>
              </a:rPr>
              <a:t>水平</a:t>
            </a:r>
            <a:r>
              <a:rPr lang="ja-JP" altLang="en-US" sz="2400" b="1" dirty="0" smtClean="0">
                <a:solidFill>
                  <a:srgbClr val="000000"/>
                </a:solidFill>
                <a:latin typeface="ＭＳ Ｐゴシック"/>
              </a:rPr>
              <a:t>投射実験機</a:t>
            </a:r>
            <a:endParaRPr lang="ja-JP" altLang="en-US" sz="24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529680" y="3845560"/>
            <a:ext cx="615553" cy="1887696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  <a:latin typeface="ＭＳ Ｐゴシック"/>
              </a:rPr>
              <a:t>↑間隔</a:t>
            </a:r>
            <a:r>
              <a:rPr lang="ja-JP" altLang="en-US" sz="2800" dirty="0">
                <a:solidFill>
                  <a:schemeClr val="bg1"/>
                </a:solidFill>
                <a:latin typeface="ＭＳ Ｐゴシック"/>
              </a:rPr>
              <a:t>実験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8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357580"/>
              </p:ext>
            </p:extLst>
          </p:nvPr>
        </p:nvGraphicFramePr>
        <p:xfrm>
          <a:off x="9461" y="89947"/>
          <a:ext cx="9099043" cy="2762989"/>
        </p:xfrm>
        <a:graphic>
          <a:graphicData uri="http://schemas.openxmlformats.org/drawingml/2006/table">
            <a:tbl>
              <a:tblPr/>
              <a:tblGrid>
                <a:gridCol w="384810"/>
                <a:gridCol w="392479"/>
                <a:gridCol w="728891"/>
                <a:gridCol w="336412"/>
                <a:gridCol w="1341375"/>
                <a:gridCol w="5915076"/>
              </a:tblGrid>
              <a:tr h="16561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vert="ea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21,22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斜方投射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すだれ実験機リサイクル、エクセルで斜方投射シミュレーション、モンキーハンティング、ハンディーモンキーハンティング、巨大天秤を使ったすだれ斜方投射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112">
                <a:tc vMerge="1">
                  <a:txBody>
                    <a:bodyPr/>
                    <a:lstStyle/>
                    <a:p>
                      <a:pPr algn="l" fontAlgn="ctr"/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28,29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円運動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手作り加速度センサーを使った実験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、</a:t>
                      </a:r>
                      <a:endParaRPr lang="en-US" altLang="ja-JP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スマホ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を使った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実験、</a:t>
                      </a:r>
                      <a:endParaRPr lang="en-US" altLang="ja-JP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綿菓子実験で接線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方向を確認する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図 2" descr="E:\DCIM\100CASIO\CIMG9823.JPG"/>
          <p:cNvPicPr/>
          <p:nvPr/>
        </p:nvPicPr>
        <p:blipFill>
          <a:blip r:embed="rId4" cstate="print"/>
          <a:srcRect l="24500" r="27858"/>
          <a:stretch>
            <a:fillRect/>
          </a:stretch>
        </p:blipFill>
        <p:spPr bwMode="auto">
          <a:xfrm>
            <a:off x="7092280" y="2877830"/>
            <a:ext cx="1965195" cy="335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円運動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97" y="2924944"/>
            <a:ext cx="6981175" cy="3933056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827584" y="2924944"/>
            <a:ext cx="5331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  <a:latin typeface="ＭＳ Ｐゴシック"/>
              </a:rPr>
              <a:t>↓綿菓子実験を用いた接線方向の確認</a:t>
            </a:r>
            <a:endParaRPr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020272" y="6054387"/>
            <a:ext cx="214193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solidFill>
                  <a:srgbClr val="000000"/>
                </a:solidFill>
                <a:latin typeface="ＭＳ Ｐゴシック"/>
              </a:rPr>
              <a:t>↑手作り</a:t>
            </a:r>
            <a:endParaRPr lang="en-US" altLang="ja-JP" sz="2400" b="1" dirty="0" smtClean="0">
              <a:solidFill>
                <a:srgbClr val="000000"/>
              </a:solidFill>
              <a:latin typeface="ＭＳ Ｐゴシック"/>
            </a:endParaRPr>
          </a:p>
          <a:p>
            <a:r>
              <a:rPr lang="ja-JP" altLang="en-US" sz="2400" b="1" dirty="0" smtClean="0">
                <a:solidFill>
                  <a:srgbClr val="000000"/>
                </a:solidFill>
                <a:latin typeface="ＭＳ Ｐゴシック"/>
              </a:rPr>
              <a:t>　　綿菓子</a:t>
            </a:r>
            <a:r>
              <a:rPr lang="ja-JP" altLang="en-US" sz="2400" b="1" dirty="0">
                <a:solidFill>
                  <a:srgbClr val="000000"/>
                </a:solidFill>
                <a:latin typeface="ＭＳ Ｐゴシック"/>
              </a:rPr>
              <a:t>実験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678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745924"/>
              </p:ext>
            </p:extLst>
          </p:nvPr>
        </p:nvGraphicFramePr>
        <p:xfrm>
          <a:off x="35496" y="44624"/>
          <a:ext cx="9036496" cy="1482090"/>
        </p:xfrm>
        <a:graphic>
          <a:graphicData uri="http://schemas.openxmlformats.org/drawingml/2006/table">
            <a:tbl>
              <a:tblPr/>
              <a:tblGrid>
                <a:gridCol w="398435"/>
                <a:gridCol w="465661"/>
                <a:gridCol w="720080"/>
                <a:gridCol w="504056"/>
                <a:gridCol w="2123728"/>
                <a:gridCol w="4824536"/>
              </a:tblGrid>
              <a:tr h="551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慣性力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慣性力実験機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、</a:t>
                      </a:r>
                      <a:endParaRPr lang="en-US" altLang="ja-JP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力学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台車に乗って実験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044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11,12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仕事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仕事を測る、仕事の原理実験器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、</a:t>
                      </a:r>
                      <a:endParaRPr lang="en-US" altLang="ja-JP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動滑車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加速中(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1772816"/>
            <a:ext cx="9184112" cy="516203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r="24543"/>
          <a:stretch/>
        </p:blipFill>
        <p:spPr>
          <a:xfrm>
            <a:off x="-108520" y="1742789"/>
            <a:ext cx="2653588" cy="310965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341984" y="747332"/>
            <a:ext cx="1046440" cy="604909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 fontAlgn="ctr"/>
            <a:r>
              <a:rPr lang="ja-JP" altLang="en-US" sz="2800" dirty="0" smtClean="0">
                <a:solidFill>
                  <a:schemeClr val="bg1"/>
                </a:solidFill>
                <a:latin typeface="ＭＳ Ｐゴシック"/>
              </a:rPr>
              <a:t>↓力学</a:t>
            </a:r>
            <a:r>
              <a:rPr lang="ja-JP" altLang="en-US" sz="2800" dirty="0">
                <a:solidFill>
                  <a:schemeClr val="bg1"/>
                </a:solidFill>
                <a:latin typeface="ＭＳ Ｐゴシック"/>
              </a:rPr>
              <a:t>台車に乗って</a:t>
            </a:r>
            <a:r>
              <a:rPr lang="ja-JP" altLang="en-US" sz="2800" dirty="0" smtClean="0">
                <a:solidFill>
                  <a:schemeClr val="bg1"/>
                </a:solidFill>
                <a:latin typeface="ＭＳ Ｐゴシック"/>
              </a:rPr>
              <a:t>実験</a:t>
            </a:r>
            <a:endParaRPr lang="en-US" altLang="ja-JP" sz="2800" dirty="0" smtClean="0">
              <a:solidFill>
                <a:schemeClr val="bg1"/>
              </a:solidFill>
              <a:latin typeface="ＭＳ Ｐゴシック"/>
            </a:endParaRPr>
          </a:p>
          <a:p>
            <a:pPr algn="ctr" fontAlgn="ctr"/>
            <a:r>
              <a:rPr lang="ja-JP" altLang="en-US" sz="2800" dirty="0">
                <a:solidFill>
                  <a:schemeClr val="bg1"/>
                </a:solidFill>
                <a:latin typeface="ＭＳ Ｐゴシック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latin typeface="ＭＳ Ｐゴシック"/>
              </a:rPr>
              <a:t>　　　　　　　　　　　</a:t>
            </a:r>
            <a:r>
              <a:rPr lang="en-US" altLang="ja-JP" sz="2800" dirty="0" smtClean="0">
                <a:solidFill>
                  <a:schemeClr val="bg1"/>
                </a:solidFill>
                <a:latin typeface="ＭＳ Ｐゴシック"/>
              </a:rPr>
              <a:t>(</a:t>
            </a:r>
            <a:r>
              <a:rPr lang="ja-JP" altLang="en-US" sz="2800" dirty="0">
                <a:solidFill>
                  <a:schemeClr val="bg1"/>
                </a:solidFill>
                <a:latin typeface="ＭＳ Ｐゴシック"/>
              </a:rPr>
              <a:t>等</a:t>
            </a:r>
            <a:r>
              <a:rPr lang="ja-JP" altLang="en-US" sz="2800" dirty="0" smtClean="0">
                <a:solidFill>
                  <a:schemeClr val="bg1"/>
                </a:solidFill>
                <a:latin typeface="ＭＳ Ｐゴシック"/>
              </a:rPr>
              <a:t>加速度直線運動</a:t>
            </a:r>
            <a:r>
              <a:rPr lang="en-US" altLang="ja-JP" sz="2800" dirty="0" smtClean="0">
                <a:solidFill>
                  <a:schemeClr val="bg1"/>
                </a:solidFill>
                <a:latin typeface="ＭＳ Ｐゴシック"/>
              </a:rPr>
              <a:t>)</a:t>
            </a:r>
            <a:endParaRPr lang="ja-JP" altLang="en-US" sz="2800" dirty="0">
              <a:solidFill>
                <a:schemeClr val="bg1"/>
              </a:solidFill>
              <a:latin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-108520" y="4797152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  <a:latin typeface="ＭＳ Ｐゴシック"/>
              </a:rPr>
              <a:t>↑慣性力</a:t>
            </a:r>
            <a:r>
              <a:rPr lang="ja-JP" altLang="en-US" sz="2800" dirty="0">
                <a:solidFill>
                  <a:schemeClr val="bg1"/>
                </a:solidFill>
                <a:latin typeface="ＭＳ Ｐゴシック"/>
              </a:rPr>
              <a:t>実験機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2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81036"/>
              </p:ext>
            </p:extLst>
          </p:nvPr>
        </p:nvGraphicFramePr>
        <p:xfrm>
          <a:off x="72008" y="44624"/>
          <a:ext cx="9036496" cy="1902286"/>
        </p:xfrm>
        <a:graphic>
          <a:graphicData uri="http://schemas.openxmlformats.org/drawingml/2006/table">
            <a:tbl>
              <a:tblPr/>
              <a:tblGrid>
                <a:gridCol w="398435"/>
                <a:gridCol w="465661"/>
                <a:gridCol w="720080"/>
                <a:gridCol w="504056"/>
                <a:gridCol w="2123728"/>
                <a:gridCol w="4824536"/>
              </a:tblGrid>
              <a:tr h="111019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6</a:t>
                      </a:r>
                      <a:r>
                        <a:rPr kumimoji="1" lang="ja-JP" altLang="en-US" sz="2400" dirty="0" smtClean="0"/>
                        <a:t>月</a:t>
                      </a:r>
                      <a:endParaRPr kumimoji="1" lang="ja-JP" altLang="en-US" sz="2400" dirty="0"/>
                    </a:p>
                  </a:txBody>
                  <a:tcPr marL="9525" marR="9525" marT="9525" marB="0" vert="ea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18,19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力学的エネルギー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円運動のホント</a:t>
                      </a:r>
                      <a:r>
                        <a:rPr lang="ja-JP" alt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？、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ミニ四駆ループコースター、簡易ループコースター、ハムスターライクループコースター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25,26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単振動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円運動で影絵遊び、色砂振り</a:t>
                      </a:r>
                      <a:r>
                        <a:rPr lang="ja-JP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子、</a:t>
                      </a:r>
                      <a:endParaRPr lang="en-US" altLang="ja-JP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en-US" altLang="ja-J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10m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巨大振り子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147" y="1988840"/>
            <a:ext cx="6492213" cy="486916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975243" y="2041684"/>
            <a:ext cx="3324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ＭＳ Ｐゴシック"/>
              </a:rPr>
              <a:t>↓</a:t>
            </a:r>
            <a:r>
              <a:rPr lang="ja-JP" altLang="en-US" sz="2800" dirty="0" smtClean="0">
                <a:solidFill>
                  <a:schemeClr val="bg1"/>
                </a:solidFill>
                <a:latin typeface="ＭＳ Ｐゴシック"/>
              </a:rPr>
              <a:t>色</a:t>
            </a:r>
            <a:r>
              <a:rPr lang="ja-JP" altLang="en-US" sz="2800" dirty="0">
                <a:solidFill>
                  <a:schemeClr val="bg1"/>
                </a:solidFill>
                <a:latin typeface="ＭＳ Ｐゴシック"/>
              </a:rPr>
              <a:t>砂振り</a:t>
            </a:r>
            <a:r>
              <a:rPr lang="ja-JP" altLang="en-US" sz="2800" dirty="0" smtClean="0">
                <a:solidFill>
                  <a:schemeClr val="bg1"/>
                </a:solidFill>
                <a:latin typeface="ＭＳ Ｐゴシック"/>
              </a:rPr>
              <a:t>子の実験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3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622</Words>
  <Application>Microsoft Office PowerPoint</Application>
  <PresentationFormat>画面に合わせる (4:3)</PresentationFormat>
  <Paragraphs>242</Paragraphs>
  <Slides>10</Slides>
  <Notes>0</Notes>
  <HiddenSlides>0</HiddenSlides>
  <MMClips>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1" baseType="lpstr">
      <vt:lpstr>Office ​​テーマ</vt:lpstr>
      <vt:lpstr>理科大好き実験教室2013 ー　東京理科大学川村研究室　ー</vt:lpstr>
      <vt:lpstr>2013年の実施(力学分野)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FJ-USER</dc:creator>
  <cp:lastModifiedBy>FJ-USER</cp:lastModifiedBy>
  <cp:revision>25</cp:revision>
  <dcterms:created xsi:type="dcterms:W3CDTF">2013-07-25T14:08:55Z</dcterms:created>
  <dcterms:modified xsi:type="dcterms:W3CDTF">2013-07-29T16:15:25Z</dcterms:modified>
</cp:coreProperties>
</file>