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6" r:id="rId2"/>
    <p:sldMasterId id="2147483718" r:id="rId3"/>
  </p:sldMasterIdLst>
  <p:notesMasterIdLst>
    <p:notesMasterId r:id="rId28"/>
  </p:notesMasterIdLst>
  <p:sldIdLst>
    <p:sldId id="256" r:id="rId4"/>
    <p:sldId id="257" r:id="rId5"/>
    <p:sldId id="262" r:id="rId6"/>
    <p:sldId id="263" r:id="rId7"/>
    <p:sldId id="260" r:id="rId8"/>
    <p:sldId id="261" r:id="rId9"/>
    <p:sldId id="264"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65" r:id="rId23"/>
    <p:sldId id="258" r:id="rId24"/>
    <p:sldId id="266" r:id="rId25"/>
    <p:sldId id="267"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3" autoAdjust="0"/>
    <p:restoredTop sz="94660"/>
  </p:normalViewPr>
  <p:slideViewPr>
    <p:cSldViewPr snapToGrid="0" snapToObjects="1">
      <p:cViewPr varScale="1">
        <p:scale>
          <a:sx n="64" d="100"/>
          <a:sy n="64" d="100"/>
        </p:scale>
        <p:origin x="-16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emf"/><Relationship Id="rId3"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D8688-7616-E645-B028-1D4181301399}" type="datetimeFigureOut">
              <a:rPr kumimoji="1" lang="ja-JP" altLang="en-US" smtClean="0"/>
              <a:t>11/11/21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A93BC-3DDF-B948-B1FA-99A68FD8B398}" type="slidenum">
              <a:rPr kumimoji="1" lang="ja-JP" altLang="en-US" smtClean="0"/>
              <a:t>‹#›</a:t>
            </a:fld>
            <a:endParaRPr kumimoji="1" lang="ja-JP" altLang="en-US"/>
          </a:p>
        </p:txBody>
      </p:sp>
    </p:spTree>
    <p:extLst>
      <p:ext uri="{BB962C8B-B14F-4D97-AF65-F5344CB8AC3E}">
        <p14:creationId xmlns:p14="http://schemas.microsoft.com/office/powerpoint/2010/main" val="294173829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２日午後０時頃、北海道稚内市の「さらきとまない風力」会社の発電用風車（高さ約６６メートル、全９機）１機から火が出ているのを住民が発見し、１１９番した。</a:t>
            </a:r>
            <a:br>
              <a:rPr lang="ja-JP" altLang="en-US" dirty="0" smtClean="0"/>
            </a:br>
            <a:r>
              <a:rPr lang="ja-JP" altLang="en-US" dirty="0" smtClean="0"/>
              <a:t>稚内消防署員らが羽根の付け根部分にある発電機から火が出ていることを確認したが、消防車の放水能力が届かないことや、羽根が落下する危険もあることから消火活動を断念した。</a:t>
            </a:r>
            <a:br>
              <a:rPr lang="ja-JP" altLang="en-US" dirty="0" smtClean="0"/>
            </a:br>
            <a:r>
              <a:rPr lang="ja-JP" altLang="en-US" dirty="0" smtClean="0"/>
              <a:t>延焼はなく、火は約４時間後に自然鎮火した。</a:t>
            </a:r>
            <a:br>
              <a:rPr lang="ja-JP" altLang="en-US" dirty="0" smtClean="0"/>
            </a:br>
            <a:r>
              <a:rPr lang="ja-JP" altLang="en-US" dirty="0" smtClean="0"/>
              <a:t>道警稚内署によると、現場付近では出火当時、落雷があったといい、前日には風車が不具合を起こしていたとの情報もあるという。</a:t>
            </a:r>
            <a:endParaRPr kumimoji="1" lang="ja-JP" altLang="en-US" dirty="0"/>
          </a:p>
        </p:txBody>
      </p:sp>
      <p:sp>
        <p:nvSpPr>
          <p:cNvPr id="4" name="スライド番号プレースホルダー 3"/>
          <p:cNvSpPr>
            <a:spLocks noGrp="1"/>
          </p:cNvSpPr>
          <p:nvPr>
            <p:ph type="sldNum" sz="quarter" idx="10"/>
          </p:nvPr>
        </p:nvSpPr>
        <p:spPr/>
        <p:txBody>
          <a:bodyPr/>
          <a:lstStyle/>
          <a:p>
            <a:fld id="{EA5A93BC-3DDF-B948-B1FA-99A68FD8B398}" type="slidenum">
              <a:rPr kumimoji="1" lang="ja-JP" altLang="en-US" smtClean="0"/>
              <a:t>21</a:t>
            </a:fld>
            <a:endParaRPr kumimoji="1" lang="ja-JP" altLang="en-US"/>
          </a:p>
        </p:txBody>
      </p:sp>
    </p:spTree>
    <p:extLst>
      <p:ext uri="{BB962C8B-B14F-4D97-AF65-F5344CB8AC3E}">
        <p14:creationId xmlns:p14="http://schemas.microsoft.com/office/powerpoint/2010/main" val="131522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発電効率の悪さ</a:t>
            </a:r>
            <a:endParaRPr kumimoji="1" lang="ja-JP" altLang="en-US" dirty="0"/>
          </a:p>
        </p:txBody>
      </p:sp>
      <p:sp>
        <p:nvSpPr>
          <p:cNvPr id="4" name="スライド番号プレースホルダー 3"/>
          <p:cNvSpPr>
            <a:spLocks noGrp="1"/>
          </p:cNvSpPr>
          <p:nvPr>
            <p:ph type="sldNum" sz="quarter" idx="10"/>
          </p:nvPr>
        </p:nvSpPr>
        <p:spPr/>
        <p:txBody>
          <a:bodyPr/>
          <a:lstStyle/>
          <a:p>
            <a:fld id="{EA5A93BC-3DDF-B948-B1FA-99A68FD8B398}" type="slidenum">
              <a:rPr kumimoji="1" lang="ja-JP" altLang="en-US" smtClean="0"/>
              <a:t>23</a:t>
            </a:fld>
            <a:endParaRPr kumimoji="1" lang="ja-JP" altLang="en-US"/>
          </a:p>
        </p:txBody>
      </p:sp>
    </p:spTree>
    <p:extLst>
      <p:ext uri="{BB962C8B-B14F-4D97-AF65-F5344CB8AC3E}">
        <p14:creationId xmlns:p14="http://schemas.microsoft.com/office/powerpoint/2010/main" val="423527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ja-JP" altLang="en-US" smtClean="0"/>
              <a:t>マスター タイトルの書式設定</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email">
              <a:extLst>
                <a:ext uri="{28A0092B-C50C-407E-A947-70E740481C1C}">
                  <a14:useLocalDpi xmlns:a14="http://schemas.microsoft.com/office/drawing/2010/main"/>
                </a:ext>
              </a:extLst>
            </a:blip>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270377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5595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98693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01488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140825E-4A15-4D39-8176-1F07E904CB30}" type="datetimeFigureOut">
              <a:rPr lang="en-US" smtClean="0"/>
              <a:t>11/11/21</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641005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140825E-4A15-4D39-8176-1F07E904CB30}" type="datetimeFigureOut">
              <a:rPr lang="en-US" smtClean="0"/>
              <a:t>11/11/21</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839412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40825E-4A15-4D39-8176-1F07E904CB30}" type="datetimeFigureOut">
              <a:rPr lang="en-US" smtClean="0"/>
              <a:t>11/11/21</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342830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762534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764408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44912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999843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270377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5595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986939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014887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140825E-4A15-4D39-8176-1F07E904CB30}" type="datetimeFigureOut">
              <a:rPr lang="en-US" smtClean="0"/>
              <a:t>11/11/21</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641005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140825E-4A15-4D39-8176-1F07E904CB30}" type="datetimeFigureOut">
              <a:rPr lang="en-US" smtClean="0"/>
              <a:t>11/11/21</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839412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40825E-4A15-4D39-8176-1F07E904CB30}" type="datetimeFigureOut">
              <a:rPr lang="en-US" smtClean="0"/>
              <a:t>11/11/21</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342830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762534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3764408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1449128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93E4AAA4-6363-4581-962D-1ACCC2D600C5}" type="slidenum">
              <a:rPr lang="en-US" smtClean="0"/>
              <a:t>‹#›</a:t>
            </a:fld>
            <a:endParaRPr lang="en-US"/>
          </a:p>
        </p:txBody>
      </p:sp>
    </p:spTree>
    <p:extLst>
      <p:ext uri="{BB962C8B-B14F-4D97-AF65-F5344CB8AC3E}">
        <p14:creationId xmlns:p14="http://schemas.microsoft.com/office/powerpoint/2010/main" val="299984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11/11/21</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914400" rtl="0" eaLnBrk="1" latinLnBrk="0" hangingPunct="1">
        <a:spcBef>
          <a:spcPct val="0"/>
        </a:spcBef>
        <a:buNone/>
        <a:defRPr kumimoji="1"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kumimoji="1"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kumimoji="1"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kumimoji="1" lang="en-US" sz="1800" kern="1200" dirty="0">
          <a:solidFill>
            <a:schemeClr val="bg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91551032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825E-4A15-4D39-8176-1F07E904CB30}" type="datetimeFigureOut">
              <a:rPr lang="en-US" smtClean="0"/>
              <a:t>11/11/21</a:t>
            </a:fld>
            <a:endParaRPr 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4AAA4-6363-4581-962D-1ACCC2D600C5}" type="slidenum">
              <a:rPr lang="en-US" smtClean="0"/>
              <a:t>‹#›</a:t>
            </a:fld>
            <a:endParaRPr lang="en-US"/>
          </a:p>
        </p:txBody>
      </p:sp>
    </p:spTree>
    <p:extLst>
      <p:ext uri="{BB962C8B-B14F-4D97-AF65-F5344CB8AC3E}">
        <p14:creationId xmlns:p14="http://schemas.microsoft.com/office/powerpoint/2010/main" val="291551032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24.jpeg"/><Relationship Id="rId5" Type="http://schemas.microsoft.com/office/2007/relationships/hdphoto" Target="../media/hdphoto5.wdp"/><Relationship Id="rId1" Type="http://schemas.openxmlformats.org/officeDocument/2006/relationships/slideLayout" Target="../slideLayouts/slideLayout29.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4" Type="http://schemas.openxmlformats.org/officeDocument/2006/relationships/image" Target="../media/image26.jpeg"/><Relationship Id="rId5" Type="http://schemas.microsoft.com/office/2007/relationships/hdphoto" Target="../media/hdphoto7.wdp"/><Relationship Id="rId1" Type="http://schemas.openxmlformats.org/officeDocument/2006/relationships/slideLayout" Target="../slideLayouts/slideLayout29.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7.jpeg"/><Relationship Id="rId3"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29.jpeg"/><Relationship Id="rId5" Type="http://schemas.microsoft.com/office/2007/relationships/hdphoto" Target="../media/hdphoto10.wdp"/><Relationship Id="rId6" Type="http://schemas.openxmlformats.org/officeDocument/2006/relationships/image" Target="../media/image30.jpeg"/><Relationship Id="rId7" Type="http://schemas.microsoft.com/office/2007/relationships/hdphoto" Target="../media/hdphoto11.wdp"/><Relationship Id="rId1" Type="http://schemas.openxmlformats.org/officeDocument/2006/relationships/slideLayout" Target="../slideLayouts/slideLayout29.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1.jpeg"/><Relationship Id="rId3" Type="http://schemas.microsoft.com/office/2007/relationships/hdphoto" Target="../media/hdphoto12.wdp"/></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4" Type="http://schemas.openxmlformats.org/officeDocument/2006/relationships/image" Target="../media/image33.jpeg"/><Relationship Id="rId5" Type="http://schemas.microsoft.com/office/2007/relationships/hdphoto" Target="../media/hdphoto14.wdp"/><Relationship Id="rId1" Type="http://schemas.openxmlformats.org/officeDocument/2006/relationships/slideLayout" Target="../slideLayouts/slideLayout29.xml"/><Relationship Id="rId2"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4" Type="http://schemas.microsoft.com/office/2007/relationships/hdphoto" Target="../media/hdphoto15.wdp"/><Relationship Id="rId1" Type="http://schemas.openxmlformats.org/officeDocument/2006/relationships/slideLayout" Target="../slideLayouts/slideLayout29.xml"/><Relationship Id="rId2"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microsoft.com/office/2007/relationships/hdphoto" Target="../media/hdphoto16.wdp"/><Relationship Id="rId4" Type="http://schemas.openxmlformats.org/officeDocument/2006/relationships/image" Target="../media/image37.jpeg"/><Relationship Id="rId5" Type="http://schemas.microsoft.com/office/2007/relationships/hdphoto" Target="../media/hdphoto17.wdp"/><Relationship Id="rId6" Type="http://schemas.openxmlformats.org/officeDocument/2006/relationships/image" Target="../media/image38.jpeg"/><Relationship Id="rId7" Type="http://schemas.microsoft.com/office/2007/relationships/hdphoto" Target="../media/hdphoto18.wdp"/><Relationship Id="rId1" Type="http://schemas.openxmlformats.org/officeDocument/2006/relationships/slideLayout" Target="../slideLayouts/slideLayout29.xml"/><Relationship Id="rId2"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microsoft.com/office/2007/relationships/hdphoto" Target="../media/hdphoto19.wdp"/><Relationship Id="rId4" Type="http://schemas.openxmlformats.org/officeDocument/2006/relationships/image" Target="../media/image40.jpeg"/><Relationship Id="rId5" Type="http://schemas.microsoft.com/office/2007/relationships/hdphoto" Target="../media/hdphoto20.wdp"/><Relationship Id="rId1" Type="http://schemas.openxmlformats.org/officeDocument/2006/relationships/slideLayout" Target="../slideLayouts/slideLayout29.xml"/><Relationship Id="rId2"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microsoft.com/office/2007/relationships/hdphoto" Target="../media/hdphoto21.wdp"/><Relationship Id="rId4" Type="http://schemas.openxmlformats.org/officeDocument/2006/relationships/image" Target="../media/image42.jpeg"/><Relationship Id="rId5" Type="http://schemas.microsoft.com/office/2007/relationships/hdphoto" Target="../media/hdphoto22.wdp"/><Relationship Id="rId6" Type="http://schemas.openxmlformats.org/officeDocument/2006/relationships/image" Target="../media/image43.png"/><Relationship Id="rId1" Type="http://schemas.openxmlformats.org/officeDocument/2006/relationships/slideLayout" Target="../slideLayouts/slideLayout29.xml"/><Relationship Id="rId2"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wmf"/><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oleObject1.bin"/><Relationship Id="rId5" Type="http://schemas.openxmlformats.org/officeDocument/2006/relationships/image" Target="../media/image16.wmf"/><Relationship Id="rId6" Type="http://schemas.openxmlformats.org/officeDocument/2006/relationships/oleObject" Target="../embeddings/oleObject2.bin"/><Relationship Id="rId7" Type="http://schemas.openxmlformats.org/officeDocument/2006/relationships/image" Target="../media/image17.emf"/><Relationship Id="rId8" Type="http://schemas.openxmlformats.org/officeDocument/2006/relationships/oleObject" Target="../embeddings/oleObject3.bin"/><Relationship Id="rId9" Type="http://schemas.openxmlformats.org/officeDocument/2006/relationships/image" Target="../media/image1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2.jpeg"/><Relationship Id="rId5" Type="http://schemas.microsoft.com/office/2007/relationships/hdphoto" Target="../media/hdphoto3.wdp"/><Relationship Id="rId1" Type="http://schemas.openxmlformats.org/officeDocument/2006/relationships/slideLayout" Target="../slideLayouts/slideLayout18.xml"/><Relationship Id="rId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492375"/>
            <a:ext cx="7600950" cy="1470025"/>
          </a:xfrm>
        </p:spPr>
        <p:txBody>
          <a:bodyPr/>
          <a:lstStyle/>
          <a:p>
            <a:r>
              <a:rPr kumimoji="1" lang="ja-JP" altLang="en-US" dirty="0" smtClean="0"/>
              <a:t>サボニウス型風車風力発電機</a:t>
            </a:r>
            <a:r>
              <a:rPr lang="ja-JP" altLang="en-US" dirty="0" smtClean="0"/>
              <a:t>についての学習</a:t>
            </a:r>
            <a:endParaRPr kumimoji="1" lang="ja-JP" altLang="en-US" dirty="0"/>
          </a:p>
        </p:txBody>
      </p:sp>
      <p:sp>
        <p:nvSpPr>
          <p:cNvPr id="3" name="サブタイトル 2"/>
          <p:cNvSpPr>
            <a:spLocks noGrp="1"/>
          </p:cNvSpPr>
          <p:nvPr>
            <p:ph type="subTitle" idx="1"/>
          </p:nvPr>
        </p:nvSpPr>
        <p:spPr>
          <a:xfrm>
            <a:off x="1600201" y="5001033"/>
            <a:ext cx="6762749" cy="1752600"/>
          </a:xfrm>
        </p:spPr>
        <p:txBody>
          <a:bodyPr>
            <a:normAutofit/>
          </a:bodyPr>
          <a:lstStyle/>
          <a:p>
            <a:r>
              <a:rPr kumimoji="1" lang="en-US" altLang="ja-JP" sz="2000" dirty="0" smtClean="0"/>
              <a:t>2011</a:t>
            </a:r>
            <a:r>
              <a:rPr kumimoji="1" lang="ja-JP" altLang="en-US" sz="2000" dirty="0" smtClean="0"/>
              <a:t>年</a:t>
            </a:r>
            <a:r>
              <a:rPr kumimoji="1" lang="en-US" altLang="ja-JP" sz="2000" dirty="0" smtClean="0"/>
              <a:t>11</a:t>
            </a:r>
            <a:r>
              <a:rPr kumimoji="1" lang="ja-JP" altLang="en-US" sz="2000" dirty="0" smtClean="0"/>
              <a:t>月</a:t>
            </a:r>
            <a:r>
              <a:rPr lang="en-US" altLang="ja-JP" sz="2000" dirty="0" smtClean="0"/>
              <a:t>23</a:t>
            </a:r>
            <a:r>
              <a:rPr kumimoji="1" lang="ja-JP" altLang="en-US" sz="2000" dirty="0" smtClean="0"/>
              <a:t>日</a:t>
            </a:r>
            <a:endParaRPr kumimoji="1" lang="en-US" altLang="ja-JP" sz="2000" dirty="0" smtClean="0"/>
          </a:p>
          <a:p>
            <a:r>
              <a:rPr lang="ja-JP" altLang="en-US" sz="2000" dirty="0" smtClean="0"/>
              <a:t>東京理科大学理学部第一部物理学科教授　川村康文</a:t>
            </a:r>
            <a:endParaRPr kumimoji="1" lang="ja-JP" altLang="en-US" sz="2000" dirty="0"/>
          </a:p>
        </p:txBody>
      </p:sp>
      <p:sp>
        <p:nvSpPr>
          <p:cNvPr id="4" name="テキスト ボックス 3"/>
          <p:cNvSpPr txBox="1"/>
          <p:nvPr/>
        </p:nvSpPr>
        <p:spPr>
          <a:xfrm>
            <a:off x="3803597" y="2338486"/>
            <a:ext cx="4253839" cy="338554"/>
          </a:xfrm>
          <a:prstGeom prst="rect">
            <a:avLst/>
          </a:prstGeom>
          <a:noFill/>
        </p:spPr>
        <p:txBody>
          <a:bodyPr wrap="square" rtlCol="0">
            <a:spAutoFit/>
          </a:bodyPr>
          <a:lstStyle/>
          <a:p>
            <a:r>
              <a:rPr kumimoji="1" lang="en-US" altLang="en-US" sz="1600" dirty="0" smtClean="0">
                <a:solidFill>
                  <a:schemeClr val="bg1"/>
                </a:solidFill>
              </a:rPr>
              <a:t>が た ふ う し ゃ    ふ う り ょ く    は つ で ん き</a:t>
            </a:r>
            <a:endParaRPr kumimoji="1" lang="ja-JP" altLang="en-US" sz="1600" dirty="0">
              <a:solidFill>
                <a:schemeClr val="bg1"/>
              </a:solidFill>
            </a:endParaRPr>
          </a:p>
        </p:txBody>
      </p:sp>
    </p:spTree>
    <p:extLst>
      <p:ext uri="{BB962C8B-B14F-4D97-AF65-F5344CB8AC3E}">
        <p14:creationId xmlns:p14="http://schemas.microsoft.com/office/powerpoint/2010/main" val="1223802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紙コップ</a:t>
            </a:r>
            <a:r>
              <a:rPr kumimoji="1" lang="ja-JP" altLang="en-US" dirty="0" smtClean="0"/>
              <a:t>をセロハンテープで</a:t>
            </a:r>
            <a:r>
              <a:rPr kumimoji="1" lang="en-US" altLang="ja-JP" dirty="0" smtClean="0"/>
              <a:t/>
            </a:r>
            <a:br>
              <a:rPr kumimoji="1" lang="en-US" altLang="ja-JP" dirty="0" smtClean="0"/>
            </a:br>
            <a:r>
              <a:rPr kumimoji="1" lang="ja-JP" altLang="en-US" dirty="0" smtClean="0"/>
              <a:t>厚紙に貼る</a:t>
            </a:r>
            <a:endParaRPr kumimoji="1" lang="ja-JP" altLang="en-US" dirty="0"/>
          </a:p>
        </p:txBody>
      </p:sp>
      <p:pic>
        <p:nvPicPr>
          <p:cNvPr id="5" name="図 4"/>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200155" y="1771918"/>
            <a:ext cx="4154492" cy="3992980"/>
          </a:xfrm>
          <a:prstGeom prst="rect">
            <a:avLst/>
          </a:prstGeom>
        </p:spPr>
      </p:pic>
      <p:pic>
        <p:nvPicPr>
          <p:cNvPr id="7" name="図 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871502" y="1771918"/>
            <a:ext cx="4147799" cy="3992980"/>
          </a:xfrm>
          <a:prstGeom prst="rect">
            <a:avLst/>
          </a:prstGeom>
        </p:spPr>
      </p:pic>
      <p:sp>
        <p:nvSpPr>
          <p:cNvPr id="13" name="正方形/長方形 12"/>
          <p:cNvSpPr/>
          <p:nvPr/>
        </p:nvSpPr>
        <p:spPr>
          <a:xfrm rot="13699814" flipH="1">
            <a:off x="1862488" y="3934366"/>
            <a:ext cx="452094" cy="798567"/>
          </a:xfrm>
          <a:prstGeom prst="rect">
            <a:avLst/>
          </a:prstGeom>
          <a:solidFill>
            <a:schemeClr val="accent1">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3944321" flipH="1">
            <a:off x="3330354" y="3129904"/>
            <a:ext cx="452094" cy="798567"/>
          </a:xfrm>
          <a:prstGeom prst="rect">
            <a:avLst/>
          </a:prstGeom>
          <a:solidFill>
            <a:schemeClr val="accent1">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9585121" flipH="1">
            <a:off x="2873453" y="3952893"/>
            <a:ext cx="452094" cy="798567"/>
          </a:xfrm>
          <a:prstGeom prst="rect">
            <a:avLst/>
          </a:prstGeom>
          <a:solidFill>
            <a:schemeClr val="accent1">
              <a:alpha val="5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93283" y="6009413"/>
            <a:ext cx="2128896" cy="461665"/>
          </a:xfrm>
          <a:prstGeom prst="rect">
            <a:avLst/>
          </a:prstGeom>
          <a:noFill/>
        </p:spPr>
        <p:txBody>
          <a:bodyPr wrap="square" rtlCol="0">
            <a:spAutoFit/>
          </a:bodyPr>
          <a:lstStyle/>
          <a:p>
            <a:r>
              <a:rPr lang="ja-JP" altLang="en-US" sz="2400" dirty="0" smtClean="0"/>
              <a:t>セロハンテープ</a:t>
            </a:r>
            <a:endParaRPr kumimoji="1" lang="ja-JP" altLang="en-US" sz="2400" dirty="0"/>
          </a:p>
        </p:txBody>
      </p:sp>
      <p:cxnSp>
        <p:nvCxnSpPr>
          <p:cNvPr id="9" name="直線矢印コネクタ 8"/>
          <p:cNvCxnSpPr/>
          <p:nvPr/>
        </p:nvCxnSpPr>
        <p:spPr>
          <a:xfrm flipV="1">
            <a:off x="1639990" y="4805017"/>
            <a:ext cx="340769" cy="120439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 name="直線コネクタ 3"/>
          <p:cNvCxnSpPr/>
          <p:nvPr/>
        </p:nvCxnSpPr>
        <p:spPr>
          <a:xfrm>
            <a:off x="7015818" y="2524740"/>
            <a:ext cx="15121" cy="2584547"/>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角丸四角形 11"/>
          <p:cNvSpPr/>
          <p:nvPr/>
        </p:nvSpPr>
        <p:spPr>
          <a:xfrm>
            <a:off x="5314729" y="5885721"/>
            <a:ext cx="3104179" cy="737927"/>
          </a:xfrm>
          <a:prstGeom prst="round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430536" y="5996056"/>
            <a:ext cx="4225946" cy="584776"/>
          </a:xfrm>
          <a:prstGeom prst="rect">
            <a:avLst/>
          </a:prstGeom>
          <a:noFill/>
        </p:spPr>
        <p:txBody>
          <a:bodyPr wrap="square" rtlCol="0">
            <a:spAutoFit/>
          </a:bodyPr>
          <a:lstStyle/>
          <a:p>
            <a:r>
              <a:rPr kumimoji="1" lang="ja-JP" altLang="en-US" sz="3200" dirty="0" smtClean="0">
                <a:solidFill>
                  <a:schemeClr val="accent1"/>
                </a:solidFill>
              </a:rPr>
              <a:t>真上から見た図</a:t>
            </a:r>
            <a:endParaRPr kumimoji="1" lang="en-US" altLang="ja-JP" sz="3200" dirty="0" smtClean="0">
              <a:solidFill>
                <a:schemeClr val="accent1"/>
              </a:solidFill>
            </a:endParaRPr>
          </a:p>
        </p:txBody>
      </p:sp>
    </p:spTree>
    <p:extLst>
      <p:ext uri="{BB962C8B-B14F-4D97-AF65-F5344CB8AC3E}">
        <p14:creationId xmlns:p14="http://schemas.microsoft.com/office/powerpoint/2010/main" val="30256190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101588" y="1204599"/>
            <a:ext cx="3606800" cy="4406900"/>
          </a:xfrm>
          <a:prstGeom prst="rect">
            <a:avLst/>
          </a:prstGeom>
        </p:spPr>
      </p:pic>
      <p:sp>
        <p:nvSpPr>
          <p:cNvPr id="2" name="タイトル 1"/>
          <p:cNvSpPr>
            <a:spLocks noGrp="1"/>
          </p:cNvSpPr>
          <p:nvPr>
            <p:ph type="title"/>
          </p:nvPr>
        </p:nvSpPr>
        <p:spPr>
          <a:xfrm>
            <a:off x="457200" y="86478"/>
            <a:ext cx="8229600" cy="1143000"/>
          </a:xfrm>
        </p:spPr>
        <p:txBody>
          <a:bodyPr/>
          <a:lstStyle/>
          <a:p>
            <a:r>
              <a:rPr kumimoji="1" lang="ja-JP" altLang="en-US" dirty="0" smtClean="0"/>
              <a:t>段ボールに穴をあける</a:t>
            </a:r>
            <a:endParaRPr kumimoji="1" lang="ja-JP" altLang="en-US" dirty="0"/>
          </a:p>
        </p:txBody>
      </p:sp>
      <p:pic>
        <p:nvPicPr>
          <p:cNvPr id="4" name="図 3"/>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74495" y="1525357"/>
            <a:ext cx="4589663" cy="3689962"/>
          </a:xfrm>
          <a:prstGeom prst="rect">
            <a:avLst/>
          </a:prstGeom>
        </p:spPr>
      </p:pic>
      <p:sp>
        <p:nvSpPr>
          <p:cNvPr id="6" name="円/楕円 5"/>
          <p:cNvSpPr/>
          <p:nvPr/>
        </p:nvSpPr>
        <p:spPr>
          <a:xfrm>
            <a:off x="6423244" y="3153435"/>
            <a:ext cx="481744" cy="496375"/>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7444244" y="3625237"/>
            <a:ext cx="481744" cy="496375"/>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757241" y="4841517"/>
            <a:ext cx="481744" cy="496375"/>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800169" y="4223805"/>
            <a:ext cx="481744" cy="496375"/>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58816" y="5714111"/>
            <a:ext cx="8819127" cy="909538"/>
          </a:xfrm>
          <a:prstGeom prst="round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11219" y="5885722"/>
            <a:ext cx="8686801" cy="584776"/>
          </a:xfrm>
          <a:prstGeom prst="rect">
            <a:avLst/>
          </a:prstGeom>
          <a:noFill/>
        </p:spPr>
        <p:txBody>
          <a:bodyPr wrap="square" rtlCol="0">
            <a:spAutoFit/>
          </a:bodyPr>
          <a:lstStyle/>
          <a:p>
            <a:r>
              <a:rPr lang="ja-JP" altLang="en-US" sz="3200" dirty="0" smtClean="0">
                <a:solidFill>
                  <a:schemeClr val="accent1"/>
                </a:solidFill>
              </a:rPr>
              <a:t>２枚重ねてから、竹串を通す穴を４カ所あけます</a:t>
            </a:r>
            <a:endParaRPr kumimoji="1" lang="en-US" altLang="ja-JP" sz="3200" dirty="0" smtClean="0">
              <a:solidFill>
                <a:schemeClr val="accent1"/>
              </a:solidFill>
            </a:endParaRPr>
          </a:p>
        </p:txBody>
      </p:sp>
    </p:spTree>
    <p:extLst>
      <p:ext uri="{BB962C8B-B14F-4D97-AF65-F5344CB8AC3E}">
        <p14:creationId xmlns:p14="http://schemas.microsoft.com/office/powerpoint/2010/main" val="8065019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1163" y="1300172"/>
            <a:ext cx="7529550" cy="4402397"/>
          </a:xfrm>
          <a:prstGeom prst="rect">
            <a:avLst/>
          </a:prstGeom>
        </p:spPr>
      </p:pic>
      <p:sp>
        <p:nvSpPr>
          <p:cNvPr id="2" name="タイトル 1"/>
          <p:cNvSpPr>
            <a:spLocks noGrp="1"/>
          </p:cNvSpPr>
          <p:nvPr>
            <p:ph type="title"/>
          </p:nvPr>
        </p:nvSpPr>
        <p:spPr>
          <a:xfrm>
            <a:off x="457200" y="102158"/>
            <a:ext cx="8229600" cy="1143000"/>
          </a:xfrm>
        </p:spPr>
        <p:txBody>
          <a:bodyPr/>
          <a:lstStyle/>
          <a:p>
            <a:r>
              <a:rPr kumimoji="1" lang="ja-JP" altLang="en-US" dirty="0" smtClean="0"/>
              <a:t>段ボールの中心に穴をあける</a:t>
            </a:r>
            <a:endParaRPr kumimoji="1" lang="ja-JP" altLang="en-US" dirty="0"/>
          </a:p>
        </p:txBody>
      </p:sp>
      <p:sp>
        <p:nvSpPr>
          <p:cNvPr id="5" name="円/楕円 4"/>
          <p:cNvSpPr/>
          <p:nvPr/>
        </p:nvSpPr>
        <p:spPr>
          <a:xfrm>
            <a:off x="2215287" y="3053560"/>
            <a:ext cx="919692" cy="880457"/>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846774" y="3018763"/>
            <a:ext cx="919692" cy="880457"/>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2087556" y="4292182"/>
            <a:ext cx="583932" cy="1576719"/>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350358" y="5868901"/>
            <a:ext cx="3985331" cy="871548"/>
          </a:xfrm>
          <a:prstGeom prst="round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7203" y="6002522"/>
            <a:ext cx="3878487" cy="584776"/>
          </a:xfrm>
          <a:prstGeom prst="rect">
            <a:avLst/>
          </a:prstGeom>
          <a:noFill/>
        </p:spPr>
        <p:txBody>
          <a:bodyPr wrap="square" rtlCol="0">
            <a:spAutoFit/>
          </a:bodyPr>
          <a:lstStyle/>
          <a:p>
            <a:r>
              <a:rPr lang="ja-JP" altLang="en-US" sz="3200" dirty="0" smtClean="0">
                <a:solidFill>
                  <a:schemeClr val="accent1"/>
                </a:solidFill>
              </a:rPr>
              <a:t>こちらは貫通させます</a:t>
            </a:r>
            <a:endParaRPr kumimoji="1" lang="en-US" altLang="ja-JP" sz="3200" dirty="0" smtClean="0">
              <a:solidFill>
                <a:schemeClr val="accent1"/>
              </a:solidFill>
            </a:endParaRPr>
          </a:p>
        </p:txBody>
      </p:sp>
      <p:cxnSp>
        <p:nvCxnSpPr>
          <p:cNvPr id="13" name="直線矢印コネクタ 12"/>
          <p:cNvCxnSpPr/>
          <p:nvPr/>
        </p:nvCxnSpPr>
        <p:spPr>
          <a:xfrm flipH="1" flipV="1">
            <a:off x="6525433" y="4231710"/>
            <a:ext cx="408752" cy="1538729"/>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角丸四角形 15"/>
          <p:cNvSpPr/>
          <p:nvPr/>
        </p:nvSpPr>
        <p:spPr>
          <a:xfrm>
            <a:off x="5472017" y="5784806"/>
            <a:ext cx="3111764" cy="1027840"/>
          </a:xfrm>
          <a:prstGeom prst="round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623217" y="5753939"/>
            <a:ext cx="3671983" cy="1077218"/>
          </a:xfrm>
          <a:prstGeom prst="rect">
            <a:avLst/>
          </a:prstGeom>
          <a:noFill/>
        </p:spPr>
        <p:txBody>
          <a:bodyPr wrap="square" rtlCol="0">
            <a:spAutoFit/>
          </a:bodyPr>
          <a:lstStyle/>
          <a:p>
            <a:r>
              <a:rPr kumimoji="1" lang="ja-JP" altLang="en-US" sz="3200" dirty="0" smtClean="0">
                <a:solidFill>
                  <a:srgbClr val="FF0000"/>
                </a:solidFill>
              </a:rPr>
              <a:t>貫通させませず</a:t>
            </a:r>
            <a:endParaRPr kumimoji="1" lang="en-US" altLang="ja-JP" sz="3200" dirty="0" smtClean="0">
              <a:solidFill>
                <a:srgbClr val="FF0000"/>
              </a:solidFill>
            </a:endParaRPr>
          </a:p>
          <a:p>
            <a:r>
              <a:rPr kumimoji="1" lang="ja-JP" altLang="en-US" sz="3200" dirty="0" smtClean="0">
                <a:solidFill>
                  <a:srgbClr val="FF0000"/>
                </a:solidFill>
              </a:rPr>
              <a:t>跡だけ点けます</a:t>
            </a:r>
            <a:endParaRPr kumimoji="1" lang="en-US" altLang="ja-JP" sz="3200" dirty="0" smtClean="0">
              <a:solidFill>
                <a:srgbClr val="FF0000"/>
              </a:solidFill>
            </a:endParaRPr>
          </a:p>
        </p:txBody>
      </p:sp>
    </p:spTree>
    <p:extLst>
      <p:ext uri="{BB962C8B-B14F-4D97-AF65-F5344CB8AC3E}">
        <p14:creationId xmlns:p14="http://schemas.microsoft.com/office/powerpoint/2010/main" val="23053200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23180" y="1315808"/>
            <a:ext cx="2767398" cy="4683937"/>
          </a:xfrm>
          <a:prstGeom prst="rect">
            <a:avLst/>
          </a:prstGeom>
        </p:spPr>
      </p:pic>
      <p:sp>
        <p:nvSpPr>
          <p:cNvPr id="2" name="タイトル 1"/>
          <p:cNvSpPr>
            <a:spLocks noGrp="1"/>
          </p:cNvSpPr>
          <p:nvPr>
            <p:ph type="title"/>
          </p:nvPr>
        </p:nvSpPr>
        <p:spPr>
          <a:xfrm>
            <a:off x="457200" y="133518"/>
            <a:ext cx="8229600" cy="1143000"/>
          </a:xfrm>
        </p:spPr>
        <p:txBody>
          <a:bodyPr/>
          <a:lstStyle/>
          <a:p>
            <a:r>
              <a:rPr kumimoji="1" lang="ja-JP" altLang="en-US" dirty="0" smtClean="0"/>
              <a:t>竹串を通す</a:t>
            </a:r>
            <a:endParaRPr kumimoji="1" lang="ja-JP" altLang="en-US" dirty="0"/>
          </a:p>
        </p:txBody>
      </p:sp>
      <p:pic>
        <p:nvPicPr>
          <p:cNvPr id="5" name="図 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4021040" y="1417638"/>
            <a:ext cx="1512507" cy="4582107"/>
          </a:xfrm>
          <a:prstGeom prst="rect">
            <a:avLst/>
          </a:prstGeom>
        </p:spPr>
      </p:pic>
      <p:sp>
        <p:nvSpPr>
          <p:cNvPr id="6" name="円/楕円 5"/>
          <p:cNvSpPr/>
          <p:nvPr/>
        </p:nvSpPr>
        <p:spPr>
          <a:xfrm>
            <a:off x="4421802" y="4551783"/>
            <a:ext cx="778360" cy="792861"/>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936371" y="1417638"/>
            <a:ext cx="3041574" cy="3101057"/>
          </a:xfrm>
          <a:prstGeom prst="rect">
            <a:avLst/>
          </a:prstGeom>
        </p:spPr>
      </p:pic>
      <p:sp>
        <p:nvSpPr>
          <p:cNvPr id="8" name="円/楕円 7"/>
          <p:cNvSpPr/>
          <p:nvPr/>
        </p:nvSpPr>
        <p:spPr>
          <a:xfrm>
            <a:off x="6677832" y="2469180"/>
            <a:ext cx="1774573" cy="175000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9618174">
            <a:off x="5048146" y="4144886"/>
            <a:ext cx="1908483" cy="408779"/>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088522" y="5399455"/>
            <a:ext cx="3223286" cy="954107"/>
          </a:xfrm>
          <a:prstGeom prst="rect">
            <a:avLst/>
          </a:prstGeom>
          <a:noFill/>
        </p:spPr>
        <p:txBody>
          <a:bodyPr wrap="square" rtlCol="0">
            <a:spAutoFit/>
          </a:bodyPr>
          <a:lstStyle/>
          <a:p>
            <a:r>
              <a:rPr lang="ja-JP" altLang="en-US" sz="2800" dirty="0" smtClean="0">
                <a:solidFill>
                  <a:srgbClr val="4F81BD"/>
                </a:solidFill>
              </a:rPr>
              <a:t>セロハンテープで</a:t>
            </a:r>
            <a:endParaRPr lang="en-US" altLang="ja-JP" sz="2800" dirty="0" smtClean="0">
              <a:solidFill>
                <a:srgbClr val="4F81BD"/>
              </a:solidFill>
            </a:endParaRPr>
          </a:p>
          <a:p>
            <a:r>
              <a:rPr lang="ja-JP" altLang="en-US" sz="2800" dirty="0" smtClean="0">
                <a:solidFill>
                  <a:srgbClr val="4F81BD"/>
                </a:solidFill>
              </a:rPr>
              <a:t>ストッパーを作ろう</a:t>
            </a:r>
            <a:endParaRPr kumimoji="1" lang="en-US" altLang="ja-JP" sz="2800" dirty="0" smtClean="0">
              <a:solidFill>
                <a:srgbClr val="4F81BD"/>
              </a:solidFill>
            </a:endParaRPr>
          </a:p>
        </p:txBody>
      </p:sp>
      <p:sp>
        <p:nvSpPr>
          <p:cNvPr id="11" name="角丸四角形吹き出し 10"/>
          <p:cNvSpPr/>
          <p:nvPr/>
        </p:nvSpPr>
        <p:spPr>
          <a:xfrm>
            <a:off x="5998820" y="5182735"/>
            <a:ext cx="3042994" cy="1369804"/>
          </a:xfrm>
          <a:prstGeom prst="wedgeRoundRectCallout">
            <a:avLst>
              <a:gd name="adj1" fmla="val -12052"/>
              <a:gd name="adj2" fmla="val -121270"/>
              <a:gd name="adj3" fmla="val 16667"/>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23180" y="6141826"/>
            <a:ext cx="4567778" cy="707886"/>
          </a:xfrm>
          <a:prstGeom prst="rect">
            <a:avLst/>
          </a:prstGeom>
          <a:noFill/>
        </p:spPr>
        <p:txBody>
          <a:bodyPr wrap="square" rtlCol="0">
            <a:spAutoFit/>
          </a:bodyPr>
          <a:lstStyle/>
          <a:p>
            <a:r>
              <a:rPr lang="ja-JP" altLang="en-US" sz="2000" dirty="0" smtClean="0">
                <a:solidFill>
                  <a:srgbClr val="4F81BD"/>
                </a:solidFill>
              </a:rPr>
              <a:t>真ん中の穴が貫通していないほうを使う。</a:t>
            </a:r>
            <a:endParaRPr lang="en-US" altLang="ja-JP" sz="2000" dirty="0" smtClean="0">
              <a:solidFill>
                <a:srgbClr val="4F81BD"/>
              </a:solidFill>
            </a:endParaRPr>
          </a:p>
          <a:p>
            <a:r>
              <a:rPr lang="ja-JP" altLang="en-US" sz="2000" dirty="0" smtClean="0">
                <a:solidFill>
                  <a:srgbClr val="FF0000"/>
                </a:solidFill>
              </a:rPr>
              <a:t>竹串は４本を平行にすること！！</a:t>
            </a:r>
            <a:endParaRPr kumimoji="1" lang="en-US" altLang="ja-JP" sz="2000" dirty="0" smtClean="0">
              <a:solidFill>
                <a:srgbClr val="FF0000"/>
              </a:solidFill>
            </a:endParaRPr>
          </a:p>
        </p:txBody>
      </p:sp>
      <p:sp>
        <p:nvSpPr>
          <p:cNvPr id="13" name="角丸四角形吹き出し 12"/>
          <p:cNvSpPr/>
          <p:nvPr/>
        </p:nvSpPr>
        <p:spPr>
          <a:xfrm>
            <a:off x="448075" y="6124577"/>
            <a:ext cx="4642883" cy="733423"/>
          </a:xfrm>
          <a:prstGeom prst="wedgeRoundRectCallout">
            <a:avLst>
              <a:gd name="adj1" fmla="val -21272"/>
              <a:gd name="adj2" fmla="val -171678"/>
              <a:gd name="adj3" fmla="val 16667"/>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39392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4878"/>
            <a:ext cx="8229600" cy="1143000"/>
          </a:xfrm>
        </p:spPr>
        <p:txBody>
          <a:bodyPr>
            <a:normAutofit/>
          </a:bodyPr>
          <a:lstStyle/>
          <a:p>
            <a:r>
              <a:rPr kumimoji="1" lang="ja-JP" altLang="en-US" dirty="0" smtClean="0"/>
              <a:t>コイルの両端をやすりでみがく</a:t>
            </a:r>
            <a:endParaRPr kumimoji="1" lang="ja-JP" altLang="en-US" dirty="0"/>
          </a:p>
        </p:txBody>
      </p:sp>
      <p:pic>
        <p:nvPicPr>
          <p:cNvPr id="4" name="図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457200" y="1419084"/>
            <a:ext cx="6409210" cy="5072941"/>
          </a:xfrm>
          <a:prstGeom prst="rect">
            <a:avLst/>
          </a:prstGeom>
        </p:spPr>
      </p:pic>
      <p:sp>
        <p:nvSpPr>
          <p:cNvPr id="5" name="角丸四角形吹き出し 4"/>
          <p:cNvSpPr/>
          <p:nvPr/>
        </p:nvSpPr>
        <p:spPr>
          <a:xfrm>
            <a:off x="7015818" y="4399403"/>
            <a:ext cx="2025996" cy="1950250"/>
          </a:xfrm>
          <a:prstGeom prst="wedgeRoundRectCallout">
            <a:avLst>
              <a:gd name="adj1" fmla="val -13545"/>
              <a:gd name="adj2" fmla="val -50237"/>
              <a:gd name="adj3" fmla="val 16667"/>
            </a:avLst>
          </a:prstGeom>
          <a:noFill/>
          <a:ln w="349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36779" y="4455371"/>
            <a:ext cx="2147083" cy="1815882"/>
          </a:xfrm>
          <a:prstGeom prst="rect">
            <a:avLst/>
          </a:prstGeom>
          <a:noFill/>
        </p:spPr>
        <p:txBody>
          <a:bodyPr wrap="square" rtlCol="0">
            <a:spAutoFit/>
          </a:bodyPr>
          <a:lstStyle/>
          <a:p>
            <a:r>
              <a:rPr lang="en-US" altLang="ja-JP" sz="2800" dirty="0" smtClean="0">
                <a:solidFill>
                  <a:schemeClr val="accent1"/>
                </a:solidFill>
              </a:rPr>
              <a:t>3〜4cm</a:t>
            </a:r>
            <a:r>
              <a:rPr lang="ja-JP" altLang="en-US" sz="2800" dirty="0" smtClean="0">
                <a:solidFill>
                  <a:schemeClr val="accent1"/>
                </a:solidFill>
              </a:rPr>
              <a:t>を</a:t>
            </a:r>
            <a:endParaRPr lang="en-US" altLang="ja-JP" sz="2800" dirty="0" smtClean="0">
              <a:solidFill>
                <a:schemeClr val="accent1"/>
              </a:solidFill>
            </a:endParaRPr>
          </a:p>
          <a:p>
            <a:r>
              <a:rPr lang="ja-JP" altLang="en-US" sz="2800" dirty="0" smtClean="0">
                <a:solidFill>
                  <a:schemeClr val="accent1"/>
                </a:solidFill>
              </a:rPr>
              <a:t>やすりで</a:t>
            </a:r>
            <a:endParaRPr lang="en-US" altLang="ja-JP" sz="2800" dirty="0" smtClean="0">
              <a:solidFill>
                <a:schemeClr val="accent1"/>
              </a:solidFill>
            </a:endParaRPr>
          </a:p>
          <a:p>
            <a:r>
              <a:rPr lang="ja-JP" altLang="en-US" sz="2800" dirty="0" smtClean="0">
                <a:solidFill>
                  <a:schemeClr val="accent1"/>
                </a:solidFill>
              </a:rPr>
              <a:t>色が変わるまでみがく</a:t>
            </a:r>
            <a:endParaRPr lang="en-US" altLang="ja-JP" sz="2800" dirty="0" smtClean="0">
              <a:solidFill>
                <a:schemeClr val="accent1"/>
              </a:solidFill>
            </a:endParaRPr>
          </a:p>
        </p:txBody>
      </p:sp>
      <p:cxnSp>
        <p:nvCxnSpPr>
          <p:cNvPr id="7" name="直線矢印コネクタ 6"/>
          <p:cNvCxnSpPr>
            <a:stCxn id="5" idx="1"/>
          </p:cNvCxnSpPr>
          <p:nvPr/>
        </p:nvCxnSpPr>
        <p:spPr>
          <a:xfrm flipH="1" flipV="1">
            <a:off x="3443965" y="4800034"/>
            <a:ext cx="3571853" cy="574494"/>
          </a:xfrm>
          <a:prstGeom prst="straightConnector1">
            <a:avLst/>
          </a:prstGeom>
          <a:ln w="4762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178093" y="164878"/>
            <a:ext cx="1784092" cy="307777"/>
          </a:xfrm>
          <a:prstGeom prst="rect">
            <a:avLst/>
          </a:prstGeom>
          <a:noFill/>
        </p:spPr>
        <p:txBody>
          <a:bodyPr wrap="square" rtlCol="0">
            <a:spAutoFit/>
          </a:bodyPr>
          <a:lstStyle/>
          <a:p>
            <a:r>
              <a:rPr kumimoji="1" lang="ja-JP" altLang="en-US" sz="1400" dirty="0" smtClean="0"/>
              <a:t>りょうたん</a:t>
            </a:r>
            <a:endParaRPr kumimoji="1" lang="ja-JP" altLang="en-US" sz="1400" dirty="0"/>
          </a:p>
        </p:txBody>
      </p:sp>
    </p:spTree>
    <p:extLst>
      <p:ext uri="{BB962C8B-B14F-4D97-AF65-F5344CB8AC3E}">
        <p14:creationId xmlns:p14="http://schemas.microsoft.com/office/powerpoint/2010/main" val="24702927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7526" y="274638"/>
            <a:ext cx="8527848" cy="1143000"/>
          </a:xfrm>
        </p:spPr>
        <p:txBody>
          <a:bodyPr>
            <a:normAutofit fontScale="90000"/>
          </a:bodyPr>
          <a:lstStyle/>
          <a:p>
            <a:r>
              <a:rPr kumimoji="1" lang="ja-JP" altLang="en-US" dirty="0" smtClean="0"/>
              <a:t>竹串の端材をセロハンテープでつける</a:t>
            </a:r>
            <a:endParaRPr kumimoji="1" lang="ja-JP" altLang="en-US" dirty="0"/>
          </a:p>
        </p:txBody>
      </p:sp>
      <p:pic>
        <p:nvPicPr>
          <p:cNvPr id="4" name="図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321321" y="1814189"/>
            <a:ext cx="6482833" cy="1829304"/>
          </a:xfrm>
          <a:prstGeom prst="rect">
            <a:avLst/>
          </a:prstGeom>
        </p:spPr>
      </p:pic>
      <p:pic>
        <p:nvPicPr>
          <p:cNvPr id="5" name="図 4"/>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321321" y="4399403"/>
            <a:ext cx="6482833" cy="1950249"/>
          </a:xfrm>
          <a:prstGeom prst="rect">
            <a:avLst/>
          </a:prstGeom>
        </p:spPr>
      </p:pic>
      <p:sp>
        <p:nvSpPr>
          <p:cNvPr id="6" name="右矢印 5"/>
          <p:cNvSpPr/>
          <p:nvPr/>
        </p:nvSpPr>
        <p:spPr>
          <a:xfrm rot="5400000">
            <a:off x="3255925" y="3771043"/>
            <a:ext cx="550578" cy="4164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V="1">
            <a:off x="3292763" y="2252606"/>
            <a:ext cx="2949600" cy="30237"/>
          </a:xfrm>
          <a:prstGeom prst="straightConnector1">
            <a:avLst/>
          </a:prstGeom>
          <a:ln w="47625">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4270868" y="1760705"/>
            <a:ext cx="1338774" cy="461665"/>
          </a:xfrm>
          <a:prstGeom prst="rect">
            <a:avLst/>
          </a:prstGeom>
          <a:noFill/>
        </p:spPr>
        <p:txBody>
          <a:bodyPr wrap="square" rtlCol="0">
            <a:spAutoFit/>
          </a:bodyPr>
          <a:lstStyle/>
          <a:p>
            <a:r>
              <a:rPr lang="en-US" altLang="ja-JP" sz="2400" dirty="0" smtClean="0"/>
              <a:t>4.5cm</a:t>
            </a:r>
            <a:endParaRPr kumimoji="1" lang="ja-JP" altLang="en-US" sz="2400" dirty="0"/>
          </a:p>
        </p:txBody>
      </p:sp>
      <p:cxnSp>
        <p:nvCxnSpPr>
          <p:cNvPr id="20" name="直線矢印コネクタ 19"/>
          <p:cNvCxnSpPr/>
          <p:nvPr/>
        </p:nvCxnSpPr>
        <p:spPr>
          <a:xfrm flipH="1" flipV="1">
            <a:off x="3338682" y="2978850"/>
            <a:ext cx="3692814" cy="1587413"/>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flipH="1">
            <a:off x="3292764" y="4868065"/>
            <a:ext cx="3723054" cy="137281"/>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5" name="角丸四角形吹き出し 24"/>
          <p:cNvSpPr/>
          <p:nvPr/>
        </p:nvSpPr>
        <p:spPr>
          <a:xfrm>
            <a:off x="7015818" y="4399403"/>
            <a:ext cx="2025996" cy="1950250"/>
          </a:xfrm>
          <a:prstGeom prst="wedgeRoundRectCallout">
            <a:avLst>
              <a:gd name="adj1" fmla="val -13545"/>
              <a:gd name="adj2" fmla="val -50237"/>
              <a:gd name="adj3" fmla="val 16667"/>
            </a:avLst>
          </a:prstGeom>
          <a:noFill/>
          <a:ln w="349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136780" y="4500172"/>
            <a:ext cx="1905034" cy="1815882"/>
          </a:xfrm>
          <a:prstGeom prst="rect">
            <a:avLst/>
          </a:prstGeom>
          <a:noFill/>
        </p:spPr>
        <p:txBody>
          <a:bodyPr wrap="square" rtlCol="0">
            <a:spAutoFit/>
          </a:bodyPr>
          <a:lstStyle/>
          <a:p>
            <a:r>
              <a:rPr lang="ja-JP" altLang="en-US" sz="2800" dirty="0" smtClean="0">
                <a:solidFill>
                  <a:schemeClr val="accent1"/>
                </a:solidFill>
              </a:rPr>
              <a:t>セロハンテープで</a:t>
            </a:r>
            <a:endParaRPr lang="en-US" altLang="ja-JP" sz="2800" dirty="0" smtClean="0">
              <a:solidFill>
                <a:schemeClr val="accent1"/>
              </a:solidFill>
            </a:endParaRPr>
          </a:p>
          <a:p>
            <a:r>
              <a:rPr lang="en-US" altLang="en-US" sz="2800" dirty="0" smtClean="0">
                <a:solidFill>
                  <a:schemeClr val="accent1"/>
                </a:solidFill>
              </a:rPr>
              <a:t>巻き付けて</a:t>
            </a:r>
          </a:p>
          <a:p>
            <a:r>
              <a:rPr kumimoji="1" lang="en-US" altLang="en-US" sz="2800" dirty="0" smtClean="0">
                <a:solidFill>
                  <a:schemeClr val="accent1"/>
                </a:solidFill>
              </a:rPr>
              <a:t>固定する</a:t>
            </a:r>
            <a:endParaRPr kumimoji="1" lang="en-US" altLang="ja-JP" sz="2800" dirty="0" smtClean="0">
              <a:solidFill>
                <a:schemeClr val="accent1"/>
              </a:solidFill>
            </a:endParaRPr>
          </a:p>
        </p:txBody>
      </p:sp>
      <p:cxnSp>
        <p:nvCxnSpPr>
          <p:cNvPr id="29" name="直線矢印コネクタ 28"/>
          <p:cNvCxnSpPr/>
          <p:nvPr/>
        </p:nvCxnSpPr>
        <p:spPr>
          <a:xfrm flipH="1">
            <a:off x="6350526" y="2585215"/>
            <a:ext cx="937457"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7287980" y="2101426"/>
            <a:ext cx="1905034" cy="954107"/>
          </a:xfrm>
          <a:prstGeom prst="rect">
            <a:avLst/>
          </a:prstGeom>
          <a:noFill/>
        </p:spPr>
        <p:txBody>
          <a:bodyPr wrap="square" rtlCol="0">
            <a:spAutoFit/>
          </a:bodyPr>
          <a:lstStyle/>
          <a:p>
            <a:r>
              <a:rPr lang="ja-JP" altLang="en-US" sz="2800" dirty="0" smtClean="0">
                <a:solidFill>
                  <a:srgbClr val="FF0000"/>
                </a:solidFill>
              </a:rPr>
              <a:t>とがって</a:t>
            </a:r>
            <a:endParaRPr lang="en-US" altLang="ja-JP" sz="2800" dirty="0" smtClean="0">
              <a:solidFill>
                <a:srgbClr val="FF0000"/>
              </a:solidFill>
            </a:endParaRPr>
          </a:p>
          <a:p>
            <a:r>
              <a:rPr lang="ja-JP" altLang="en-US" sz="2800" dirty="0" smtClean="0">
                <a:solidFill>
                  <a:srgbClr val="FF0000"/>
                </a:solidFill>
              </a:rPr>
              <a:t>いないほう</a:t>
            </a:r>
            <a:endParaRPr lang="en-US" altLang="ja-JP" sz="2800" dirty="0" smtClean="0">
              <a:solidFill>
                <a:srgbClr val="FF0000"/>
              </a:solidFill>
            </a:endParaRPr>
          </a:p>
        </p:txBody>
      </p:sp>
      <p:sp>
        <p:nvSpPr>
          <p:cNvPr id="14" name="角丸四角形吹き出し 13"/>
          <p:cNvSpPr/>
          <p:nvPr/>
        </p:nvSpPr>
        <p:spPr>
          <a:xfrm>
            <a:off x="7287983" y="2074696"/>
            <a:ext cx="1753831" cy="980837"/>
          </a:xfrm>
          <a:prstGeom prst="wedgeRoundRectCallout">
            <a:avLst>
              <a:gd name="adj1" fmla="val -13545"/>
              <a:gd name="adj2" fmla="val -50237"/>
              <a:gd name="adj3" fmla="val 16667"/>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56837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コイルに作った竹串を通す</a:t>
            </a:r>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459" y="1833749"/>
            <a:ext cx="4466340" cy="3624206"/>
          </a:xfrm>
          <a:prstGeom prst="rect">
            <a:avLst/>
          </a:prstGeom>
        </p:spPr>
      </p:pic>
      <p:pic>
        <p:nvPicPr>
          <p:cNvPr id="5" name="図 4"/>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4838495" y="1833748"/>
            <a:ext cx="4063580" cy="3624207"/>
          </a:xfrm>
          <a:prstGeom prst="rect">
            <a:avLst/>
          </a:prstGeom>
        </p:spPr>
      </p:pic>
      <p:sp>
        <p:nvSpPr>
          <p:cNvPr id="6" name="角丸四角形 5"/>
          <p:cNvSpPr/>
          <p:nvPr/>
        </p:nvSpPr>
        <p:spPr>
          <a:xfrm>
            <a:off x="158816" y="5714111"/>
            <a:ext cx="8819127" cy="909538"/>
          </a:xfrm>
          <a:prstGeom prst="round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1219" y="5885722"/>
            <a:ext cx="8686801" cy="584776"/>
          </a:xfrm>
          <a:prstGeom prst="rect">
            <a:avLst/>
          </a:prstGeom>
          <a:noFill/>
        </p:spPr>
        <p:txBody>
          <a:bodyPr wrap="square" rtlCol="0">
            <a:spAutoFit/>
          </a:bodyPr>
          <a:lstStyle/>
          <a:p>
            <a:r>
              <a:rPr lang="ja-JP" altLang="en-US" sz="3200" dirty="0" smtClean="0">
                <a:solidFill>
                  <a:schemeClr val="accent1"/>
                </a:solidFill>
              </a:rPr>
              <a:t>コイルを２等分ぐらいに開いて竹串を通しましょう</a:t>
            </a:r>
            <a:endParaRPr kumimoji="1" lang="en-US" altLang="ja-JP" sz="3200" dirty="0" smtClean="0">
              <a:solidFill>
                <a:schemeClr val="accent1"/>
              </a:solidFill>
            </a:endParaRPr>
          </a:p>
        </p:txBody>
      </p:sp>
      <p:cxnSp>
        <p:nvCxnSpPr>
          <p:cNvPr id="8" name="直線矢印コネクタ 7"/>
          <p:cNvCxnSpPr/>
          <p:nvPr/>
        </p:nvCxnSpPr>
        <p:spPr>
          <a:xfrm flipH="1" flipV="1">
            <a:off x="1724544" y="3982697"/>
            <a:ext cx="391941" cy="1731415"/>
          </a:xfrm>
          <a:prstGeom prst="straightConnector1">
            <a:avLst/>
          </a:prstGeom>
          <a:ln w="4762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2116485" y="3982697"/>
            <a:ext cx="799561" cy="1731414"/>
          </a:xfrm>
          <a:prstGeom prst="straightConnector1">
            <a:avLst/>
          </a:prstGeom>
          <a:ln w="47625">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9205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ストローを切り竹串</a:t>
            </a:r>
            <a:r>
              <a:rPr lang="ja-JP" altLang="en-US" sz="3600" dirty="0" smtClean="0"/>
              <a:t>に</a:t>
            </a:r>
            <a:r>
              <a:rPr kumimoji="1" lang="ja-JP" altLang="en-US" sz="3600" dirty="0" smtClean="0"/>
              <a:t>通して、コイルとセロハンテープで固定する</a:t>
            </a:r>
            <a:endParaRPr kumimoji="1" lang="ja-JP" altLang="en-US" sz="3600" dirty="0"/>
          </a:p>
        </p:txBody>
      </p:sp>
      <p:pic>
        <p:nvPicPr>
          <p:cNvPr id="4" name="図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39675" y="1692625"/>
            <a:ext cx="4154491" cy="3834357"/>
          </a:xfrm>
          <a:prstGeom prst="rect">
            <a:avLst/>
          </a:prstGeom>
        </p:spPr>
      </p:pic>
      <p:pic>
        <p:nvPicPr>
          <p:cNvPr id="5" name="図 4"/>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653270" y="1707742"/>
            <a:ext cx="4445368" cy="3834357"/>
          </a:xfrm>
          <a:prstGeom prst="rect">
            <a:avLst/>
          </a:prstGeom>
        </p:spPr>
      </p:pic>
      <p:pic>
        <p:nvPicPr>
          <p:cNvPr id="6" name="図 5"/>
          <p:cNvPicPr>
            <a:picLocks noChangeAspect="1"/>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6614" y="1178609"/>
            <a:ext cx="1862577" cy="1337140"/>
          </a:xfrm>
          <a:prstGeom prst="rect">
            <a:avLst/>
          </a:prstGeom>
        </p:spPr>
      </p:pic>
      <p:cxnSp>
        <p:nvCxnSpPr>
          <p:cNvPr id="7" name="直線矢印コネクタ 6"/>
          <p:cNvCxnSpPr/>
          <p:nvPr/>
        </p:nvCxnSpPr>
        <p:spPr>
          <a:xfrm>
            <a:off x="1693473" y="1496091"/>
            <a:ext cx="0" cy="725675"/>
          </a:xfrm>
          <a:prstGeom prst="straightConnector1">
            <a:avLst/>
          </a:prstGeom>
          <a:ln w="47625">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1808468" y="1632149"/>
            <a:ext cx="1338774" cy="461665"/>
          </a:xfrm>
          <a:prstGeom prst="rect">
            <a:avLst/>
          </a:prstGeom>
          <a:noFill/>
        </p:spPr>
        <p:txBody>
          <a:bodyPr wrap="square" rtlCol="0">
            <a:spAutoFit/>
          </a:bodyPr>
          <a:lstStyle/>
          <a:p>
            <a:r>
              <a:rPr lang="en-US" altLang="ja-JP" sz="2400" dirty="0"/>
              <a:t>1</a:t>
            </a:r>
            <a:r>
              <a:rPr lang="en-US" altLang="ja-JP" sz="2400" dirty="0" smtClean="0"/>
              <a:t>.5cm</a:t>
            </a:r>
            <a:endParaRPr kumimoji="1" lang="ja-JP" altLang="en-US" sz="2400" dirty="0"/>
          </a:p>
        </p:txBody>
      </p:sp>
      <p:cxnSp>
        <p:nvCxnSpPr>
          <p:cNvPr id="11" name="直線矢印コネクタ 10"/>
          <p:cNvCxnSpPr/>
          <p:nvPr/>
        </p:nvCxnSpPr>
        <p:spPr>
          <a:xfrm flipH="1" flipV="1">
            <a:off x="6929529" y="4187135"/>
            <a:ext cx="555019" cy="1481584"/>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4" name="角丸四角形吹き出し 13"/>
          <p:cNvSpPr/>
          <p:nvPr/>
        </p:nvSpPr>
        <p:spPr>
          <a:xfrm>
            <a:off x="4687285" y="5621678"/>
            <a:ext cx="4154920" cy="1189281"/>
          </a:xfrm>
          <a:prstGeom prst="wedgeRoundRectCallout">
            <a:avLst>
              <a:gd name="adj1" fmla="val -13545"/>
              <a:gd name="adj2" fmla="val -50237"/>
              <a:gd name="adj3" fmla="val 16667"/>
            </a:avLst>
          </a:prstGeom>
          <a:noFill/>
          <a:ln w="349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883845" y="5739712"/>
            <a:ext cx="3958359" cy="954107"/>
          </a:xfrm>
          <a:prstGeom prst="rect">
            <a:avLst/>
          </a:prstGeom>
          <a:noFill/>
        </p:spPr>
        <p:txBody>
          <a:bodyPr wrap="square" rtlCol="0">
            <a:spAutoFit/>
          </a:bodyPr>
          <a:lstStyle/>
          <a:p>
            <a:r>
              <a:rPr lang="en-US" altLang="en-US" sz="2800" dirty="0" smtClean="0">
                <a:solidFill>
                  <a:srgbClr val="4F81BD"/>
                </a:solidFill>
              </a:rPr>
              <a:t>ネオジム磁石を</a:t>
            </a:r>
            <a:r>
              <a:rPr lang="ja-JP" altLang="en-US" sz="2800" dirty="0" smtClean="0">
                <a:solidFill>
                  <a:srgbClr val="4F81BD"/>
                </a:solidFill>
              </a:rPr>
              <a:t>セロハンテープで巻き付ける</a:t>
            </a:r>
            <a:endParaRPr lang="en-US" altLang="ja-JP" sz="2800" dirty="0" smtClean="0">
              <a:solidFill>
                <a:srgbClr val="4F81BD"/>
              </a:solidFill>
            </a:endParaRPr>
          </a:p>
        </p:txBody>
      </p:sp>
      <p:cxnSp>
        <p:nvCxnSpPr>
          <p:cNvPr id="21" name="直線矢印コネクタ 20"/>
          <p:cNvCxnSpPr>
            <a:stCxn id="27" idx="4"/>
          </p:cNvCxnSpPr>
          <p:nvPr/>
        </p:nvCxnSpPr>
        <p:spPr>
          <a:xfrm flipV="1">
            <a:off x="1723468" y="3825517"/>
            <a:ext cx="1423774" cy="2029906"/>
          </a:xfrm>
          <a:prstGeom prst="straightConnector1">
            <a:avLst/>
          </a:prstGeom>
          <a:ln w="4762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V="1">
            <a:off x="1315466" y="3705789"/>
            <a:ext cx="169741" cy="2149634"/>
          </a:xfrm>
          <a:prstGeom prst="straightConnector1">
            <a:avLst/>
          </a:prstGeom>
          <a:ln w="4762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7" name="角丸四角形吹き出し 26"/>
          <p:cNvSpPr/>
          <p:nvPr/>
        </p:nvSpPr>
        <p:spPr>
          <a:xfrm>
            <a:off x="319563" y="5856879"/>
            <a:ext cx="3851063" cy="614180"/>
          </a:xfrm>
          <a:prstGeom prst="wedgeRoundRectCallout">
            <a:avLst>
              <a:gd name="adj1" fmla="val -13545"/>
              <a:gd name="adj2" fmla="val -50237"/>
              <a:gd name="adj3" fmla="val 16667"/>
            </a:avLst>
          </a:prstGeom>
          <a:noFill/>
          <a:ln w="349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90677" y="5873215"/>
            <a:ext cx="3779950" cy="523220"/>
          </a:xfrm>
          <a:prstGeom prst="rect">
            <a:avLst/>
          </a:prstGeom>
          <a:noFill/>
        </p:spPr>
        <p:txBody>
          <a:bodyPr wrap="square" rtlCol="0">
            <a:spAutoFit/>
          </a:bodyPr>
          <a:lstStyle/>
          <a:p>
            <a:r>
              <a:rPr lang="ja-JP" altLang="en-US" sz="2800" dirty="0" smtClean="0">
                <a:solidFill>
                  <a:srgbClr val="4F81BD"/>
                </a:solidFill>
              </a:rPr>
              <a:t>セロハンテープでこてい</a:t>
            </a:r>
            <a:endParaRPr lang="en-US" altLang="ja-JP" sz="2800" dirty="0" smtClean="0">
              <a:solidFill>
                <a:srgbClr val="4F81BD"/>
              </a:solidFill>
            </a:endParaRPr>
          </a:p>
        </p:txBody>
      </p:sp>
      <p:sp>
        <p:nvSpPr>
          <p:cNvPr id="29" name="右矢印 28"/>
          <p:cNvSpPr/>
          <p:nvPr/>
        </p:nvSpPr>
        <p:spPr>
          <a:xfrm>
            <a:off x="4127840" y="3349901"/>
            <a:ext cx="747144" cy="62106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6163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0558"/>
            <a:ext cx="8229600" cy="1143000"/>
          </a:xfrm>
        </p:spPr>
        <p:txBody>
          <a:bodyPr/>
          <a:lstStyle/>
          <a:p>
            <a:r>
              <a:rPr kumimoji="1" lang="ja-JP" altLang="en-US" dirty="0" smtClean="0"/>
              <a:t>段ボールと風車を取り付ける</a:t>
            </a:r>
            <a:endParaRPr kumimoji="1" lang="ja-JP" altLang="en-US" dirty="0"/>
          </a:p>
        </p:txBody>
      </p:sp>
      <p:pic>
        <p:nvPicPr>
          <p:cNvPr id="4" name="図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3561" r="5769"/>
          <a:stretch/>
        </p:blipFill>
        <p:spPr>
          <a:xfrm>
            <a:off x="250844" y="1414559"/>
            <a:ext cx="3119856" cy="5104287"/>
          </a:xfrm>
          <a:prstGeom prst="rect">
            <a:avLst/>
          </a:prstGeom>
        </p:spPr>
      </p:pic>
      <p:sp>
        <p:nvSpPr>
          <p:cNvPr id="5" name="右矢印 4"/>
          <p:cNvSpPr/>
          <p:nvPr/>
        </p:nvSpPr>
        <p:spPr>
          <a:xfrm>
            <a:off x="4329467" y="3572585"/>
            <a:ext cx="550578" cy="4164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l="6610" r="4740"/>
          <a:stretch/>
        </p:blipFill>
        <p:spPr>
          <a:xfrm>
            <a:off x="5769382" y="1342782"/>
            <a:ext cx="3041467" cy="5104287"/>
          </a:xfrm>
          <a:prstGeom prst="rect">
            <a:avLst/>
          </a:prstGeom>
        </p:spPr>
      </p:pic>
      <p:sp>
        <p:nvSpPr>
          <p:cNvPr id="7" name="角丸四角形吹き出し 6"/>
          <p:cNvSpPr/>
          <p:nvPr/>
        </p:nvSpPr>
        <p:spPr>
          <a:xfrm>
            <a:off x="3504548" y="1512726"/>
            <a:ext cx="2092377" cy="1858453"/>
          </a:xfrm>
          <a:prstGeom prst="wedgeRoundRectCallout">
            <a:avLst>
              <a:gd name="adj1" fmla="val -13545"/>
              <a:gd name="adj2" fmla="val -50237"/>
              <a:gd name="adj3" fmla="val 16667"/>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504548" y="1537388"/>
            <a:ext cx="2320291" cy="1815882"/>
          </a:xfrm>
          <a:prstGeom prst="rect">
            <a:avLst/>
          </a:prstGeom>
          <a:noFill/>
        </p:spPr>
        <p:txBody>
          <a:bodyPr wrap="square" rtlCol="0">
            <a:spAutoFit/>
          </a:bodyPr>
          <a:lstStyle/>
          <a:p>
            <a:r>
              <a:rPr lang="ja-JP" altLang="en-US" sz="2800" dirty="0" smtClean="0">
                <a:solidFill>
                  <a:srgbClr val="FF0000"/>
                </a:solidFill>
              </a:rPr>
              <a:t>コイルと段ボールをセロハンテープで固定する</a:t>
            </a:r>
            <a:endParaRPr lang="en-US" altLang="ja-JP" sz="2800" dirty="0" smtClean="0">
              <a:solidFill>
                <a:srgbClr val="FF0000"/>
              </a:solidFill>
            </a:endParaRPr>
          </a:p>
        </p:txBody>
      </p:sp>
      <p:cxnSp>
        <p:nvCxnSpPr>
          <p:cNvPr id="9" name="直線矢印コネクタ 8"/>
          <p:cNvCxnSpPr/>
          <p:nvPr/>
        </p:nvCxnSpPr>
        <p:spPr>
          <a:xfrm flipH="1">
            <a:off x="1944031" y="2417640"/>
            <a:ext cx="1560517" cy="232265"/>
          </a:xfrm>
          <a:prstGeom prst="straightConnector1">
            <a:avLst/>
          </a:prstGeom>
          <a:ln w="4762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角丸四角形吹き出し 13"/>
          <p:cNvSpPr/>
          <p:nvPr/>
        </p:nvSpPr>
        <p:spPr>
          <a:xfrm>
            <a:off x="3504548" y="4242604"/>
            <a:ext cx="2025996" cy="1950250"/>
          </a:xfrm>
          <a:prstGeom prst="wedgeRoundRectCallout">
            <a:avLst>
              <a:gd name="adj1" fmla="val -13545"/>
              <a:gd name="adj2" fmla="val -50237"/>
              <a:gd name="adj3" fmla="val 16667"/>
            </a:avLst>
          </a:prstGeom>
          <a:noFill/>
          <a:ln w="349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625510" y="4343373"/>
            <a:ext cx="1905034" cy="1815882"/>
          </a:xfrm>
          <a:prstGeom prst="rect">
            <a:avLst/>
          </a:prstGeom>
          <a:noFill/>
        </p:spPr>
        <p:txBody>
          <a:bodyPr wrap="square" rtlCol="0">
            <a:spAutoFit/>
          </a:bodyPr>
          <a:lstStyle/>
          <a:p>
            <a:r>
              <a:rPr lang="ja-JP" altLang="en-US" sz="2800" dirty="0" smtClean="0">
                <a:solidFill>
                  <a:schemeClr val="accent1"/>
                </a:solidFill>
              </a:rPr>
              <a:t>風車と竹串をセロハンテープで固定する</a:t>
            </a:r>
            <a:endParaRPr lang="en-US" altLang="ja-JP" sz="2800" dirty="0" smtClean="0">
              <a:solidFill>
                <a:schemeClr val="accent1"/>
              </a:solidFill>
            </a:endParaRPr>
          </a:p>
        </p:txBody>
      </p:sp>
      <p:cxnSp>
        <p:nvCxnSpPr>
          <p:cNvPr id="16" name="直線矢印コネクタ 15"/>
          <p:cNvCxnSpPr/>
          <p:nvPr/>
        </p:nvCxnSpPr>
        <p:spPr>
          <a:xfrm flipV="1">
            <a:off x="5530544" y="3857258"/>
            <a:ext cx="1587117" cy="672770"/>
          </a:xfrm>
          <a:prstGeom prst="straightConnector1">
            <a:avLst/>
          </a:prstGeom>
          <a:ln w="47625">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8887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504" y="-31656"/>
            <a:ext cx="8940295" cy="1143000"/>
          </a:xfrm>
        </p:spPr>
        <p:txBody>
          <a:bodyPr>
            <a:normAutofit fontScale="90000"/>
          </a:bodyPr>
          <a:lstStyle/>
          <a:p>
            <a:r>
              <a:rPr lang="ja-JP" altLang="en-US" dirty="0" smtClean="0"/>
              <a:t>土台に取り付けて、</a:t>
            </a:r>
            <a:r>
              <a:rPr lang="en-US" altLang="ja-JP" dirty="0" smtClean="0"/>
              <a:t>LED</a:t>
            </a:r>
            <a:r>
              <a:rPr lang="ja-JP" altLang="en-US" dirty="0" smtClean="0"/>
              <a:t>をつけたら</a:t>
            </a:r>
            <a:r>
              <a:rPr kumimoji="1" lang="ja-JP" altLang="en-US" dirty="0" smtClean="0"/>
              <a:t>完成</a:t>
            </a:r>
            <a:r>
              <a:rPr kumimoji="1" lang="en-US" altLang="ja-JP" dirty="0" smtClean="0"/>
              <a:t>!!</a:t>
            </a:r>
            <a:endParaRPr kumimoji="1" lang="ja-JP" altLang="en-US" dirty="0"/>
          </a:p>
        </p:txBody>
      </p:sp>
      <p:sp>
        <p:nvSpPr>
          <p:cNvPr id="9" name="角丸四角形吹き出し 8"/>
          <p:cNvSpPr/>
          <p:nvPr/>
        </p:nvSpPr>
        <p:spPr>
          <a:xfrm>
            <a:off x="6078358" y="3935703"/>
            <a:ext cx="3005161" cy="2776784"/>
          </a:xfrm>
          <a:prstGeom prst="wedgeRoundRectCallout">
            <a:avLst>
              <a:gd name="adj1" fmla="val -34494"/>
              <a:gd name="adj2" fmla="val -60153"/>
              <a:gd name="adj3" fmla="val 16667"/>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69535" y="1221104"/>
            <a:ext cx="3214368" cy="5240351"/>
          </a:xfrm>
          <a:prstGeom prst="rect">
            <a:avLst/>
          </a:prstGeom>
        </p:spPr>
      </p:pic>
      <p:pic>
        <p:nvPicPr>
          <p:cNvPr id="7" name="図 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610596" y="994331"/>
            <a:ext cx="3042336" cy="2714599"/>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4704" y="4095350"/>
            <a:ext cx="2621937" cy="2458600"/>
          </a:xfrm>
          <a:prstGeom prst="rect">
            <a:avLst/>
          </a:prstGeom>
        </p:spPr>
      </p:pic>
      <p:sp>
        <p:nvSpPr>
          <p:cNvPr id="11" name="角丸四角形吹き出し 10"/>
          <p:cNvSpPr/>
          <p:nvPr/>
        </p:nvSpPr>
        <p:spPr>
          <a:xfrm>
            <a:off x="3459503" y="4516872"/>
            <a:ext cx="2494849" cy="1384995"/>
          </a:xfrm>
          <a:prstGeom prst="wedgeRoundRectCallout">
            <a:avLst>
              <a:gd name="adj1" fmla="val -13545"/>
              <a:gd name="adj2" fmla="val -50237"/>
              <a:gd name="adj3" fmla="val 16667"/>
            </a:avLst>
          </a:prstGeom>
          <a:noFill/>
          <a:ln w="349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459503" y="4516872"/>
            <a:ext cx="2494849" cy="1384995"/>
          </a:xfrm>
          <a:prstGeom prst="rect">
            <a:avLst/>
          </a:prstGeom>
          <a:noFill/>
          <a:ln>
            <a:noFill/>
          </a:ln>
        </p:spPr>
        <p:txBody>
          <a:bodyPr wrap="square" rtlCol="0">
            <a:spAutoFit/>
          </a:bodyPr>
          <a:lstStyle/>
          <a:p>
            <a:r>
              <a:rPr lang="ja-JP" altLang="en-US" sz="2800" dirty="0" smtClean="0">
                <a:solidFill>
                  <a:schemeClr val="accent1"/>
                </a:solidFill>
              </a:rPr>
              <a:t>コイルの両端に</a:t>
            </a:r>
            <a:r>
              <a:rPr lang="en-US" altLang="ja-JP" sz="2800" dirty="0" smtClean="0">
                <a:solidFill>
                  <a:schemeClr val="accent1"/>
                </a:solidFill>
              </a:rPr>
              <a:t>LED</a:t>
            </a:r>
            <a:r>
              <a:rPr lang="ja-JP" altLang="en-US" sz="2800" dirty="0" smtClean="0">
                <a:solidFill>
                  <a:schemeClr val="accent1"/>
                </a:solidFill>
              </a:rPr>
              <a:t>を絡ませて取り付けよう</a:t>
            </a:r>
            <a:endParaRPr lang="en-US" altLang="ja-JP" sz="2800" dirty="0" smtClean="0">
              <a:solidFill>
                <a:schemeClr val="accent1"/>
              </a:solidFill>
            </a:endParaRPr>
          </a:p>
        </p:txBody>
      </p:sp>
      <p:cxnSp>
        <p:nvCxnSpPr>
          <p:cNvPr id="13" name="直線矢印コネクタ 12"/>
          <p:cNvCxnSpPr/>
          <p:nvPr/>
        </p:nvCxnSpPr>
        <p:spPr>
          <a:xfrm flipV="1">
            <a:off x="4739584" y="3356244"/>
            <a:ext cx="1214768" cy="1160629"/>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6385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風力発電のしくみ</a:t>
            </a:r>
            <a:endParaRPr kumimoji="1" lang="ja-JP" altLang="en-US" dirty="0"/>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4286" y="2656015"/>
            <a:ext cx="2019783" cy="1569216"/>
          </a:xfrm>
          <a:prstGeom prst="rect">
            <a:avLst/>
          </a:prstGeom>
        </p:spPr>
      </p:pic>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973" y="2474596"/>
            <a:ext cx="1746553" cy="2077376"/>
          </a:xfrm>
          <a:prstGeom prst="rect">
            <a:avLst/>
          </a:prstGeom>
        </p:spPr>
      </p:pic>
      <p:sp>
        <p:nvSpPr>
          <p:cNvPr id="12" name="ストライプ矢印 11"/>
          <p:cNvSpPr/>
          <p:nvPr/>
        </p:nvSpPr>
        <p:spPr>
          <a:xfrm>
            <a:off x="2404127" y="3205061"/>
            <a:ext cx="713595" cy="544255"/>
          </a:xfrm>
          <a:prstGeom prst="stripedRightArrow">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ストライプ矢印 12"/>
          <p:cNvSpPr/>
          <p:nvPr/>
        </p:nvSpPr>
        <p:spPr>
          <a:xfrm>
            <a:off x="5557335" y="3203542"/>
            <a:ext cx="713595" cy="544255"/>
          </a:xfrm>
          <a:prstGeom prst="stripedRightArrow">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45787" y="4551972"/>
            <a:ext cx="914010" cy="461665"/>
          </a:xfrm>
          <a:prstGeom prst="rect">
            <a:avLst/>
          </a:prstGeom>
          <a:noFill/>
        </p:spPr>
        <p:txBody>
          <a:bodyPr wrap="square" rtlCol="0">
            <a:spAutoFit/>
          </a:bodyPr>
          <a:lstStyle/>
          <a:p>
            <a:r>
              <a:rPr kumimoji="1" lang="ja-JP" altLang="en-US" sz="2400" dirty="0" smtClean="0">
                <a:solidFill>
                  <a:srgbClr val="FFFFFF"/>
                </a:solidFill>
              </a:rPr>
              <a:t>電気</a:t>
            </a:r>
            <a:endParaRPr kumimoji="1" lang="ja-JP" altLang="en-US" sz="2400" dirty="0">
              <a:solidFill>
                <a:srgbClr val="FFFFFF"/>
              </a:solidFill>
            </a:endParaRPr>
          </a:p>
        </p:txBody>
      </p:sp>
      <p:sp>
        <p:nvSpPr>
          <p:cNvPr id="15" name="テキスト ボックス 14"/>
          <p:cNvSpPr txBox="1"/>
          <p:nvPr/>
        </p:nvSpPr>
        <p:spPr>
          <a:xfrm>
            <a:off x="3562793" y="4431026"/>
            <a:ext cx="1502505" cy="461665"/>
          </a:xfrm>
          <a:prstGeom prst="rect">
            <a:avLst/>
          </a:prstGeom>
          <a:noFill/>
        </p:spPr>
        <p:txBody>
          <a:bodyPr wrap="square" rtlCol="0">
            <a:spAutoFit/>
          </a:bodyPr>
          <a:lstStyle/>
          <a:p>
            <a:r>
              <a:rPr kumimoji="1" lang="ja-JP" altLang="en-US" sz="2400" dirty="0" smtClean="0">
                <a:solidFill>
                  <a:srgbClr val="FFFFFF"/>
                </a:solidFill>
              </a:rPr>
              <a:t>モーター</a:t>
            </a:r>
            <a:endParaRPr kumimoji="1" lang="ja-JP" altLang="en-US" sz="2400" dirty="0">
              <a:solidFill>
                <a:srgbClr val="FFFFFF"/>
              </a:solidFill>
            </a:endParaRPr>
          </a:p>
        </p:txBody>
      </p:sp>
      <p:sp>
        <p:nvSpPr>
          <p:cNvPr id="16" name="テキスト ボックス 15"/>
          <p:cNvSpPr txBox="1"/>
          <p:nvPr/>
        </p:nvSpPr>
        <p:spPr>
          <a:xfrm>
            <a:off x="7061180" y="4421356"/>
            <a:ext cx="1194504" cy="461665"/>
          </a:xfrm>
          <a:prstGeom prst="rect">
            <a:avLst/>
          </a:prstGeom>
          <a:noFill/>
        </p:spPr>
        <p:txBody>
          <a:bodyPr wrap="square" rtlCol="0">
            <a:spAutoFit/>
          </a:bodyPr>
          <a:lstStyle/>
          <a:p>
            <a:r>
              <a:rPr kumimoji="1" lang="ja-JP" altLang="en-US" sz="2400" dirty="0" smtClean="0">
                <a:solidFill>
                  <a:srgbClr val="FFFFFF"/>
                </a:solidFill>
              </a:rPr>
              <a:t>自動車</a:t>
            </a:r>
            <a:endParaRPr kumimoji="1" lang="ja-JP" altLang="en-US" sz="2400" dirty="0">
              <a:solidFill>
                <a:srgbClr val="FFFFFF"/>
              </a:solidFill>
            </a:endParaRPr>
          </a:p>
        </p:txBody>
      </p:sp>
      <p:pic>
        <p:nvPicPr>
          <p:cNvPr id="17" name="図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1650" y="2857379"/>
            <a:ext cx="2545423" cy="1164065"/>
          </a:xfrm>
          <a:prstGeom prst="rect">
            <a:avLst/>
          </a:prstGeom>
        </p:spPr>
      </p:pic>
      <p:pic>
        <p:nvPicPr>
          <p:cNvPr id="18" name="Picture 6" descr="C:\Users\umekonbu\AppData\Local\Microsoft\Windows\Temporary Internet Files\Content.IE5\RE63YEBC\MCj04184360000[1].wmf"/>
          <p:cNvPicPr>
            <a:picLocks noChangeAspect="1" noChangeArrowheads="1"/>
          </p:cNvPicPr>
          <p:nvPr/>
        </p:nvPicPr>
        <p:blipFill>
          <a:blip r:embed="rId5" cstate="print"/>
          <a:srcRect/>
          <a:stretch>
            <a:fillRect/>
          </a:stretch>
        </p:blipFill>
        <p:spPr bwMode="auto">
          <a:xfrm>
            <a:off x="6871267" y="632515"/>
            <a:ext cx="1828174" cy="1585746"/>
          </a:xfrm>
          <a:prstGeom prst="rect">
            <a:avLst/>
          </a:prstGeom>
          <a:noFill/>
          <a:ln w="9525">
            <a:noFill/>
            <a:miter lim="800000"/>
            <a:headEnd/>
            <a:tailEnd/>
          </a:ln>
          <a:scene3d>
            <a:camera prst="orthographicFront">
              <a:rot lat="0" lon="21599981" rev="0"/>
            </a:camera>
            <a:lightRig rig="threePt" dir="t"/>
          </a:scene3d>
        </p:spPr>
      </p:pic>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97307" y="1505525"/>
            <a:ext cx="2001300" cy="3082294"/>
          </a:xfrm>
          <a:prstGeom prst="rect">
            <a:avLst/>
          </a:prstGeom>
        </p:spPr>
      </p:pic>
      <p:sp>
        <p:nvSpPr>
          <p:cNvPr id="19" name="テキスト ボックス 18"/>
          <p:cNvSpPr txBox="1"/>
          <p:nvPr/>
        </p:nvSpPr>
        <p:spPr>
          <a:xfrm>
            <a:off x="7501228" y="4906550"/>
            <a:ext cx="997379" cy="461665"/>
          </a:xfrm>
          <a:prstGeom prst="rect">
            <a:avLst/>
          </a:prstGeom>
          <a:noFill/>
        </p:spPr>
        <p:txBody>
          <a:bodyPr wrap="square" rtlCol="0">
            <a:spAutoFit/>
          </a:bodyPr>
          <a:lstStyle/>
          <a:p>
            <a:r>
              <a:rPr kumimoji="1" lang="ja-JP" altLang="en-US" sz="2400" dirty="0" smtClean="0">
                <a:solidFill>
                  <a:srgbClr val="FFFFFF"/>
                </a:solidFill>
              </a:rPr>
              <a:t>風車</a:t>
            </a:r>
            <a:endParaRPr kumimoji="1" lang="ja-JP" altLang="en-US" sz="2400" dirty="0">
              <a:solidFill>
                <a:srgbClr val="FFFFFF"/>
              </a:solidFill>
            </a:endParaRPr>
          </a:p>
        </p:txBody>
      </p:sp>
      <p:sp>
        <p:nvSpPr>
          <p:cNvPr id="20" name="ストライプ矢印 19"/>
          <p:cNvSpPr/>
          <p:nvPr/>
        </p:nvSpPr>
        <p:spPr>
          <a:xfrm rot="10800000">
            <a:off x="5557335" y="3205061"/>
            <a:ext cx="713595" cy="544255"/>
          </a:xfrm>
          <a:prstGeom prst="stripedRightArrow">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ストライプ矢印 20"/>
          <p:cNvSpPr/>
          <p:nvPr/>
        </p:nvSpPr>
        <p:spPr>
          <a:xfrm rot="10800000">
            <a:off x="2404127" y="3205060"/>
            <a:ext cx="713595" cy="544255"/>
          </a:xfrm>
          <a:prstGeom prst="stripedRightArrow">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39290" y="5514232"/>
            <a:ext cx="8111722" cy="869754"/>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71932" y="5705578"/>
            <a:ext cx="7879080" cy="461665"/>
          </a:xfrm>
          <a:prstGeom prst="rect">
            <a:avLst/>
          </a:prstGeom>
          <a:noFill/>
        </p:spPr>
        <p:txBody>
          <a:bodyPr wrap="none" rtlCol="0">
            <a:spAutoFit/>
          </a:bodyPr>
          <a:lstStyle/>
          <a:p>
            <a:r>
              <a:rPr kumimoji="1" lang="ja-JP" altLang="en-US" sz="2400" dirty="0" smtClean="0">
                <a:solidFill>
                  <a:srgbClr val="FFFFFF"/>
                </a:solidFill>
              </a:rPr>
              <a:t>風の力によってモーターをまわし電気を作るエコな発電</a:t>
            </a:r>
            <a:endParaRPr kumimoji="1" lang="ja-JP" altLang="en-US" sz="2400" dirty="0">
              <a:solidFill>
                <a:srgbClr val="FFFFFF"/>
              </a:solidFill>
            </a:endParaRPr>
          </a:p>
        </p:txBody>
      </p:sp>
      <p:sp>
        <p:nvSpPr>
          <p:cNvPr id="3" name="テキスト ボックス 2"/>
          <p:cNvSpPr txBox="1"/>
          <p:nvPr/>
        </p:nvSpPr>
        <p:spPr>
          <a:xfrm>
            <a:off x="945788" y="540173"/>
            <a:ext cx="1784092" cy="307777"/>
          </a:xfrm>
          <a:prstGeom prst="rect">
            <a:avLst/>
          </a:prstGeom>
          <a:noFill/>
        </p:spPr>
        <p:txBody>
          <a:bodyPr wrap="square" rtlCol="0">
            <a:spAutoFit/>
          </a:bodyPr>
          <a:lstStyle/>
          <a:p>
            <a:r>
              <a:rPr kumimoji="1" lang="ja-JP" altLang="en-US" sz="1400" dirty="0" smtClean="0">
                <a:solidFill>
                  <a:schemeClr val="bg1"/>
                </a:solidFill>
              </a:rPr>
              <a:t>ふうりょくはつでん</a:t>
            </a:r>
            <a:endParaRPr kumimoji="1" lang="ja-JP" altLang="en-US" sz="1400" dirty="0">
              <a:solidFill>
                <a:schemeClr val="bg1"/>
              </a:solidFill>
            </a:endParaRPr>
          </a:p>
        </p:txBody>
      </p:sp>
    </p:spTree>
    <p:extLst>
      <p:ext uri="{BB962C8B-B14F-4D97-AF65-F5344CB8AC3E}">
        <p14:creationId xmlns:p14="http://schemas.microsoft.com/office/powerpoint/2010/main" val="661244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6" grpId="0"/>
      <p:bldP spid="19" grpId="0"/>
      <p:bldP spid="20" grpId="0" animBg="1"/>
      <p:bldP spid="21" grpId="0" animBg="1"/>
      <p:bldP spid="22"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44216" y="1924077"/>
            <a:ext cx="3782595" cy="1099571"/>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79463" y="229820"/>
            <a:ext cx="7583487" cy="1044388"/>
          </a:xfrm>
        </p:spPr>
        <p:txBody>
          <a:bodyPr/>
          <a:lstStyle/>
          <a:p>
            <a:r>
              <a:rPr kumimoji="1" lang="ja-JP" altLang="en-US" dirty="0" smtClean="0"/>
              <a:t>大型プロペラ風車</a:t>
            </a:r>
            <a:endParaRPr kumimoji="1" lang="ja-JP" altLang="en-US"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4650" y="517064"/>
            <a:ext cx="3481465" cy="4548233"/>
          </a:xfrm>
          <a:prstGeom prst="rect">
            <a:avLst/>
          </a:prstGeom>
        </p:spPr>
      </p:pic>
      <p:sp>
        <p:nvSpPr>
          <p:cNvPr id="5" name="角丸四角形 4"/>
          <p:cNvSpPr/>
          <p:nvPr/>
        </p:nvSpPr>
        <p:spPr>
          <a:xfrm>
            <a:off x="539290" y="1433215"/>
            <a:ext cx="1526654" cy="578552"/>
          </a:xfrm>
          <a:prstGeom prst="roundRect">
            <a:avLst/>
          </a:prstGeom>
          <a:solidFill>
            <a:schemeClr val="bg2"/>
          </a:solid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06378" y="1464489"/>
            <a:ext cx="1415772" cy="461665"/>
          </a:xfrm>
          <a:prstGeom prst="rect">
            <a:avLst/>
          </a:prstGeom>
          <a:noFill/>
        </p:spPr>
        <p:txBody>
          <a:bodyPr wrap="none" rtlCol="0">
            <a:spAutoFit/>
          </a:bodyPr>
          <a:lstStyle/>
          <a:p>
            <a:r>
              <a:rPr kumimoji="1" lang="ja-JP" altLang="en-US" sz="2400" dirty="0" smtClean="0">
                <a:solidFill>
                  <a:srgbClr val="FFFFFF"/>
                </a:solidFill>
              </a:rPr>
              <a:t>メリット</a:t>
            </a:r>
            <a:endParaRPr kumimoji="1" lang="ja-JP" altLang="en-US" sz="2400" dirty="0">
              <a:solidFill>
                <a:srgbClr val="FFFFFF"/>
              </a:solidFill>
            </a:endParaRPr>
          </a:p>
        </p:txBody>
      </p:sp>
      <p:sp>
        <p:nvSpPr>
          <p:cNvPr id="8" name="テキスト ボックス 7"/>
          <p:cNvSpPr txBox="1"/>
          <p:nvPr/>
        </p:nvSpPr>
        <p:spPr>
          <a:xfrm>
            <a:off x="1043299" y="2064707"/>
            <a:ext cx="3386947" cy="966418"/>
          </a:xfrm>
          <a:prstGeom prst="rect">
            <a:avLst/>
          </a:prstGeom>
          <a:noFill/>
        </p:spPr>
        <p:txBody>
          <a:bodyPr wrap="square" rtlCol="0">
            <a:spAutoFit/>
          </a:bodyPr>
          <a:lstStyle/>
          <a:p>
            <a:pPr>
              <a:lnSpc>
                <a:spcPct val="120000"/>
              </a:lnSpc>
            </a:pPr>
            <a:r>
              <a:rPr kumimoji="1" lang="ja-JP" altLang="en-US" sz="2400" dirty="0" smtClean="0">
                <a:solidFill>
                  <a:srgbClr val="FFFFFF"/>
                </a:solidFill>
              </a:rPr>
              <a:t>・化石燃料を使わない</a:t>
            </a:r>
            <a:endParaRPr kumimoji="1" lang="en-US" altLang="ja-JP" sz="2400" dirty="0" smtClean="0">
              <a:solidFill>
                <a:srgbClr val="FFFFFF"/>
              </a:solidFill>
            </a:endParaRPr>
          </a:p>
          <a:p>
            <a:pPr>
              <a:lnSpc>
                <a:spcPct val="120000"/>
              </a:lnSpc>
            </a:pPr>
            <a:r>
              <a:rPr kumimoji="1" lang="ja-JP" altLang="en-US" sz="2400" dirty="0" smtClean="0">
                <a:solidFill>
                  <a:srgbClr val="FFFFFF"/>
                </a:solidFill>
              </a:rPr>
              <a:t>・発電効率が良い</a:t>
            </a:r>
            <a:endParaRPr kumimoji="1" lang="ja-JP" altLang="en-US" sz="2400" dirty="0">
              <a:solidFill>
                <a:srgbClr val="FFFFFF"/>
              </a:solidFill>
            </a:endParaRPr>
          </a:p>
        </p:txBody>
      </p:sp>
      <p:sp>
        <p:nvSpPr>
          <p:cNvPr id="9" name="角丸四角形 8"/>
          <p:cNvSpPr/>
          <p:nvPr/>
        </p:nvSpPr>
        <p:spPr>
          <a:xfrm>
            <a:off x="845416" y="3633631"/>
            <a:ext cx="3782595" cy="1550247"/>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40489" y="3128170"/>
            <a:ext cx="1834431" cy="578552"/>
          </a:xfrm>
          <a:prstGeom prst="roundRect">
            <a:avLst/>
          </a:prstGeom>
          <a:solidFill>
            <a:schemeClr val="accent5">
              <a:lumMod val="40000"/>
              <a:lumOff val="60000"/>
            </a:schemeClr>
          </a:solid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07578" y="3174043"/>
            <a:ext cx="1723549" cy="461665"/>
          </a:xfrm>
          <a:prstGeom prst="rect">
            <a:avLst/>
          </a:prstGeom>
          <a:noFill/>
        </p:spPr>
        <p:txBody>
          <a:bodyPr wrap="none" rtlCol="0">
            <a:spAutoFit/>
          </a:bodyPr>
          <a:lstStyle/>
          <a:p>
            <a:r>
              <a:rPr kumimoji="1" lang="ja-JP" altLang="en-US" sz="2400" dirty="0" smtClean="0">
                <a:solidFill>
                  <a:srgbClr val="FFFFFF"/>
                </a:solidFill>
              </a:rPr>
              <a:t>デメリット</a:t>
            </a:r>
            <a:endParaRPr kumimoji="1" lang="ja-JP" altLang="en-US" sz="2400" dirty="0">
              <a:solidFill>
                <a:srgbClr val="FFFFFF"/>
              </a:solidFill>
            </a:endParaRPr>
          </a:p>
        </p:txBody>
      </p:sp>
      <p:sp>
        <p:nvSpPr>
          <p:cNvPr id="12" name="テキスト ボックス 11"/>
          <p:cNvSpPr txBox="1"/>
          <p:nvPr/>
        </p:nvSpPr>
        <p:spPr>
          <a:xfrm>
            <a:off x="1044499" y="3774261"/>
            <a:ext cx="3386947" cy="1409617"/>
          </a:xfrm>
          <a:prstGeom prst="rect">
            <a:avLst/>
          </a:prstGeom>
          <a:noFill/>
        </p:spPr>
        <p:txBody>
          <a:bodyPr wrap="square" rtlCol="0">
            <a:spAutoFit/>
          </a:bodyPr>
          <a:lstStyle/>
          <a:p>
            <a:pPr>
              <a:lnSpc>
                <a:spcPct val="120000"/>
              </a:lnSpc>
            </a:pPr>
            <a:r>
              <a:rPr kumimoji="1" lang="ja-JP" altLang="en-US" sz="2400" dirty="0" smtClean="0">
                <a:solidFill>
                  <a:srgbClr val="FFFFFF"/>
                </a:solidFill>
              </a:rPr>
              <a:t>・騒音、振動がある</a:t>
            </a:r>
            <a:endParaRPr kumimoji="1" lang="en-US" altLang="ja-JP" sz="2400" dirty="0" smtClean="0">
              <a:solidFill>
                <a:srgbClr val="FFFFFF"/>
              </a:solidFill>
            </a:endParaRPr>
          </a:p>
          <a:p>
            <a:pPr>
              <a:lnSpc>
                <a:spcPct val="120000"/>
              </a:lnSpc>
            </a:pPr>
            <a:r>
              <a:rPr kumimoji="1" lang="ja-JP" altLang="en-US" sz="2400" dirty="0" smtClean="0">
                <a:solidFill>
                  <a:srgbClr val="FFFFFF"/>
                </a:solidFill>
              </a:rPr>
              <a:t>・落雷などによる故障</a:t>
            </a:r>
            <a:endParaRPr kumimoji="1" lang="en-US" altLang="ja-JP" sz="2400" dirty="0" smtClean="0">
              <a:solidFill>
                <a:srgbClr val="FFFFFF"/>
              </a:solidFill>
            </a:endParaRPr>
          </a:p>
          <a:p>
            <a:pPr>
              <a:lnSpc>
                <a:spcPct val="120000"/>
              </a:lnSpc>
            </a:pPr>
            <a:r>
              <a:rPr kumimoji="1" lang="ja-JP" altLang="en-US" sz="2400" dirty="0" smtClean="0">
                <a:solidFill>
                  <a:srgbClr val="FFFFFF"/>
                </a:solidFill>
              </a:rPr>
              <a:t>・バードストライク</a:t>
            </a:r>
            <a:endParaRPr kumimoji="1" lang="ja-JP" altLang="en-US" sz="2400" dirty="0">
              <a:solidFill>
                <a:srgbClr val="FFFFFF"/>
              </a:solidFill>
            </a:endParaRPr>
          </a:p>
        </p:txBody>
      </p:sp>
      <p:sp>
        <p:nvSpPr>
          <p:cNvPr id="13" name="角丸四角形 12"/>
          <p:cNvSpPr/>
          <p:nvPr/>
        </p:nvSpPr>
        <p:spPr>
          <a:xfrm>
            <a:off x="539290" y="5314129"/>
            <a:ext cx="8076825" cy="1051147"/>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51371" y="5356520"/>
            <a:ext cx="7964743" cy="966418"/>
          </a:xfrm>
          <a:prstGeom prst="rect">
            <a:avLst/>
          </a:prstGeom>
          <a:noFill/>
        </p:spPr>
        <p:txBody>
          <a:bodyPr wrap="square" rtlCol="0">
            <a:spAutoFit/>
          </a:bodyPr>
          <a:lstStyle/>
          <a:p>
            <a:pPr>
              <a:lnSpc>
                <a:spcPct val="120000"/>
              </a:lnSpc>
            </a:pPr>
            <a:r>
              <a:rPr kumimoji="1" lang="ja-JP" altLang="en-US" sz="2400" dirty="0" smtClean="0">
                <a:solidFill>
                  <a:srgbClr val="FFFFFF"/>
                </a:solidFill>
              </a:rPr>
              <a:t>騒音や振動があるが発電量やコストは優れている。設置場所</a:t>
            </a:r>
            <a:r>
              <a:rPr kumimoji="1" lang="en-US" altLang="ja-JP" sz="2400" dirty="0" smtClean="0">
                <a:solidFill>
                  <a:srgbClr val="FFFFFF"/>
                </a:solidFill>
              </a:rPr>
              <a:t>(</a:t>
            </a:r>
            <a:r>
              <a:rPr kumimoji="1" lang="ja-JP" altLang="en-US" sz="2400" dirty="0" smtClean="0">
                <a:solidFill>
                  <a:srgbClr val="FFFFFF"/>
                </a:solidFill>
              </a:rPr>
              <a:t>洋上など</a:t>
            </a:r>
            <a:r>
              <a:rPr kumimoji="1" lang="en-US" altLang="ja-JP" sz="2400" dirty="0" smtClean="0">
                <a:solidFill>
                  <a:srgbClr val="FFFFFF"/>
                </a:solidFill>
              </a:rPr>
              <a:t>)</a:t>
            </a:r>
            <a:r>
              <a:rPr kumimoji="1" lang="ja-JP" altLang="en-US" sz="2400" dirty="0" smtClean="0">
                <a:solidFill>
                  <a:srgbClr val="FFFFFF"/>
                </a:solidFill>
              </a:rPr>
              <a:t>の工夫によりこれからも主流となり得る。</a:t>
            </a:r>
            <a:endParaRPr kumimoji="1" lang="en-US" altLang="ja-JP" sz="2400" dirty="0" smtClean="0">
              <a:solidFill>
                <a:srgbClr val="FFFFFF"/>
              </a:solidFill>
            </a:endParaRPr>
          </a:p>
        </p:txBody>
      </p:sp>
      <p:sp>
        <p:nvSpPr>
          <p:cNvPr id="15" name="テキスト ボックス 14"/>
          <p:cNvSpPr txBox="1"/>
          <p:nvPr/>
        </p:nvSpPr>
        <p:spPr>
          <a:xfrm>
            <a:off x="5134650" y="6284667"/>
            <a:ext cx="3481465" cy="369332"/>
          </a:xfrm>
          <a:prstGeom prst="rect">
            <a:avLst/>
          </a:prstGeom>
          <a:noFill/>
        </p:spPr>
        <p:txBody>
          <a:bodyPr wrap="square" rtlCol="0">
            <a:spAutoFit/>
          </a:bodyPr>
          <a:lstStyle/>
          <a:p>
            <a:r>
              <a:rPr kumimoji="1" lang="ja-JP" altLang="en-US" sz="1100" dirty="0" smtClean="0">
                <a:solidFill>
                  <a:schemeClr val="bg1"/>
                </a:solidFill>
              </a:rPr>
              <a:t>写真</a:t>
            </a:r>
            <a:r>
              <a:rPr kumimoji="1" lang="en-US" altLang="ja-JP" sz="1100" dirty="0">
                <a:solidFill>
                  <a:schemeClr val="bg1"/>
                </a:solidFill>
              </a:rPr>
              <a:t>  http://</a:t>
            </a:r>
            <a:r>
              <a:rPr kumimoji="1" lang="en-US" altLang="ja-JP" sz="1100" dirty="0" err="1">
                <a:solidFill>
                  <a:schemeClr val="bg1"/>
                </a:solidFill>
              </a:rPr>
              <a:t>pics.livedoor.com</a:t>
            </a:r>
            <a:r>
              <a:rPr kumimoji="1" lang="en-US" altLang="ja-JP" sz="1100" dirty="0">
                <a:solidFill>
                  <a:schemeClr val="bg1"/>
                </a:solidFill>
              </a:rPr>
              <a:t>/u/cmp11/7475165</a:t>
            </a:r>
            <a:r>
              <a:rPr lang="ja-JP" altLang="en-US" dirty="0" smtClean="0"/>
              <a:t>　　</a:t>
            </a:r>
            <a:endParaRPr kumimoji="1" lang="ja-JP" altLang="en-US" dirty="0"/>
          </a:p>
        </p:txBody>
      </p:sp>
      <p:sp>
        <p:nvSpPr>
          <p:cNvPr id="16" name="テキスト ボックス 15"/>
          <p:cNvSpPr txBox="1"/>
          <p:nvPr/>
        </p:nvSpPr>
        <p:spPr>
          <a:xfrm>
            <a:off x="1366091" y="1984603"/>
            <a:ext cx="1784092" cy="276999"/>
          </a:xfrm>
          <a:prstGeom prst="rect">
            <a:avLst/>
          </a:prstGeom>
          <a:noFill/>
        </p:spPr>
        <p:txBody>
          <a:bodyPr wrap="square" rtlCol="0">
            <a:spAutoFit/>
          </a:bodyPr>
          <a:lstStyle/>
          <a:p>
            <a:r>
              <a:rPr kumimoji="1" lang="ja-JP" altLang="en-US" sz="1200" dirty="0" smtClean="0">
                <a:solidFill>
                  <a:schemeClr val="bg1"/>
                </a:solidFill>
              </a:rPr>
              <a:t>かせきねんりょう</a:t>
            </a:r>
            <a:endParaRPr kumimoji="1" lang="ja-JP" altLang="en-US" sz="1200" dirty="0">
              <a:solidFill>
                <a:schemeClr val="bg1"/>
              </a:solidFill>
            </a:endParaRPr>
          </a:p>
        </p:txBody>
      </p:sp>
      <p:sp>
        <p:nvSpPr>
          <p:cNvPr id="17" name="テキスト ボックス 16"/>
          <p:cNvSpPr txBox="1"/>
          <p:nvPr/>
        </p:nvSpPr>
        <p:spPr>
          <a:xfrm>
            <a:off x="1372511" y="2443582"/>
            <a:ext cx="1784092" cy="276999"/>
          </a:xfrm>
          <a:prstGeom prst="rect">
            <a:avLst/>
          </a:prstGeom>
          <a:noFill/>
        </p:spPr>
        <p:txBody>
          <a:bodyPr wrap="square" rtlCol="0">
            <a:spAutoFit/>
          </a:bodyPr>
          <a:lstStyle/>
          <a:p>
            <a:r>
              <a:rPr kumimoji="1" lang="ja-JP" altLang="en-US" sz="1200" dirty="0" smtClean="0">
                <a:solidFill>
                  <a:schemeClr val="bg1"/>
                </a:solidFill>
              </a:rPr>
              <a:t>はつでんこうりつ</a:t>
            </a:r>
            <a:endParaRPr kumimoji="1" lang="ja-JP" altLang="en-US" sz="1200" dirty="0">
              <a:solidFill>
                <a:schemeClr val="bg1"/>
              </a:solidFill>
            </a:endParaRPr>
          </a:p>
        </p:txBody>
      </p:sp>
      <p:sp>
        <p:nvSpPr>
          <p:cNvPr id="18" name="テキスト ボックス 17"/>
          <p:cNvSpPr txBox="1"/>
          <p:nvPr/>
        </p:nvSpPr>
        <p:spPr>
          <a:xfrm>
            <a:off x="1349074" y="3692123"/>
            <a:ext cx="1784092" cy="276999"/>
          </a:xfrm>
          <a:prstGeom prst="rect">
            <a:avLst/>
          </a:prstGeom>
          <a:noFill/>
        </p:spPr>
        <p:txBody>
          <a:bodyPr wrap="square" rtlCol="0">
            <a:spAutoFit/>
          </a:bodyPr>
          <a:lstStyle/>
          <a:p>
            <a:r>
              <a:rPr kumimoji="1" lang="ja-JP" altLang="en-US" sz="1200" dirty="0" smtClean="0">
                <a:solidFill>
                  <a:schemeClr val="bg1"/>
                </a:solidFill>
              </a:rPr>
              <a:t>そうおん</a:t>
            </a:r>
            <a:endParaRPr kumimoji="1" lang="ja-JP" altLang="en-US" sz="1200" dirty="0">
              <a:solidFill>
                <a:schemeClr val="bg1"/>
              </a:solidFill>
            </a:endParaRPr>
          </a:p>
        </p:txBody>
      </p:sp>
      <p:sp>
        <p:nvSpPr>
          <p:cNvPr id="19" name="テキスト ボックス 18"/>
          <p:cNvSpPr txBox="1"/>
          <p:nvPr/>
        </p:nvSpPr>
        <p:spPr>
          <a:xfrm>
            <a:off x="2260570" y="3698533"/>
            <a:ext cx="1784092" cy="276999"/>
          </a:xfrm>
          <a:prstGeom prst="rect">
            <a:avLst/>
          </a:prstGeom>
          <a:noFill/>
        </p:spPr>
        <p:txBody>
          <a:bodyPr wrap="square" rtlCol="0">
            <a:spAutoFit/>
          </a:bodyPr>
          <a:lstStyle/>
          <a:p>
            <a:r>
              <a:rPr kumimoji="1" lang="ja-JP" altLang="en-US" sz="1200" dirty="0" smtClean="0">
                <a:solidFill>
                  <a:schemeClr val="bg1"/>
                </a:solidFill>
              </a:rPr>
              <a:t>しんどう</a:t>
            </a:r>
            <a:endParaRPr kumimoji="1" lang="ja-JP" altLang="en-US" sz="1200" dirty="0">
              <a:solidFill>
                <a:schemeClr val="bg1"/>
              </a:solidFill>
            </a:endParaRPr>
          </a:p>
        </p:txBody>
      </p:sp>
      <p:sp>
        <p:nvSpPr>
          <p:cNvPr id="20" name="テキスト ボックス 19"/>
          <p:cNvSpPr txBox="1"/>
          <p:nvPr/>
        </p:nvSpPr>
        <p:spPr>
          <a:xfrm>
            <a:off x="1340896" y="4151102"/>
            <a:ext cx="1784092" cy="276999"/>
          </a:xfrm>
          <a:prstGeom prst="rect">
            <a:avLst/>
          </a:prstGeom>
          <a:noFill/>
        </p:spPr>
        <p:txBody>
          <a:bodyPr wrap="square" rtlCol="0">
            <a:spAutoFit/>
          </a:bodyPr>
          <a:lstStyle/>
          <a:p>
            <a:r>
              <a:rPr kumimoji="1" lang="ja-JP" altLang="en-US" sz="1200" dirty="0" smtClean="0">
                <a:solidFill>
                  <a:schemeClr val="bg1"/>
                </a:solidFill>
              </a:rPr>
              <a:t>らくらい</a:t>
            </a:r>
            <a:endParaRPr kumimoji="1" lang="ja-JP" altLang="en-US" sz="1200" dirty="0">
              <a:solidFill>
                <a:schemeClr val="bg1"/>
              </a:solidFill>
            </a:endParaRPr>
          </a:p>
        </p:txBody>
      </p:sp>
      <p:sp>
        <p:nvSpPr>
          <p:cNvPr id="21" name="テキスト ボックス 20"/>
          <p:cNvSpPr txBox="1"/>
          <p:nvPr/>
        </p:nvSpPr>
        <p:spPr>
          <a:xfrm>
            <a:off x="3479808" y="4151102"/>
            <a:ext cx="1784092" cy="276999"/>
          </a:xfrm>
          <a:prstGeom prst="rect">
            <a:avLst/>
          </a:prstGeom>
          <a:noFill/>
        </p:spPr>
        <p:txBody>
          <a:bodyPr wrap="square" rtlCol="0">
            <a:spAutoFit/>
          </a:bodyPr>
          <a:lstStyle/>
          <a:p>
            <a:r>
              <a:rPr kumimoji="1" lang="ja-JP" altLang="en-US" sz="1200" dirty="0" smtClean="0">
                <a:solidFill>
                  <a:schemeClr val="bg1"/>
                </a:solidFill>
              </a:rPr>
              <a:t>こしょう</a:t>
            </a:r>
            <a:endParaRPr kumimoji="1" lang="ja-JP" altLang="en-US" sz="1200" dirty="0">
              <a:solidFill>
                <a:schemeClr val="bg1"/>
              </a:solidFill>
            </a:endParaRPr>
          </a:p>
        </p:txBody>
      </p:sp>
      <p:sp>
        <p:nvSpPr>
          <p:cNvPr id="22" name="テキスト ボックス 21"/>
          <p:cNvSpPr txBox="1"/>
          <p:nvPr/>
        </p:nvSpPr>
        <p:spPr>
          <a:xfrm>
            <a:off x="651371" y="5291015"/>
            <a:ext cx="1784092" cy="276999"/>
          </a:xfrm>
          <a:prstGeom prst="rect">
            <a:avLst/>
          </a:prstGeom>
          <a:noFill/>
        </p:spPr>
        <p:txBody>
          <a:bodyPr wrap="square" rtlCol="0">
            <a:spAutoFit/>
          </a:bodyPr>
          <a:lstStyle/>
          <a:p>
            <a:r>
              <a:rPr kumimoji="1" lang="ja-JP" altLang="en-US" sz="1200" dirty="0" smtClean="0">
                <a:solidFill>
                  <a:schemeClr val="bg1"/>
                </a:solidFill>
              </a:rPr>
              <a:t>そうおん</a:t>
            </a:r>
            <a:endParaRPr kumimoji="1" lang="ja-JP" altLang="en-US" sz="1200" dirty="0">
              <a:solidFill>
                <a:schemeClr val="bg1"/>
              </a:solidFill>
            </a:endParaRPr>
          </a:p>
        </p:txBody>
      </p:sp>
      <p:sp>
        <p:nvSpPr>
          <p:cNvPr id="23" name="テキスト ボックス 22"/>
          <p:cNvSpPr txBox="1"/>
          <p:nvPr/>
        </p:nvSpPr>
        <p:spPr>
          <a:xfrm>
            <a:off x="1572613" y="5287358"/>
            <a:ext cx="1784092" cy="276999"/>
          </a:xfrm>
          <a:prstGeom prst="rect">
            <a:avLst/>
          </a:prstGeom>
          <a:noFill/>
        </p:spPr>
        <p:txBody>
          <a:bodyPr wrap="square" rtlCol="0">
            <a:spAutoFit/>
          </a:bodyPr>
          <a:lstStyle/>
          <a:p>
            <a:r>
              <a:rPr kumimoji="1" lang="ja-JP" altLang="en-US" sz="1200" dirty="0" smtClean="0">
                <a:solidFill>
                  <a:schemeClr val="bg1"/>
                </a:solidFill>
              </a:rPr>
              <a:t>しんどう</a:t>
            </a:r>
            <a:endParaRPr kumimoji="1" lang="ja-JP" altLang="en-US" sz="1200" dirty="0">
              <a:solidFill>
                <a:schemeClr val="bg1"/>
              </a:solidFill>
            </a:endParaRPr>
          </a:p>
        </p:txBody>
      </p:sp>
      <p:sp>
        <p:nvSpPr>
          <p:cNvPr id="24" name="テキスト ボックス 23"/>
          <p:cNvSpPr txBox="1"/>
          <p:nvPr/>
        </p:nvSpPr>
        <p:spPr>
          <a:xfrm>
            <a:off x="3319230" y="5287358"/>
            <a:ext cx="1784092" cy="276999"/>
          </a:xfrm>
          <a:prstGeom prst="rect">
            <a:avLst/>
          </a:prstGeom>
          <a:noFill/>
        </p:spPr>
        <p:txBody>
          <a:bodyPr wrap="square" rtlCol="0">
            <a:spAutoFit/>
          </a:bodyPr>
          <a:lstStyle/>
          <a:p>
            <a:r>
              <a:rPr kumimoji="1" lang="ja-JP" altLang="en-US" sz="1200" dirty="0" smtClean="0">
                <a:solidFill>
                  <a:schemeClr val="bg1"/>
                </a:solidFill>
              </a:rPr>
              <a:t>はつでんりょう</a:t>
            </a:r>
            <a:endParaRPr kumimoji="1" lang="ja-JP" altLang="en-US" sz="1200" dirty="0">
              <a:solidFill>
                <a:schemeClr val="bg1"/>
              </a:solidFill>
            </a:endParaRPr>
          </a:p>
        </p:txBody>
      </p:sp>
      <p:sp>
        <p:nvSpPr>
          <p:cNvPr id="25" name="テキスト ボックス 24"/>
          <p:cNvSpPr txBox="1"/>
          <p:nvPr/>
        </p:nvSpPr>
        <p:spPr>
          <a:xfrm>
            <a:off x="5843567" y="5283701"/>
            <a:ext cx="1784092" cy="276999"/>
          </a:xfrm>
          <a:prstGeom prst="rect">
            <a:avLst/>
          </a:prstGeom>
          <a:noFill/>
        </p:spPr>
        <p:txBody>
          <a:bodyPr wrap="square" rtlCol="0">
            <a:spAutoFit/>
          </a:bodyPr>
          <a:lstStyle/>
          <a:p>
            <a:r>
              <a:rPr kumimoji="1" lang="ja-JP" altLang="en-US" sz="1200" dirty="0" smtClean="0">
                <a:solidFill>
                  <a:schemeClr val="bg1"/>
                </a:solidFill>
              </a:rPr>
              <a:t>すぐ</a:t>
            </a:r>
            <a:endParaRPr kumimoji="1" lang="ja-JP" altLang="en-US" sz="1200" dirty="0">
              <a:solidFill>
                <a:schemeClr val="bg1"/>
              </a:solidFill>
            </a:endParaRPr>
          </a:p>
        </p:txBody>
      </p:sp>
      <p:sp>
        <p:nvSpPr>
          <p:cNvPr id="26" name="テキスト ボックス 25"/>
          <p:cNvSpPr txBox="1"/>
          <p:nvPr/>
        </p:nvSpPr>
        <p:spPr>
          <a:xfrm>
            <a:off x="1326298" y="5734237"/>
            <a:ext cx="1784092" cy="276999"/>
          </a:xfrm>
          <a:prstGeom prst="rect">
            <a:avLst/>
          </a:prstGeom>
          <a:noFill/>
        </p:spPr>
        <p:txBody>
          <a:bodyPr wrap="square" rtlCol="0">
            <a:spAutoFit/>
          </a:bodyPr>
          <a:lstStyle/>
          <a:p>
            <a:r>
              <a:rPr kumimoji="1" lang="ja-JP" altLang="en-US" sz="1200" dirty="0" smtClean="0">
                <a:solidFill>
                  <a:schemeClr val="bg1"/>
                </a:solidFill>
              </a:rPr>
              <a:t>ようじょう</a:t>
            </a:r>
            <a:endParaRPr kumimoji="1" lang="ja-JP" altLang="en-US" sz="1200" dirty="0">
              <a:solidFill>
                <a:schemeClr val="bg1"/>
              </a:solidFill>
            </a:endParaRPr>
          </a:p>
        </p:txBody>
      </p:sp>
      <p:sp>
        <p:nvSpPr>
          <p:cNvPr id="27" name="テキスト ボックス 26"/>
          <p:cNvSpPr txBox="1"/>
          <p:nvPr/>
        </p:nvSpPr>
        <p:spPr>
          <a:xfrm>
            <a:off x="6011682" y="5731738"/>
            <a:ext cx="1784092" cy="276999"/>
          </a:xfrm>
          <a:prstGeom prst="rect">
            <a:avLst/>
          </a:prstGeom>
          <a:noFill/>
        </p:spPr>
        <p:txBody>
          <a:bodyPr wrap="square" rtlCol="0">
            <a:spAutoFit/>
          </a:bodyPr>
          <a:lstStyle/>
          <a:p>
            <a:r>
              <a:rPr kumimoji="1" lang="ja-JP" altLang="en-US" sz="1200" dirty="0" smtClean="0">
                <a:solidFill>
                  <a:schemeClr val="bg1"/>
                </a:solidFill>
              </a:rPr>
              <a:t>しゅりゅう</a:t>
            </a:r>
            <a:endParaRPr kumimoji="1" lang="ja-JP" altLang="en-US" sz="1200" dirty="0">
              <a:solidFill>
                <a:schemeClr val="bg1"/>
              </a:solidFill>
            </a:endParaRPr>
          </a:p>
        </p:txBody>
      </p:sp>
    </p:spTree>
    <p:extLst>
      <p:ext uri="{BB962C8B-B14F-4D97-AF65-F5344CB8AC3E}">
        <p14:creationId xmlns:p14="http://schemas.microsoft.com/office/powerpoint/2010/main" val="5023197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落雷による影響</a:t>
            </a:r>
            <a:endParaRPr kumimoji="1" lang="ja-JP" altLang="en-US" dirty="0"/>
          </a:p>
        </p:txBody>
      </p:sp>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79463" y="1481083"/>
            <a:ext cx="7583487" cy="4208930"/>
          </a:xfrm>
        </p:spPr>
      </p:pic>
      <p:sp>
        <p:nvSpPr>
          <p:cNvPr id="5" name="テキスト ボックス 4"/>
          <p:cNvSpPr txBox="1"/>
          <p:nvPr/>
        </p:nvSpPr>
        <p:spPr>
          <a:xfrm>
            <a:off x="3235735" y="5877738"/>
            <a:ext cx="5822740" cy="461665"/>
          </a:xfrm>
          <a:prstGeom prst="rect">
            <a:avLst/>
          </a:prstGeom>
          <a:noFill/>
        </p:spPr>
        <p:txBody>
          <a:bodyPr wrap="square" rtlCol="0">
            <a:spAutoFit/>
          </a:bodyPr>
          <a:lstStyle/>
          <a:p>
            <a:r>
              <a:rPr kumimoji="1" lang="ja-JP" altLang="en-US" dirty="0"/>
              <a:t>　</a:t>
            </a:r>
            <a:r>
              <a:rPr kumimoji="1" lang="ja-JP" altLang="en-US" sz="2400" dirty="0" smtClean="0">
                <a:solidFill>
                  <a:srgbClr val="FFFFFF"/>
                </a:solidFill>
              </a:rPr>
              <a:t>北海道稚内市</a:t>
            </a:r>
            <a:r>
              <a:rPr kumimoji="1" lang="ja-JP" altLang="en-US" dirty="0" smtClean="0">
                <a:solidFill>
                  <a:srgbClr val="FFFFFF"/>
                </a:solidFill>
              </a:rPr>
              <a:t>　　　　</a:t>
            </a:r>
            <a:r>
              <a:rPr kumimoji="1" lang="en-US" altLang="ja-JP" dirty="0" smtClean="0">
                <a:solidFill>
                  <a:srgbClr val="FFFFFF"/>
                </a:solidFill>
              </a:rPr>
              <a:t>2011</a:t>
            </a:r>
            <a:r>
              <a:rPr kumimoji="1" lang="ja-JP" altLang="en-US" dirty="0">
                <a:solidFill>
                  <a:srgbClr val="FFFFFF"/>
                </a:solidFill>
              </a:rPr>
              <a:t>年</a:t>
            </a:r>
            <a:r>
              <a:rPr kumimoji="1" lang="en-US" altLang="ja-JP" dirty="0">
                <a:solidFill>
                  <a:srgbClr val="FFFFFF"/>
                </a:solidFill>
              </a:rPr>
              <a:t>10</a:t>
            </a:r>
            <a:r>
              <a:rPr kumimoji="1" lang="ja-JP" altLang="en-US" dirty="0">
                <a:solidFill>
                  <a:srgbClr val="FFFFFF"/>
                </a:solidFill>
              </a:rPr>
              <a:t>月</a:t>
            </a:r>
            <a:r>
              <a:rPr kumimoji="1" lang="en-US" altLang="ja-JP" dirty="0">
                <a:solidFill>
                  <a:srgbClr val="FFFFFF"/>
                </a:solidFill>
              </a:rPr>
              <a:t>2</a:t>
            </a:r>
            <a:r>
              <a:rPr kumimoji="1" lang="ja-JP" altLang="en-US" dirty="0">
                <a:solidFill>
                  <a:srgbClr val="FFFFFF"/>
                </a:solidFill>
              </a:rPr>
              <a:t>日 </a:t>
            </a:r>
            <a:r>
              <a:rPr kumimoji="1" lang="ja-JP" altLang="en-US" dirty="0" smtClean="0">
                <a:solidFill>
                  <a:srgbClr val="FFFFFF"/>
                </a:solidFill>
              </a:rPr>
              <a:t>読売新聞</a:t>
            </a:r>
            <a:endParaRPr kumimoji="1" lang="ja-JP" altLang="en-US" dirty="0">
              <a:solidFill>
                <a:srgbClr val="FFFFFF"/>
              </a:solidFill>
            </a:endParaRPr>
          </a:p>
        </p:txBody>
      </p:sp>
    </p:spTree>
    <p:extLst>
      <p:ext uri="{BB962C8B-B14F-4D97-AF65-F5344CB8AC3E}">
        <p14:creationId xmlns:p14="http://schemas.microsoft.com/office/powerpoint/2010/main" val="30646446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小型</a:t>
            </a:r>
            <a:r>
              <a:rPr kumimoji="1" lang="en-US" altLang="ja-JP" dirty="0" smtClean="0"/>
              <a:t>(</a:t>
            </a:r>
            <a:r>
              <a:rPr kumimoji="1" lang="ja-JP" altLang="en-US" dirty="0" smtClean="0"/>
              <a:t>マイクロ</a:t>
            </a:r>
            <a:r>
              <a:rPr kumimoji="1" lang="en-US" altLang="ja-JP" dirty="0" smtClean="0"/>
              <a:t>)</a:t>
            </a:r>
            <a:r>
              <a:rPr kumimoji="1" lang="ja-JP" altLang="en-US" dirty="0" smtClean="0"/>
              <a:t>風車</a:t>
            </a:r>
            <a:endParaRPr kumimoji="1" lang="ja-JP" altLang="en-US" dirty="0"/>
          </a:p>
        </p:txBody>
      </p:sp>
      <p:sp>
        <p:nvSpPr>
          <p:cNvPr id="4" name="角丸四角形 3"/>
          <p:cNvSpPr/>
          <p:nvPr/>
        </p:nvSpPr>
        <p:spPr>
          <a:xfrm>
            <a:off x="844216" y="1924077"/>
            <a:ext cx="3782595" cy="1356576"/>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39290" y="1462413"/>
            <a:ext cx="1526654" cy="578552"/>
          </a:xfrm>
          <a:prstGeom prst="roundRect">
            <a:avLst/>
          </a:prstGeom>
          <a:solidFill>
            <a:schemeClr val="bg2"/>
          </a:solid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06378" y="1522885"/>
            <a:ext cx="1415772" cy="461665"/>
          </a:xfrm>
          <a:prstGeom prst="rect">
            <a:avLst/>
          </a:prstGeom>
          <a:noFill/>
        </p:spPr>
        <p:txBody>
          <a:bodyPr wrap="none" rtlCol="0">
            <a:spAutoFit/>
          </a:bodyPr>
          <a:lstStyle/>
          <a:p>
            <a:r>
              <a:rPr kumimoji="1" lang="ja-JP" altLang="en-US" sz="2400" dirty="0" smtClean="0">
                <a:solidFill>
                  <a:srgbClr val="FFFFFF"/>
                </a:solidFill>
              </a:rPr>
              <a:t>メリット</a:t>
            </a:r>
            <a:endParaRPr kumimoji="1" lang="ja-JP" altLang="en-US" sz="2400" dirty="0">
              <a:solidFill>
                <a:srgbClr val="FFFFFF"/>
              </a:solidFill>
            </a:endParaRPr>
          </a:p>
        </p:txBody>
      </p:sp>
      <p:sp>
        <p:nvSpPr>
          <p:cNvPr id="7" name="テキスト ボックス 6"/>
          <p:cNvSpPr txBox="1"/>
          <p:nvPr/>
        </p:nvSpPr>
        <p:spPr>
          <a:xfrm>
            <a:off x="1043299" y="2064707"/>
            <a:ext cx="3386947" cy="1569660"/>
          </a:xfrm>
          <a:prstGeom prst="rect">
            <a:avLst/>
          </a:prstGeom>
          <a:noFill/>
        </p:spPr>
        <p:txBody>
          <a:bodyPr wrap="square" rtlCol="0">
            <a:spAutoFit/>
          </a:bodyPr>
          <a:lstStyle/>
          <a:p>
            <a:r>
              <a:rPr kumimoji="1" lang="ja-JP" altLang="en-US" sz="2400" dirty="0" smtClean="0">
                <a:solidFill>
                  <a:srgbClr val="FFFFFF"/>
                </a:solidFill>
              </a:rPr>
              <a:t>・化石燃料を使わない</a:t>
            </a:r>
            <a:endParaRPr kumimoji="1" lang="en-US" altLang="ja-JP" sz="2400" dirty="0" smtClean="0">
              <a:solidFill>
                <a:srgbClr val="FFFFFF"/>
              </a:solidFill>
            </a:endParaRPr>
          </a:p>
          <a:p>
            <a:r>
              <a:rPr kumimoji="1" lang="ja-JP" altLang="en-US" sz="2400" dirty="0" smtClean="0">
                <a:solidFill>
                  <a:srgbClr val="FFFFFF"/>
                </a:solidFill>
              </a:rPr>
              <a:t>・回転時に静音である</a:t>
            </a:r>
            <a:endParaRPr kumimoji="1" lang="en-US" altLang="ja-JP" sz="2400" dirty="0" smtClean="0">
              <a:solidFill>
                <a:srgbClr val="FFFFFF"/>
              </a:solidFill>
            </a:endParaRPr>
          </a:p>
          <a:p>
            <a:r>
              <a:rPr kumimoji="1" lang="ja-JP" altLang="en-US" sz="2400" dirty="0" smtClean="0">
                <a:solidFill>
                  <a:srgbClr val="FFFFFF"/>
                </a:solidFill>
              </a:rPr>
              <a:t>・風向に左右されない</a:t>
            </a:r>
            <a:endParaRPr kumimoji="1" lang="en-US" altLang="ja-JP" sz="2400" dirty="0" smtClean="0">
              <a:solidFill>
                <a:srgbClr val="FFFFFF"/>
              </a:solidFill>
            </a:endParaRPr>
          </a:p>
          <a:p>
            <a:endParaRPr kumimoji="1" lang="ja-JP" altLang="en-US" sz="2400" dirty="0">
              <a:solidFill>
                <a:srgbClr val="FFFFFF"/>
              </a:solidFill>
            </a:endParaRPr>
          </a:p>
        </p:txBody>
      </p:sp>
      <p:sp>
        <p:nvSpPr>
          <p:cNvPr id="8" name="角丸四角形 7"/>
          <p:cNvSpPr/>
          <p:nvPr/>
        </p:nvSpPr>
        <p:spPr>
          <a:xfrm>
            <a:off x="845416" y="3981345"/>
            <a:ext cx="3782595" cy="735537"/>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40490" y="3519681"/>
            <a:ext cx="1834431" cy="578552"/>
          </a:xfrm>
          <a:prstGeom prst="roundRect">
            <a:avLst/>
          </a:prstGeom>
          <a:solidFill>
            <a:schemeClr val="accent5">
              <a:lumMod val="40000"/>
              <a:lumOff val="60000"/>
            </a:schemeClr>
          </a:solid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07578" y="3580153"/>
            <a:ext cx="1723549" cy="461665"/>
          </a:xfrm>
          <a:prstGeom prst="rect">
            <a:avLst/>
          </a:prstGeom>
          <a:noFill/>
        </p:spPr>
        <p:txBody>
          <a:bodyPr wrap="none" rtlCol="0">
            <a:spAutoFit/>
          </a:bodyPr>
          <a:lstStyle/>
          <a:p>
            <a:r>
              <a:rPr kumimoji="1" lang="ja-JP" altLang="en-US" sz="2400" dirty="0" smtClean="0">
                <a:solidFill>
                  <a:srgbClr val="FFFFFF"/>
                </a:solidFill>
              </a:rPr>
              <a:t>デメリット</a:t>
            </a:r>
            <a:endParaRPr kumimoji="1" lang="ja-JP" altLang="en-US" sz="2400" dirty="0">
              <a:solidFill>
                <a:srgbClr val="FFFFFF"/>
              </a:solidFill>
            </a:endParaRPr>
          </a:p>
        </p:txBody>
      </p:sp>
      <p:sp>
        <p:nvSpPr>
          <p:cNvPr id="11" name="テキスト ボックス 10"/>
          <p:cNvSpPr txBox="1"/>
          <p:nvPr/>
        </p:nvSpPr>
        <p:spPr>
          <a:xfrm>
            <a:off x="1044499" y="4121975"/>
            <a:ext cx="3386947" cy="461665"/>
          </a:xfrm>
          <a:prstGeom prst="rect">
            <a:avLst/>
          </a:prstGeom>
          <a:noFill/>
        </p:spPr>
        <p:txBody>
          <a:bodyPr wrap="square" rtlCol="0">
            <a:spAutoFit/>
          </a:bodyPr>
          <a:lstStyle/>
          <a:p>
            <a:r>
              <a:rPr kumimoji="1" lang="ja-JP" altLang="en-US" sz="2400" dirty="0" smtClean="0">
                <a:solidFill>
                  <a:srgbClr val="FFFFFF"/>
                </a:solidFill>
              </a:rPr>
              <a:t>・発電効率が良くない</a:t>
            </a:r>
            <a:endParaRPr kumimoji="1" lang="en-US" altLang="ja-JP" sz="2400" dirty="0" smtClean="0">
              <a:solidFill>
                <a:srgbClr val="FFFFFF"/>
              </a:solidFill>
            </a:endParaRPr>
          </a:p>
        </p:txBody>
      </p:sp>
      <p:pic>
        <p:nvPicPr>
          <p:cNvPr id="12" name="図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83172" y="356838"/>
            <a:ext cx="2207564" cy="3285659"/>
          </a:xfrm>
          <a:prstGeom prst="rect">
            <a:avLst/>
          </a:prstGeom>
        </p:spPr>
      </p:pic>
      <p:pic>
        <p:nvPicPr>
          <p:cNvPr id="13" name="図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0028" y="1799068"/>
            <a:ext cx="2190910" cy="3160404"/>
          </a:xfrm>
          <a:prstGeom prst="rect">
            <a:avLst/>
          </a:prstGeom>
        </p:spPr>
      </p:pic>
      <p:sp>
        <p:nvSpPr>
          <p:cNvPr id="14" name="角丸四角形 13"/>
          <p:cNvSpPr/>
          <p:nvPr/>
        </p:nvSpPr>
        <p:spPr>
          <a:xfrm>
            <a:off x="539290" y="5226534"/>
            <a:ext cx="8076825" cy="1065746"/>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51371" y="5356520"/>
            <a:ext cx="7964743" cy="830997"/>
          </a:xfrm>
          <a:prstGeom prst="rect">
            <a:avLst/>
          </a:prstGeom>
          <a:noFill/>
        </p:spPr>
        <p:txBody>
          <a:bodyPr wrap="square" rtlCol="0">
            <a:spAutoFit/>
          </a:bodyPr>
          <a:lstStyle/>
          <a:p>
            <a:r>
              <a:rPr kumimoji="1" lang="ja-JP" altLang="en-US" sz="2400" dirty="0" smtClean="0">
                <a:solidFill>
                  <a:srgbClr val="FFFFFF"/>
                </a:solidFill>
              </a:rPr>
              <a:t>発電量は大きくないが、静音性から都市に設置できるので門灯や緊急用電源としての活躍が見込まれる。</a:t>
            </a:r>
            <a:endParaRPr kumimoji="1" lang="en-US" altLang="ja-JP" sz="2400" dirty="0" smtClean="0">
              <a:solidFill>
                <a:srgbClr val="FFFFFF"/>
              </a:solidFill>
            </a:endParaRPr>
          </a:p>
        </p:txBody>
      </p:sp>
      <p:sp>
        <p:nvSpPr>
          <p:cNvPr id="16" name="テキスト ボックス 15"/>
          <p:cNvSpPr txBox="1"/>
          <p:nvPr/>
        </p:nvSpPr>
        <p:spPr>
          <a:xfrm>
            <a:off x="1745758" y="6284667"/>
            <a:ext cx="6870357" cy="369332"/>
          </a:xfrm>
          <a:prstGeom prst="rect">
            <a:avLst/>
          </a:prstGeom>
          <a:noFill/>
        </p:spPr>
        <p:txBody>
          <a:bodyPr wrap="square" rtlCol="0">
            <a:spAutoFit/>
          </a:bodyPr>
          <a:lstStyle/>
          <a:p>
            <a:r>
              <a:rPr kumimoji="1" lang="ja-JP" altLang="en-US" sz="1100" dirty="0" smtClean="0">
                <a:solidFill>
                  <a:schemeClr val="bg1"/>
                </a:solidFill>
              </a:rPr>
              <a:t>写真左から　</a:t>
            </a:r>
            <a:r>
              <a:rPr kumimoji="1" lang="en-US" altLang="ja-JP" sz="1100" dirty="0">
                <a:solidFill>
                  <a:schemeClr val="bg1"/>
                </a:solidFill>
              </a:rPr>
              <a:t>http://</a:t>
            </a:r>
            <a:r>
              <a:rPr kumimoji="1" lang="en-US" altLang="ja-JP" sz="1100" dirty="0" err="1">
                <a:solidFill>
                  <a:schemeClr val="bg1"/>
                </a:solidFill>
              </a:rPr>
              <a:t>kooshoo.exblog.jp</a:t>
            </a:r>
            <a:r>
              <a:rPr kumimoji="1" lang="en-US" altLang="ja-JP" sz="1100" dirty="0">
                <a:solidFill>
                  <a:schemeClr val="bg1"/>
                </a:solidFill>
              </a:rPr>
              <a:t>/15173675</a:t>
            </a:r>
            <a:r>
              <a:rPr kumimoji="1" lang="en-US" altLang="ja-JP" sz="1100" dirty="0" smtClean="0">
                <a:solidFill>
                  <a:schemeClr val="bg1"/>
                </a:solidFill>
              </a:rPr>
              <a:t>/</a:t>
            </a:r>
            <a:r>
              <a:rPr kumimoji="1" lang="ja-JP" altLang="en-US" sz="1100" dirty="0" smtClean="0">
                <a:solidFill>
                  <a:schemeClr val="bg1"/>
                </a:solidFill>
              </a:rPr>
              <a:t>　</a:t>
            </a:r>
            <a:r>
              <a:rPr kumimoji="1" lang="en-US" altLang="ja-JP" sz="1100" dirty="0">
                <a:solidFill>
                  <a:schemeClr val="bg1"/>
                </a:solidFill>
              </a:rPr>
              <a:t>http://</a:t>
            </a:r>
            <a:r>
              <a:rPr kumimoji="1" lang="en-US" altLang="ja-JP" sz="1100" dirty="0" err="1">
                <a:solidFill>
                  <a:schemeClr val="bg1"/>
                </a:solidFill>
              </a:rPr>
              <a:t>aitech.ac.jp</a:t>
            </a:r>
            <a:r>
              <a:rPr kumimoji="1" lang="en-US" altLang="ja-JP" sz="1100" dirty="0">
                <a:solidFill>
                  <a:schemeClr val="bg1"/>
                </a:solidFill>
              </a:rPr>
              <a:t>/~</a:t>
            </a:r>
            <a:r>
              <a:rPr kumimoji="1" lang="en-US" altLang="ja-JP" sz="1100" dirty="0" err="1">
                <a:solidFill>
                  <a:schemeClr val="bg1"/>
                </a:solidFill>
              </a:rPr>
              <a:t>eeprec</a:t>
            </a:r>
            <a:r>
              <a:rPr kumimoji="1" lang="en-US" altLang="ja-JP" sz="1100" dirty="0">
                <a:solidFill>
                  <a:schemeClr val="bg1"/>
                </a:solidFill>
              </a:rPr>
              <a:t>/institute/3/</a:t>
            </a:r>
            <a:r>
              <a:rPr kumimoji="1" lang="en-US" altLang="ja-JP" sz="1100" dirty="0" err="1">
                <a:solidFill>
                  <a:schemeClr val="bg1"/>
                </a:solidFill>
              </a:rPr>
              <a:t>index.html</a:t>
            </a:r>
            <a:r>
              <a:rPr lang="ja-JP" altLang="en-US" dirty="0" smtClean="0"/>
              <a:t>　　</a:t>
            </a:r>
            <a:endParaRPr kumimoji="1" lang="ja-JP" altLang="en-US" dirty="0"/>
          </a:p>
        </p:txBody>
      </p:sp>
    </p:spTree>
    <p:extLst>
      <p:ext uri="{BB962C8B-B14F-4D97-AF65-F5344CB8AC3E}">
        <p14:creationId xmlns:p14="http://schemas.microsoft.com/office/powerpoint/2010/main" val="3784529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3" y="108876"/>
            <a:ext cx="7583487" cy="1044388"/>
          </a:xfrm>
        </p:spPr>
        <p:txBody>
          <a:bodyPr/>
          <a:lstStyle/>
          <a:p>
            <a:r>
              <a:rPr kumimoji="1" lang="ja-JP" altLang="en-US" dirty="0" smtClean="0"/>
              <a:t>設置されたサボニウス風車</a:t>
            </a:r>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005" y="1153264"/>
            <a:ext cx="6929872" cy="5108608"/>
          </a:xfrm>
          <a:prstGeom prst="rect">
            <a:avLst/>
          </a:prstGeom>
        </p:spPr>
      </p:pic>
      <p:sp>
        <p:nvSpPr>
          <p:cNvPr id="5" name="テキスト ボックス 4"/>
          <p:cNvSpPr txBox="1"/>
          <p:nvPr/>
        </p:nvSpPr>
        <p:spPr>
          <a:xfrm>
            <a:off x="2343632" y="6207082"/>
            <a:ext cx="5822740" cy="461665"/>
          </a:xfrm>
          <a:prstGeom prst="rect">
            <a:avLst/>
          </a:prstGeom>
          <a:noFill/>
        </p:spPr>
        <p:txBody>
          <a:bodyPr wrap="square" rtlCol="0">
            <a:spAutoFit/>
          </a:bodyPr>
          <a:lstStyle/>
          <a:p>
            <a:r>
              <a:rPr kumimoji="1" lang="ja-JP" altLang="en-US" dirty="0"/>
              <a:t>　</a:t>
            </a:r>
            <a:r>
              <a:rPr kumimoji="1" lang="en-US" altLang="en-US" sz="2400" dirty="0" smtClean="0">
                <a:solidFill>
                  <a:srgbClr val="FFFFFF"/>
                </a:solidFill>
              </a:rPr>
              <a:t>愛知県</a:t>
            </a:r>
            <a:r>
              <a:rPr kumimoji="1" lang="ja-JP" altLang="en-US" sz="2400" dirty="0" smtClean="0">
                <a:solidFill>
                  <a:srgbClr val="FFFFFF"/>
                </a:solidFill>
              </a:rPr>
              <a:t>名古屋市（金山駅前）</a:t>
            </a:r>
            <a:r>
              <a:rPr kumimoji="1" lang="ja-JP" altLang="en-US" dirty="0" smtClean="0">
                <a:solidFill>
                  <a:srgbClr val="FFFFFF"/>
                </a:solidFill>
              </a:rPr>
              <a:t>　　　　</a:t>
            </a:r>
            <a:endParaRPr kumimoji="1" lang="ja-JP" altLang="en-US" dirty="0">
              <a:solidFill>
                <a:srgbClr val="FFFFFF"/>
              </a:solidFill>
            </a:endParaRPr>
          </a:p>
        </p:txBody>
      </p:sp>
    </p:spTree>
    <p:extLst>
      <p:ext uri="{BB962C8B-B14F-4D97-AF65-F5344CB8AC3E}">
        <p14:creationId xmlns:p14="http://schemas.microsoft.com/office/powerpoint/2010/main" val="18488136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3929" y="381000"/>
            <a:ext cx="7583487" cy="1044388"/>
          </a:xfrm>
        </p:spPr>
        <p:txBody>
          <a:bodyPr/>
          <a:lstStyle/>
          <a:p>
            <a:r>
              <a:rPr lang="ja-JP" altLang="en-US" dirty="0" smtClean="0"/>
              <a:t>風力発電のこれから</a:t>
            </a:r>
            <a:endParaRPr kumimoji="1" lang="ja-JP" altLang="en-US" dirty="0"/>
          </a:p>
        </p:txBody>
      </p:sp>
      <p:sp>
        <p:nvSpPr>
          <p:cNvPr id="4" name="角丸四角形 3"/>
          <p:cNvSpPr/>
          <p:nvPr/>
        </p:nvSpPr>
        <p:spPr>
          <a:xfrm>
            <a:off x="276784" y="5246020"/>
            <a:ext cx="8580258" cy="989265"/>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58189" y="5487911"/>
            <a:ext cx="8867215" cy="507831"/>
          </a:xfrm>
          <a:prstGeom prst="rect">
            <a:avLst/>
          </a:prstGeom>
          <a:noFill/>
        </p:spPr>
        <p:txBody>
          <a:bodyPr wrap="square" rtlCol="0">
            <a:spAutoFit/>
          </a:bodyPr>
          <a:lstStyle/>
          <a:p>
            <a:r>
              <a:rPr kumimoji="1" lang="ja-JP" altLang="en-US" sz="2700" dirty="0" smtClean="0">
                <a:solidFill>
                  <a:srgbClr val="FFFFFF"/>
                </a:solidFill>
              </a:rPr>
              <a:t>適材適所、地域や用途に最適な風車を選ぶことが大切</a:t>
            </a:r>
            <a:endParaRPr kumimoji="1" lang="en-US" altLang="ja-JP" sz="2700" dirty="0" smtClean="0">
              <a:solidFill>
                <a:srgbClr val="FFFFFF"/>
              </a:solidFill>
            </a:endParaRP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784" y="1425388"/>
            <a:ext cx="2665618" cy="1999214"/>
          </a:xfrm>
          <a:prstGeom prst="rect">
            <a:avLst/>
          </a:prstGeom>
        </p:spPr>
      </p:pic>
      <p:pic>
        <p:nvPicPr>
          <p:cNvPr id="3" name="図 2"/>
          <p:cNvPicPr>
            <a:picLocks noChangeAspect="1"/>
          </p:cNvPicPr>
          <p:nvPr/>
        </p:nvPicPr>
        <p:blipFill>
          <a:blip r:embed="rId3"/>
          <a:stretch>
            <a:fillRect/>
          </a:stretch>
        </p:blipFill>
        <p:spPr>
          <a:xfrm>
            <a:off x="2369209" y="2176192"/>
            <a:ext cx="2199805" cy="2933073"/>
          </a:xfrm>
          <a:prstGeom prst="rect">
            <a:avLst/>
          </a:prstGeom>
        </p:spPr>
      </p:pic>
      <p:sp>
        <p:nvSpPr>
          <p:cNvPr id="9" name="テキスト ボックス 8"/>
          <p:cNvSpPr txBox="1"/>
          <p:nvPr/>
        </p:nvSpPr>
        <p:spPr>
          <a:xfrm>
            <a:off x="160581" y="6207556"/>
            <a:ext cx="8983419" cy="538609"/>
          </a:xfrm>
          <a:prstGeom prst="rect">
            <a:avLst/>
          </a:prstGeom>
          <a:noFill/>
        </p:spPr>
        <p:txBody>
          <a:bodyPr wrap="square" rtlCol="0">
            <a:spAutoFit/>
          </a:bodyPr>
          <a:lstStyle/>
          <a:p>
            <a:r>
              <a:rPr kumimoji="1" lang="ja-JP" altLang="en-US" sz="1100" dirty="0" smtClean="0">
                <a:solidFill>
                  <a:schemeClr val="bg1"/>
                </a:solidFill>
              </a:rPr>
              <a:t>写真左から　</a:t>
            </a:r>
            <a:r>
              <a:rPr lang="ja-JP" altLang="en-US" sz="1100" dirty="0">
                <a:solidFill>
                  <a:schemeClr val="bg1"/>
                </a:solidFill>
              </a:rPr>
              <a:t>ヨコハマ経済</a:t>
            </a:r>
            <a:r>
              <a:rPr lang="ja-JP" altLang="en-US" sz="1100" dirty="0" smtClean="0">
                <a:solidFill>
                  <a:schemeClr val="bg1"/>
                </a:solidFill>
              </a:rPr>
              <a:t>新聞　読売新聞　</a:t>
            </a:r>
            <a:r>
              <a:rPr lang="en-US" altLang="ja-JP" sz="1100" dirty="0">
                <a:solidFill>
                  <a:schemeClr val="bg1"/>
                </a:solidFill>
              </a:rPr>
              <a:t>http://plaza.rakuten.co.jp/europeanlife/</a:t>
            </a:r>
            <a:r>
              <a:rPr lang="en-US" altLang="ja-JP" sz="1100" dirty="0" smtClean="0">
                <a:solidFill>
                  <a:schemeClr val="bg1"/>
                </a:solidFill>
              </a:rPr>
              <a:t>3007</a:t>
            </a:r>
            <a:r>
              <a:rPr lang="ja-JP" altLang="en-US" sz="1100" dirty="0" smtClean="0">
                <a:solidFill>
                  <a:schemeClr val="bg1"/>
                </a:solidFill>
              </a:rPr>
              <a:t>　</a:t>
            </a:r>
            <a:r>
              <a:rPr lang="en-US" altLang="ja-JP" sz="1100" dirty="0">
                <a:solidFill>
                  <a:schemeClr val="bg1"/>
                </a:solidFill>
              </a:rPr>
              <a:t>http://</a:t>
            </a:r>
            <a:r>
              <a:rPr lang="en-US" altLang="ja-JP" sz="1100" dirty="0" err="1">
                <a:solidFill>
                  <a:schemeClr val="bg1"/>
                </a:solidFill>
              </a:rPr>
              <a:t>www.pref.iwate.jp</a:t>
            </a:r>
            <a:r>
              <a:rPr lang="en-US" altLang="ja-JP" sz="1100" dirty="0">
                <a:solidFill>
                  <a:schemeClr val="bg1"/>
                </a:solidFill>
              </a:rPr>
              <a:t>/</a:t>
            </a:r>
            <a:r>
              <a:rPr lang="en-US" altLang="ja-JP" sz="1100" dirty="0" err="1">
                <a:solidFill>
                  <a:schemeClr val="bg1"/>
                </a:solidFill>
              </a:rPr>
              <a:t>view.rbz?cd</a:t>
            </a:r>
            <a:r>
              <a:rPr lang="en-US" altLang="ja-JP" sz="1100" dirty="0">
                <a:solidFill>
                  <a:schemeClr val="bg1"/>
                </a:solidFill>
              </a:rPr>
              <a:t>=2172&amp;ik=0&amp;pnp=14</a:t>
            </a:r>
            <a:r>
              <a:rPr lang="ja-JP" altLang="en-US" dirty="0" smtClean="0"/>
              <a:t>　　</a:t>
            </a:r>
            <a:endParaRPr kumimoji="1" lang="ja-JP" altLang="en-US" dirty="0"/>
          </a:p>
        </p:txBody>
      </p:sp>
      <p:sp>
        <p:nvSpPr>
          <p:cNvPr id="10" name="テキスト ボックス 9"/>
          <p:cNvSpPr txBox="1"/>
          <p:nvPr/>
        </p:nvSpPr>
        <p:spPr>
          <a:xfrm>
            <a:off x="460939" y="5349411"/>
            <a:ext cx="1784092" cy="276999"/>
          </a:xfrm>
          <a:prstGeom prst="rect">
            <a:avLst/>
          </a:prstGeom>
          <a:noFill/>
        </p:spPr>
        <p:txBody>
          <a:bodyPr wrap="square" rtlCol="0">
            <a:spAutoFit/>
          </a:bodyPr>
          <a:lstStyle/>
          <a:p>
            <a:r>
              <a:rPr kumimoji="1" lang="ja-JP" altLang="en-US" sz="1200" dirty="0" smtClean="0">
                <a:solidFill>
                  <a:schemeClr val="bg1"/>
                </a:solidFill>
              </a:rPr>
              <a:t>てきざいてきしょ</a:t>
            </a:r>
            <a:endParaRPr kumimoji="1" lang="ja-JP" altLang="en-US" sz="1200" dirty="0">
              <a:solidFill>
                <a:schemeClr val="bg1"/>
              </a:solidFill>
            </a:endParaRPr>
          </a:p>
        </p:txBody>
      </p:sp>
      <p:sp>
        <p:nvSpPr>
          <p:cNvPr id="11" name="テキスト ボックス 10"/>
          <p:cNvSpPr txBox="1"/>
          <p:nvPr/>
        </p:nvSpPr>
        <p:spPr>
          <a:xfrm>
            <a:off x="2175325" y="5355821"/>
            <a:ext cx="840067" cy="276999"/>
          </a:xfrm>
          <a:prstGeom prst="rect">
            <a:avLst/>
          </a:prstGeom>
          <a:noFill/>
        </p:spPr>
        <p:txBody>
          <a:bodyPr wrap="square" rtlCol="0">
            <a:spAutoFit/>
          </a:bodyPr>
          <a:lstStyle/>
          <a:p>
            <a:r>
              <a:rPr kumimoji="1" lang="ja-JP" altLang="en-US" sz="1200" dirty="0" smtClean="0">
                <a:solidFill>
                  <a:schemeClr val="bg1"/>
                </a:solidFill>
              </a:rPr>
              <a:t>ちいき</a:t>
            </a:r>
            <a:endParaRPr kumimoji="1" lang="ja-JP" altLang="en-US" sz="1200" dirty="0">
              <a:solidFill>
                <a:schemeClr val="bg1"/>
              </a:solidFill>
            </a:endParaRPr>
          </a:p>
        </p:txBody>
      </p:sp>
      <p:sp>
        <p:nvSpPr>
          <p:cNvPr id="12" name="テキスト ボックス 11"/>
          <p:cNvSpPr txBox="1"/>
          <p:nvPr/>
        </p:nvSpPr>
        <p:spPr>
          <a:xfrm>
            <a:off x="3203605" y="5362231"/>
            <a:ext cx="840067" cy="276999"/>
          </a:xfrm>
          <a:prstGeom prst="rect">
            <a:avLst/>
          </a:prstGeom>
          <a:noFill/>
        </p:spPr>
        <p:txBody>
          <a:bodyPr wrap="square" rtlCol="0">
            <a:spAutoFit/>
          </a:bodyPr>
          <a:lstStyle/>
          <a:p>
            <a:r>
              <a:rPr kumimoji="1" lang="ja-JP" altLang="en-US" sz="1200" dirty="0" smtClean="0">
                <a:solidFill>
                  <a:schemeClr val="bg1"/>
                </a:solidFill>
              </a:rPr>
              <a:t>ようと</a:t>
            </a:r>
            <a:endParaRPr kumimoji="1" lang="ja-JP" altLang="en-US" sz="1200" dirty="0">
              <a:solidFill>
                <a:schemeClr val="bg1"/>
              </a:solidFill>
            </a:endParaRPr>
          </a:p>
        </p:txBody>
      </p:sp>
      <p:sp>
        <p:nvSpPr>
          <p:cNvPr id="13" name="テキスト ボックス 12"/>
          <p:cNvSpPr txBox="1"/>
          <p:nvPr/>
        </p:nvSpPr>
        <p:spPr>
          <a:xfrm>
            <a:off x="4167708" y="5324514"/>
            <a:ext cx="840067" cy="276999"/>
          </a:xfrm>
          <a:prstGeom prst="rect">
            <a:avLst/>
          </a:prstGeom>
          <a:noFill/>
        </p:spPr>
        <p:txBody>
          <a:bodyPr wrap="square" rtlCol="0">
            <a:spAutoFit/>
          </a:bodyPr>
          <a:lstStyle/>
          <a:p>
            <a:r>
              <a:rPr kumimoji="1" lang="ja-JP" altLang="en-US" sz="1200" dirty="0" smtClean="0">
                <a:solidFill>
                  <a:schemeClr val="bg1"/>
                </a:solidFill>
              </a:rPr>
              <a:t>さいてき</a:t>
            </a:r>
            <a:endParaRPr kumimoji="1" lang="ja-JP" altLang="en-US" sz="1200" dirty="0">
              <a:solidFill>
                <a:schemeClr val="bg1"/>
              </a:solidFill>
            </a:endParaRPr>
          </a:p>
        </p:txBody>
      </p:sp>
      <p:sp>
        <p:nvSpPr>
          <p:cNvPr id="14" name="テキスト ボックス 13"/>
          <p:cNvSpPr txBox="1"/>
          <p:nvPr/>
        </p:nvSpPr>
        <p:spPr>
          <a:xfrm>
            <a:off x="252671" y="614776"/>
            <a:ext cx="2016113" cy="307777"/>
          </a:xfrm>
          <a:prstGeom prst="rect">
            <a:avLst/>
          </a:prstGeom>
          <a:noFill/>
        </p:spPr>
        <p:txBody>
          <a:bodyPr wrap="square" rtlCol="0">
            <a:spAutoFit/>
          </a:bodyPr>
          <a:lstStyle/>
          <a:p>
            <a:r>
              <a:rPr kumimoji="1" lang="ja-JP" altLang="en-US" sz="1400" dirty="0" smtClean="0">
                <a:solidFill>
                  <a:schemeClr val="bg1"/>
                </a:solidFill>
              </a:rPr>
              <a:t>ふううりょくはつでん</a:t>
            </a:r>
            <a:endParaRPr kumimoji="1" lang="ja-JP" altLang="en-US" sz="1400" dirty="0">
              <a:solidFill>
                <a:schemeClr val="bg1"/>
              </a:solidFill>
            </a:endParaRPr>
          </a:p>
        </p:txBody>
      </p:sp>
      <p:pic>
        <p:nvPicPr>
          <p:cNvPr id="15" name="図 14"/>
          <p:cNvPicPr>
            <a:picLocks noChangeAspect="1"/>
          </p:cNvPicPr>
          <p:nvPr/>
        </p:nvPicPr>
        <p:blipFill>
          <a:blip r:embed="rId4"/>
          <a:stretch>
            <a:fillRect/>
          </a:stretch>
        </p:blipFill>
        <p:spPr>
          <a:xfrm>
            <a:off x="4599456" y="880204"/>
            <a:ext cx="4384486" cy="2544398"/>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6545" y="3103018"/>
            <a:ext cx="2843733" cy="2132799"/>
          </a:xfrm>
          <a:prstGeom prst="rect">
            <a:avLst/>
          </a:prstGeom>
        </p:spPr>
      </p:pic>
    </p:spTree>
    <p:extLst>
      <p:ext uri="{BB962C8B-B14F-4D97-AF65-F5344CB8AC3E}">
        <p14:creationId xmlns:p14="http://schemas.microsoft.com/office/powerpoint/2010/main" val="34393514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十字形 10"/>
          <p:cNvSpPr/>
          <p:nvPr/>
        </p:nvSpPr>
        <p:spPr>
          <a:xfrm>
            <a:off x="1701067" y="1728470"/>
            <a:ext cx="1965797" cy="1843876"/>
          </a:xfrm>
          <a:prstGeom prst="plus">
            <a:avLst>
              <a:gd name="adj" fmla="val 39152"/>
            </a:avLst>
          </a:prstGeom>
          <a:gradFill flip="none" rotWithShape="1">
            <a:gsLst>
              <a:gs pos="0">
                <a:srgbClr val="FF6600"/>
              </a:gs>
              <a:gs pos="100000">
                <a:srgbClr val="FFFFFF"/>
              </a:gs>
            </a:gsLst>
            <a:lin ang="0" scaled="1"/>
            <a:tileRect/>
          </a:gradFill>
          <a:ln>
            <a:gradFill flip="none" rotWithShape="1">
              <a:gsLst>
                <a:gs pos="0">
                  <a:schemeClr val="accent1">
                    <a:shade val="95000"/>
                    <a:satMod val="105000"/>
                  </a:schemeClr>
                </a:gs>
                <a:gs pos="100000">
                  <a:srgbClr val="FFFFFF"/>
                </a:gs>
              </a:gsLst>
              <a:lin ang="0" scaled="1"/>
              <a:tileRect/>
            </a:gradFill>
          </a:ln>
          <a:scene3d>
            <a:camera prst="orthographicFront">
              <a:rot lat="0" lon="16799961"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十字形 9"/>
          <p:cNvSpPr/>
          <p:nvPr/>
        </p:nvSpPr>
        <p:spPr>
          <a:xfrm>
            <a:off x="1699867" y="1742368"/>
            <a:ext cx="1965797" cy="1843876"/>
          </a:xfrm>
          <a:prstGeom prst="plus">
            <a:avLst>
              <a:gd name="adj" fmla="val 39152"/>
            </a:avLst>
          </a:prstGeom>
          <a:gradFill flip="none" rotWithShape="1">
            <a:gsLst>
              <a:gs pos="0">
                <a:srgbClr val="FF6600"/>
              </a:gs>
              <a:gs pos="100000">
                <a:srgbClr val="FFFFFF"/>
              </a:gs>
            </a:gsLst>
            <a:lin ang="0" scaled="1"/>
            <a:tileRect/>
          </a:gradFill>
          <a:ln>
            <a:gradFill flip="none" rotWithShape="1">
              <a:gsLst>
                <a:gs pos="0">
                  <a:schemeClr val="accent1">
                    <a:shade val="95000"/>
                    <a:satMod val="105000"/>
                  </a:schemeClr>
                </a:gs>
                <a:gs pos="100000">
                  <a:srgbClr val="FFFFFF"/>
                </a:gs>
              </a:gsLst>
              <a:lin ang="0" scaled="1"/>
              <a:tileRect/>
            </a:gradFill>
          </a:ln>
          <a:scene3d>
            <a:camera prst="orthographicFront">
              <a:rot lat="0" lon="17999973"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風車の種類</a:t>
            </a:r>
            <a:endParaRPr kumimoji="1" lang="ja-JP" altLang="en-US" dirty="0"/>
          </a:p>
        </p:txBody>
      </p:sp>
      <p:sp>
        <p:nvSpPr>
          <p:cNvPr id="5" name="二等辺三角形 4"/>
          <p:cNvSpPr/>
          <p:nvPr/>
        </p:nvSpPr>
        <p:spPr>
          <a:xfrm>
            <a:off x="2464111" y="2595782"/>
            <a:ext cx="469703" cy="2630136"/>
          </a:xfrm>
          <a:prstGeom prst="triangle">
            <a:avLst/>
          </a:prstGeom>
          <a:gradFill flip="none" rotWithShape="1">
            <a:gsLst>
              <a:gs pos="0">
                <a:schemeClr val="bg2">
                  <a:lumMod val="20000"/>
                  <a:lumOff val="80000"/>
                </a:schemeClr>
              </a:gs>
              <a:gs pos="100000">
                <a:srgbClr val="000000"/>
              </a:gs>
            </a:gsLst>
            <a:lin ang="0" scaled="1"/>
            <a:tileRect/>
          </a:gra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十字形 3"/>
          <p:cNvSpPr/>
          <p:nvPr/>
        </p:nvSpPr>
        <p:spPr>
          <a:xfrm>
            <a:off x="1698667" y="1726030"/>
            <a:ext cx="1965797" cy="1843876"/>
          </a:xfrm>
          <a:prstGeom prst="plus">
            <a:avLst>
              <a:gd name="adj" fmla="val 39152"/>
            </a:avLst>
          </a:prstGeom>
          <a:gradFill flip="none" rotWithShape="1">
            <a:gsLst>
              <a:gs pos="0">
                <a:srgbClr val="FF6600"/>
              </a:gs>
              <a:gs pos="100000">
                <a:srgbClr val="FFFFFF"/>
              </a:gs>
            </a:gsLst>
            <a:lin ang="0" scaled="1"/>
            <a:tileRect/>
          </a:gradFill>
          <a:ln>
            <a:gradFill flip="none" rotWithShape="1">
              <a:gsLst>
                <a:gs pos="0">
                  <a:schemeClr val="accent1">
                    <a:shade val="95000"/>
                    <a:satMod val="105000"/>
                  </a:schemeClr>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大波 6"/>
          <p:cNvSpPr/>
          <p:nvPr/>
        </p:nvSpPr>
        <p:spPr>
          <a:xfrm>
            <a:off x="5514023" y="2474838"/>
            <a:ext cx="1878815" cy="2209173"/>
          </a:xfrm>
          <a:prstGeom prst="wave">
            <a:avLst>
              <a:gd name="adj1" fmla="val 6201"/>
              <a:gd name="adj2" fmla="val 0"/>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6418640" y="1987777"/>
            <a:ext cx="0" cy="3238141"/>
          </a:xfrm>
          <a:prstGeom prst="line">
            <a:avLst/>
          </a:prstGeom>
          <a:ln w="7302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V="1">
            <a:off x="2680576" y="2595782"/>
            <a:ext cx="916044" cy="5067"/>
          </a:xfrm>
          <a:prstGeom prst="line">
            <a:avLst/>
          </a:prstGeom>
          <a:ln w="73025">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角丸四角形 18"/>
          <p:cNvSpPr/>
          <p:nvPr/>
        </p:nvSpPr>
        <p:spPr>
          <a:xfrm>
            <a:off x="1759543" y="5687015"/>
            <a:ext cx="2292486" cy="869754"/>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74917" y="5860820"/>
            <a:ext cx="2056360" cy="461665"/>
          </a:xfrm>
          <a:prstGeom prst="rect">
            <a:avLst/>
          </a:prstGeom>
          <a:noFill/>
        </p:spPr>
        <p:txBody>
          <a:bodyPr wrap="square" rtlCol="0">
            <a:spAutoFit/>
          </a:bodyPr>
          <a:lstStyle/>
          <a:p>
            <a:r>
              <a:rPr kumimoji="1" lang="ja-JP" altLang="en-US" sz="2400" dirty="0" smtClean="0">
                <a:solidFill>
                  <a:srgbClr val="FFFFFF"/>
                </a:solidFill>
              </a:rPr>
              <a:t>水平軸型風車</a:t>
            </a:r>
            <a:endParaRPr kumimoji="1" lang="ja-JP" altLang="en-US" sz="2400" dirty="0">
              <a:solidFill>
                <a:srgbClr val="FFFFFF"/>
              </a:solidFill>
            </a:endParaRPr>
          </a:p>
        </p:txBody>
      </p:sp>
      <p:sp>
        <p:nvSpPr>
          <p:cNvPr id="21" name="角丸四角形 20"/>
          <p:cNvSpPr/>
          <p:nvPr/>
        </p:nvSpPr>
        <p:spPr>
          <a:xfrm>
            <a:off x="5231623" y="5687938"/>
            <a:ext cx="2358766" cy="869754"/>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405545" y="5879284"/>
            <a:ext cx="2015922" cy="461665"/>
          </a:xfrm>
          <a:prstGeom prst="rect">
            <a:avLst/>
          </a:prstGeom>
          <a:noFill/>
        </p:spPr>
        <p:txBody>
          <a:bodyPr wrap="square" rtlCol="0">
            <a:spAutoFit/>
          </a:bodyPr>
          <a:lstStyle/>
          <a:p>
            <a:r>
              <a:rPr kumimoji="1" lang="ja-JP" altLang="en-US" sz="2400" dirty="0" smtClean="0">
                <a:solidFill>
                  <a:srgbClr val="FFFFFF"/>
                </a:solidFill>
              </a:rPr>
              <a:t>垂直軸型風車</a:t>
            </a:r>
            <a:endParaRPr kumimoji="1" lang="ja-JP" altLang="en-US" sz="2400" dirty="0">
              <a:solidFill>
                <a:srgbClr val="FFFFFF"/>
              </a:solidFill>
            </a:endParaRPr>
          </a:p>
        </p:txBody>
      </p:sp>
      <p:sp>
        <p:nvSpPr>
          <p:cNvPr id="23" name="上カーブ矢印 22"/>
          <p:cNvSpPr/>
          <p:nvPr/>
        </p:nvSpPr>
        <p:spPr>
          <a:xfrm>
            <a:off x="1950519" y="2554274"/>
            <a:ext cx="262240" cy="1015632"/>
          </a:xfrm>
          <a:prstGeom prst="curvedUpArrow">
            <a:avLst/>
          </a:prstGeom>
          <a:solidFill>
            <a:srgbClr val="FF0000"/>
          </a:solidFill>
          <a:scene3d>
            <a:camera prst="orthographicFront">
              <a:rot lat="0" lon="10799977"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下カーブ矢印 23"/>
          <p:cNvSpPr/>
          <p:nvPr/>
        </p:nvSpPr>
        <p:spPr>
          <a:xfrm>
            <a:off x="1965639" y="1694573"/>
            <a:ext cx="307600" cy="748808"/>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上カーブ矢印 24"/>
          <p:cNvSpPr/>
          <p:nvPr/>
        </p:nvSpPr>
        <p:spPr>
          <a:xfrm>
            <a:off x="5708250" y="4404927"/>
            <a:ext cx="264266" cy="883869"/>
          </a:xfrm>
          <a:prstGeom prst="curvedUpArrow">
            <a:avLst/>
          </a:prstGeom>
          <a:solidFill>
            <a:srgbClr val="FF0000"/>
          </a:solidFill>
          <a:scene3d>
            <a:camera prst="orthographicFront">
              <a:rot lat="0" lon="10799977"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下カーブ矢印 25"/>
          <p:cNvSpPr/>
          <p:nvPr/>
        </p:nvSpPr>
        <p:spPr>
          <a:xfrm>
            <a:off x="6802734" y="4494634"/>
            <a:ext cx="307600" cy="748808"/>
          </a:xfrm>
          <a:prstGeom prst="curvedDownArrow">
            <a:avLst/>
          </a:prstGeom>
          <a:solidFill>
            <a:srgbClr val="FF0000"/>
          </a:solidFill>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911754" y="5259720"/>
            <a:ext cx="7798756" cy="211642"/>
          </a:xfrm>
          <a:prstGeom prst="rect">
            <a:avLst/>
          </a:prstGeom>
          <a:solidFill>
            <a:schemeClr val="accent4">
              <a:lumMod val="50000"/>
            </a:schemeClr>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27" name="テキスト ボックス 26"/>
          <p:cNvSpPr txBox="1"/>
          <p:nvPr/>
        </p:nvSpPr>
        <p:spPr>
          <a:xfrm>
            <a:off x="144184" y="5099149"/>
            <a:ext cx="960506" cy="461665"/>
          </a:xfrm>
          <a:prstGeom prst="rect">
            <a:avLst/>
          </a:prstGeom>
          <a:noFill/>
        </p:spPr>
        <p:txBody>
          <a:bodyPr wrap="square" rtlCol="0">
            <a:spAutoFit/>
          </a:bodyPr>
          <a:lstStyle/>
          <a:p>
            <a:r>
              <a:rPr kumimoji="1" lang="ja-JP" altLang="en-US" sz="2400" dirty="0" smtClean="0">
                <a:solidFill>
                  <a:srgbClr val="FFFFFF"/>
                </a:solidFill>
              </a:rPr>
              <a:t>地面</a:t>
            </a:r>
            <a:endParaRPr kumimoji="1" lang="ja-JP" altLang="en-US" sz="2400" dirty="0">
              <a:solidFill>
                <a:srgbClr val="FFFFFF"/>
              </a:solidFill>
            </a:endParaRPr>
          </a:p>
        </p:txBody>
      </p:sp>
      <p:sp>
        <p:nvSpPr>
          <p:cNvPr id="28" name="二等辺三角形 27"/>
          <p:cNvSpPr/>
          <p:nvPr/>
        </p:nvSpPr>
        <p:spPr>
          <a:xfrm>
            <a:off x="6183788" y="4902554"/>
            <a:ext cx="469703" cy="324606"/>
          </a:xfrm>
          <a:prstGeom prst="triangle">
            <a:avLst>
              <a:gd name="adj" fmla="val 53467"/>
            </a:avLst>
          </a:prstGeom>
          <a:gradFill flip="none" rotWithShape="1">
            <a:gsLst>
              <a:gs pos="0">
                <a:schemeClr val="bg2">
                  <a:lumMod val="20000"/>
                  <a:lumOff val="80000"/>
                </a:schemeClr>
              </a:gs>
              <a:gs pos="100000">
                <a:srgbClr val="000000"/>
              </a:gs>
            </a:gsLst>
            <a:lin ang="0" scaled="1"/>
            <a:tileRect/>
          </a:gra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12049" y="613169"/>
            <a:ext cx="997463" cy="307777"/>
          </a:xfrm>
          <a:prstGeom prst="rect">
            <a:avLst/>
          </a:prstGeom>
          <a:noFill/>
        </p:spPr>
        <p:txBody>
          <a:bodyPr wrap="square" rtlCol="0">
            <a:spAutoFit/>
          </a:bodyPr>
          <a:lstStyle/>
          <a:p>
            <a:r>
              <a:rPr kumimoji="1" lang="ja-JP" altLang="en-US" sz="1400" dirty="0" smtClean="0">
                <a:solidFill>
                  <a:schemeClr val="bg1"/>
                </a:solidFill>
              </a:rPr>
              <a:t>ふうしゃ</a:t>
            </a:r>
            <a:endParaRPr kumimoji="1" lang="ja-JP" altLang="en-US" sz="1400" dirty="0">
              <a:solidFill>
                <a:schemeClr val="bg1"/>
              </a:solidFill>
            </a:endParaRPr>
          </a:p>
        </p:txBody>
      </p:sp>
      <p:sp>
        <p:nvSpPr>
          <p:cNvPr id="30" name="テキスト ボックス 29"/>
          <p:cNvSpPr txBox="1"/>
          <p:nvPr/>
        </p:nvSpPr>
        <p:spPr>
          <a:xfrm>
            <a:off x="1892127" y="5677733"/>
            <a:ext cx="1784092" cy="276999"/>
          </a:xfrm>
          <a:prstGeom prst="rect">
            <a:avLst/>
          </a:prstGeom>
          <a:noFill/>
        </p:spPr>
        <p:txBody>
          <a:bodyPr wrap="square" rtlCol="0">
            <a:spAutoFit/>
          </a:bodyPr>
          <a:lstStyle/>
          <a:p>
            <a:r>
              <a:rPr kumimoji="1" lang="ja-JP" altLang="en-US" sz="1200" dirty="0" smtClean="0">
                <a:solidFill>
                  <a:schemeClr val="bg1"/>
                </a:solidFill>
              </a:rPr>
              <a:t>すいへいじくがた</a:t>
            </a:r>
            <a:endParaRPr kumimoji="1" lang="ja-JP" altLang="en-US" sz="1200" dirty="0">
              <a:solidFill>
                <a:schemeClr val="bg1"/>
              </a:solidFill>
            </a:endParaRPr>
          </a:p>
        </p:txBody>
      </p:sp>
      <p:sp>
        <p:nvSpPr>
          <p:cNvPr id="31" name="テキスト ボックス 30"/>
          <p:cNvSpPr txBox="1"/>
          <p:nvPr/>
        </p:nvSpPr>
        <p:spPr>
          <a:xfrm>
            <a:off x="5405545" y="5687015"/>
            <a:ext cx="1784092" cy="276999"/>
          </a:xfrm>
          <a:prstGeom prst="rect">
            <a:avLst/>
          </a:prstGeom>
          <a:noFill/>
        </p:spPr>
        <p:txBody>
          <a:bodyPr wrap="square" rtlCol="0">
            <a:spAutoFit/>
          </a:bodyPr>
          <a:lstStyle/>
          <a:p>
            <a:r>
              <a:rPr kumimoji="1" lang="ja-JP" altLang="en-US" sz="1200" dirty="0" smtClean="0">
                <a:solidFill>
                  <a:schemeClr val="bg1"/>
                </a:solidFill>
              </a:rPr>
              <a:t>すいちょくじくがた</a:t>
            </a:r>
            <a:endParaRPr kumimoji="1" lang="ja-JP" altLang="en-US" sz="1200" dirty="0">
              <a:solidFill>
                <a:schemeClr val="bg1"/>
              </a:solidFill>
            </a:endParaRPr>
          </a:p>
        </p:txBody>
      </p:sp>
    </p:spTree>
    <p:extLst>
      <p:ext uri="{BB962C8B-B14F-4D97-AF65-F5344CB8AC3E}">
        <p14:creationId xmlns:p14="http://schemas.microsoft.com/office/powerpoint/2010/main" val="4064111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300"/>
                                        <p:tgtEl>
                                          <p:spTgt spid="7"/>
                                        </p:tgtEl>
                                      </p:cBhvr>
                                    </p:animEffect>
                                    <p:anim calcmode="lin" valueType="num">
                                      <p:cBhvr>
                                        <p:cTn id="8" dur="4300" fill="hold"/>
                                        <p:tgtEl>
                                          <p:spTgt spid="7"/>
                                        </p:tgtEl>
                                        <p:attrNameLst>
                                          <p:attrName>ppt_w</p:attrName>
                                        </p:attrNameLst>
                                      </p:cBhvr>
                                      <p:tavLst>
                                        <p:tav tm="0" fmla="#ppt_w*sin(2.5*pi*$)">
                                          <p:val>
                                            <p:fltVal val="0"/>
                                          </p:val>
                                        </p:tav>
                                        <p:tav tm="100000">
                                          <p:val>
                                            <p:fltVal val="1"/>
                                          </p:val>
                                        </p:tav>
                                      </p:tavLst>
                                    </p:anim>
                                    <p:anim calcmode="lin" valueType="num">
                                      <p:cBhvr>
                                        <p:cTn id="9" dur="4300" fill="hold"/>
                                        <p:tgtEl>
                                          <p:spTgt spid="7"/>
                                        </p:tgtEl>
                                        <p:attrNameLst>
                                          <p:attrName>ppt_h</p:attrName>
                                        </p:attrNameLst>
                                      </p:cBhvr>
                                      <p:tavLst>
                                        <p:tav tm="0">
                                          <p:val>
                                            <p:strVal val="#ppt_h"/>
                                          </p:val>
                                        </p:tav>
                                        <p:tav tm="100000">
                                          <p:val>
                                            <p:strVal val="#ppt_h"/>
                                          </p:val>
                                        </p:tav>
                                      </p:tavLst>
                                    </p:anim>
                                  </p:childTnLst>
                                </p:cTn>
                              </p:par>
                              <p:par>
                                <p:cTn id="10" presetID="8" presetClass="emph" presetSubtype="0" fill="hold" grpId="1" nodeType="withEffect">
                                  <p:stCondLst>
                                    <p:cond delay="0"/>
                                  </p:stCondLst>
                                  <p:childTnLst>
                                    <p:animRot by="21600000">
                                      <p:cBhvr>
                                        <p:cTn id="11" dur="4300" fill="hold"/>
                                        <p:tgtEl>
                                          <p:spTgt spid="4"/>
                                        </p:tgtEl>
                                        <p:attrNameLst>
                                          <p:attrName>r</p:attrName>
                                        </p:attrNameLst>
                                      </p:cBhvr>
                                    </p:animRot>
                                  </p:childTnLst>
                                </p:cTn>
                              </p:par>
                              <p:par>
                                <p:cTn id="12" presetID="8" presetClass="emph" presetSubtype="0" fill="hold" grpId="0" nodeType="withEffect">
                                  <p:stCondLst>
                                    <p:cond delay="0"/>
                                  </p:stCondLst>
                                  <p:childTnLst>
                                    <p:animRot by="21600000">
                                      <p:cBhvr>
                                        <p:cTn id="13" dur="4300" fill="hold"/>
                                        <p:tgtEl>
                                          <p:spTgt spid="10"/>
                                        </p:tgtEl>
                                        <p:attrNameLst>
                                          <p:attrName>r</p:attrName>
                                        </p:attrNameLst>
                                      </p:cBhvr>
                                    </p:animRot>
                                  </p:childTnLst>
                                </p:cTn>
                              </p:par>
                              <p:par>
                                <p:cTn id="14" presetID="8" presetClass="emph" presetSubtype="0" fill="hold" grpId="0" nodeType="withEffect">
                                  <p:stCondLst>
                                    <p:cond delay="0"/>
                                  </p:stCondLst>
                                  <p:childTnLst>
                                    <p:animRot by="21600000">
                                      <p:cBhvr>
                                        <p:cTn id="15" dur="4300" fill="hold"/>
                                        <p:tgtEl>
                                          <p:spTgt spid="1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2"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xit" presetSubtype="0" fill="hold" grpId="2" nodeType="withEffect">
                                  <p:stCondLst>
                                    <p:cond delay="30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ntr" presetSubtype="0" fill="hold" grpId="1" nodeType="withEffect">
                                  <p:stCondLst>
                                    <p:cond delay="3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0" presetClass="path" presetSubtype="0" accel="50000" decel="50000" fill="hold" grpId="0" nodeType="withEffect">
                                  <p:stCondLst>
                                    <p:cond delay="200"/>
                                  </p:stCondLst>
                                  <p:childTnLst>
                                    <p:animMotion origin="layout" path="M -2.24575E-6 9.89824E-7 L 0.09094 -0.00208 " pathEditMode="relative" ptsTypes="AA">
                                      <p:cBhvr>
                                        <p:cTn id="31" dur="500" fill="hold"/>
                                        <p:tgtEl>
                                          <p:spTgt spid="5"/>
                                        </p:tgtEl>
                                        <p:attrNameLst>
                                          <p:attrName>ppt_x</p:attrName>
                                          <p:attrName>ppt_y</p:attrName>
                                        </p:attrNameLst>
                                      </p:cBhvr>
                                    </p:animMotion>
                                  </p:childTnLst>
                                </p:cTn>
                              </p:par>
                              <p:par>
                                <p:cTn id="32" presetID="10" presetClass="entr" presetSubtype="0" fill="hold" nodeType="withEffect">
                                  <p:stCondLst>
                                    <p:cond delay="2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3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P spid="10" grpId="2" animBg="1"/>
      <p:bldP spid="5" grpId="0" animBg="1"/>
      <p:bldP spid="4" grpId="1" animBg="1"/>
      <p:bldP spid="4" grpId="2" animBg="1"/>
      <p:bldP spid="7" grpId="0" animBg="1"/>
      <p:bldP spid="19" grpId="0" animBg="1"/>
      <p:bldP spid="20" grpId="0"/>
      <p:bldP spid="21" grpId="0" animBg="1"/>
      <p:bldP spid="22" grpId="0"/>
      <p:bldP spid="23" grpId="0" animBg="1"/>
      <p:bldP spid="24" grpId="0" animBg="1"/>
      <p:bldP spid="25" grpId="0" animBg="1"/>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3" y="-2760"/>
            <a:ext cx="7583487" cy="1044388"/>
          </a:xfrm>
        </p:spPr>
        <p:txBody>
          <a:bodyPr/>
          <a:lstStyle/>
          <a:p>
            <a:r>
              <a:rPr kumimoji="1" lang="ja-JP" altLang="en-US" dirty="0" smtClean="0"/>
              <a:t>さまざまな風車</a:t>
            </a:r>
            <a:endParaRPr kumimoji="1" lang="ja-JP" altLang="en-US" dirty="0"/>
          </a:p>
        </p:txBody>
      </p:sp>
      <p:pic>
        <p:nvPicPr>
          <p:cNvPr id="4" name="図 3" descr="風車"/>
          <p:cNvPicPr/>
          <p:nvPr/>
        </p:nvPicPr>
        <p:blipFill rotWithShape="1">
          <a:blip r:embed="rId2" cstate="email">
            <a:extLst>
              <a:ext uri="{28A0092B-C50C-407E-A947-70E740481C1C}">
                <a14:useLocalDpi xmlns:a14="http://schemas.microsoft.com/office/drawing/2010/main"/>
              </a:ext>
            </a:extLst>
          </a:blip>
          <a:srcRect/>
          <a:stretch/>
        </p:blipFill>
        <p:spPr bwMode="auto">
          <a:xfrm>
            <a:off x="1043300" y="1090468"/>
            <a:ext cx="7106539" cy="5251151"/>
          </a:xfrm>
          <a:prstGeom prst="rect">
            <a:avLst/>
          </a:prstGeom>
          <a:noFill/>
          <a:ln w="9525">
            <a:noFill/>
            <a:miter lim="800000"/>
            <a:headEnd/>
            <a:tailEnd/>
          </a:ln>
        </p:spPr>
      </p:pic>
      <p:sp>
        <p:nvSpPr>
          <p:cNvPr id="5" name="テキスト ボックス 4"/>
          <p:cNvSpPr txBox="1"/>
          <p:nvPr/>
        </p:nvSpPr>
        <p:spPr>
          <a:xfrm>
            <a:off x="1557390" y="6281146"/>
            <a:ext cx="7556370" cy="646331"/>
          </a:xfrm>
          <a:prstGeom prst="rect">
            <a:avLst/>
          </a:prstGeom>
          <a:noFill/>
        </p:spPr>
        <p:txBody>
          <a:bodyPr wrap="square" rtlCol="0">
            <a:spAutoFit/>
          </a:bodyPr>
          <a:lstStyle/>
          <a:p>
            <a:pPr lvl="0"/>
            <a:r>
              <a:rPr kumimoji="1" lang="ja-JP" altLang="ja-JP" dirty="0">
                <a:solidFill>
                  <a:srgbClr val="FFFFFF"/>
                </a:solidFill>
                <a:latin typeface="+mn-ea"/>
                <a:cs typeface="Times New Roman" pitchFamily="18" charset="0"/>
              </a:rPr>
              <a:t>川村康文著（</a:t>
            </a:r>
            <a:r>
              <a:rPr kumimoji="1" lang="en-US" altLang="ja-JP" dirty="0">
                <a:solidFill>
                  <a:srgbClr val="FFFFFF"/>
                </a:solidFill>
                <a:latin typeface="+mn-ea"/>
                <a:cs typeface="Times New Roman" pitchFamily="18" charset="0"/>
              </a:rPr>
              <a:t>2009</a:t>
            </a:r>
            <a:r>
              <a:rPr kumimoji="1" lang="ja-JP" altLang="en-US" dirty="0">
                <a:solidFill>
                  <a:srgbClr val="FFFFFF"/>
                </a:solidFill>
                <a:latin typeface="+mn-ea"/>
                <a:cs typeface="Times New Roman" pitchFamily="18" charset="0"/>
              </a:rPr>
              <a:t>）</a:t>
            </a:r>
            <a:r>
              <a:rPr kumimoji="1" lang="en-US" altLang="ja-JP" dirty="0">
                <a:solidFill>
                  <a:srgbClr val="FFFFFF"/>
                </a:solidFill>
                <a:latin typeface="+mn-ea"/>
                <a:cs typeface="Times New Roman" pitchFamily="18" charset="0"/>
              </a:rPr>
              <a:t>『</a:t>
            </a:r>
            <a:r>
              <a:rPr kumimoji="1" lang="ja-JP" altLang="en-US" dirty="0">
                <a:solidFill>
                  <a:srgbClr val="FFFFFF"/>
                </a:solidFill>
                <a:latin typeface="+mn-ea"/>
                <a:cs typeface="Times New Roman" pitchFamily="18" charset="0"/>
              </a:rPr>
              <a:t>よくわかる、おもしろ理科実験</a:t>
            </a:r>
            <a:r>
              <a:rPr kumimoji="1" lang="en-US" altLang="ja-JP" dirty="0">
                <a:solidFill>
                  <a:srgbClr val="FFFFFF"/>
                </a:solidFill>
                <a:latin typeface="+mn-ea"/>
                <a:cs typeface="Times New Roman" pitchFamily="18" charset="0"/>
              </a:rPr>
              <a:t>』</a:t>
            </a:r>
            <a:r>
              <a:rPr kumimoji="1" lang="ja-JP" altLang="en-US" dirty="0">
                <a:solidFill>
                  <a:srgbClr val="FFFFFF"/>
                </a:solidFill>
                <a:latin typeface="+mn-ea"/>
                <a:cs typeface="Times New Roman" pitchFamily="18" charset="0"/>
              </a:rPr>
              <a:t>オーム社より</a:t>
            </a:r>
            <a:endParaRPr kumimoji="1" lang="ja-JP" altLang="en-US" sz="4000" dirty="0">
              <a:solidFill>
                <a:srgbClr val="FFFFFF"/>
              </a:solidFill>
              <a:latin typeface="+mn-ea"/>
              <a:cs typeface="ＭＳ Ｐゴシック" pitchFamily="50" charset="-128"/>
            </a:endParaRPr>
          </a:p>
          <a:p>
            <a:endParaRPr kumimoji="1" lang="ja-JP" altLang="en-US" dirty="0"/>
          </a:p>
        </p:txBody>
      </p:sp>
    </p:spTree>
    <p:extLst>
      <p:ext uri="{BB962C8B-B14F-4D97-AF65-F5344CB8AC3E}">
        <p14:creationId xmlns:p14="http://schemas.microsoft.com/office/powerpoint/2010/main" val="13377039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3" y="347000"/>
            <a:ext cx="7583487" cy="1044388"/>
          </a:xfrm>
        </p:spPr>
        <p:txBody>
          <a:bodyPr/>
          <a:lstStyle/>
          <a:p>
            <a:r>
              <a:rPr kumimoji="1" lang="ja-JP" altLang="en-US" dirty="0" smtClean="0"/>
              <a:t>サボニウス型風車とは</a:t>
            </a:r>
            <a:endParaRPr kumimoji="1" lang="ja-JP" altLang="en-US" dirty="0"/>
          </a:p>
        </p:txBody>
      </p:sp>
      <p:sp>
        <p:nvSpPr>
          <p:cNvPr id="4" name="円柱 3"/>
          <p:cNvSpPr/>
          <p:nvPr/>
        </p:nvSpPr>
        <p:spPr>
          <a:xfrm>
            <a:off x="1716922" y="1938171"/>
            <a:ext cx="1270105" cy="1904895"/>
          </a:xfrm>
          <a:prstGeom prst="can">
            <a:avLst>
              <a:gd name="adj" fmla="val 42855"/>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フローチャート: 記憶データ 7"/>
          <p:cNvSpPr/>
          <p:nvPr/>
        </p:nvSpPr>
        <p:spPr>
          <a:xfrm rot="5400000">
            <a:off x="1542898" y="2112197"/>
            <a:ext cx="1618153" cy="127010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フローチャート: 記憶データ 5"/>
          <p:cNvSpPr/>
          <p:nvPr/>
        </p:nvSpPr>
        <p:spPr>
          <a:xfrm rot="16200000">
            <a:off x="1542897" y="2398938"/>
            <a:ext cx="1618153" cy="127010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23368" y="4512819"/>
            <a:ext cx="8512727" cy="1112099"/>
          </a:xfrm>
          <a:prstGeom prst="rect">
            <a:avLst/>
          </a:prstGeom>
        </p:spPr>
        <p:txBody>
          <a:bodyPr wrap="square">
            <a:spAutoFit/>
          </a:bodyPr>
          <a:lstStyle/>
          <a:p>
            <a:pPr>
              <a:lnSpc>
                <a:spcPct val="120000"/>
              </a:lnSpc>
            </a:pPr>
            <a:r>
              <a:rPr lang="ja-JP" altLang="ja-JP" sz="2800" dirty="0">
                <a:solidFill>
                  <a:schemeClr val="bg1"/>
                </a:solidFill>
                <a:latin typeface="+mn-ea"/>
              </a:rPr>
              <a:t>フィンランドのサボニウスが考えた風車</a:t>
            </a:r>
            <a:r>
              <a:rPr lang="ja-JP" altLang="ja-JP" sz="2800" dirty="0" smtClean="0">
                <a:solidFill>
                  <a:schemeClr val="bg1"/>
                </a:solidFill>
                <a:latin typeface="+mn-ea"/>
              </a:rPr>
              <a:t>。筒</a:t>
            </a:r>
            <a:r>
              <a:rPr lang="ja-JP" altLang="ja-JP" sz="2800" dirty="0">
                <a:solidFill>
                  <a:schemeClr val="bg1"/>
                </a:solidFill>
                <a:latin typeface="+mn-ea"/>
              </a:rPr>
              <a:t>を２つに切り</a:t>
            </a:r>
            <a:r>
              <a:rPr lang="ja-JP" altLang="ja-JP" sz="2800" dirty="0" smtClean="0">
                <a:solidFill>
                  <a:schemeClr val="bg1"/>
                </a:solidFill>
                <a:latin typeface="+mn-ea"/>
              </a:rPr>
              <a:t>、ずらして</a:t>
            </a:r>
            <a:r>
              <a:rPr lang="ja-JP" altLang="ja-JP" sz="2800" dirty="0">
                <a:solidFill>
                  <a:schemeClr val="bg1"/>
                </a:solidFill>
                <a:latin typeface="+mn-ea"/>
              </a:rPr>
              <a:t>中心軸をとりつけた形の風車</a:t>
            </a:r>
            <a:endParaRPr lang="ja-JP" altLang="en-US" sz="2800" dirty="0">
              <a:solidFill>
                <a:schemeClr val="bg1"/>
              </a:solidFill>
              <a:latin typeface="+mn-ea"/>
            </a:endParaRPr>
          </a:p>
        </p:txBody>
      </p:sp>
      <p:sp>
        <p:nvSpPr>
          <p:cNvPr id="28" name="ストライプ矢印 27"/>
          <p:cNvSpPr/>
          <p:nvPr/>
        </p:nvSpPr>
        <p:spPr>
          <a:xfrm>
            <a:off x="3852485" y="2525134"/>
            <a:ext cx="1018516" cy="544255"/>
          </a:xfrm>
          <a:prstGeom prst="stripedRightArrow">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56095" y="4395484"/>
            <a:ext cx="8428798" cy="1371222"/>
          </a:xfrm>
          <a:prstGeom prst="roundRect">
            <a:avLst/>
          </a:prstGeom>
          <a:no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195797" y="4380885"/>
            <a:ext cx="1784092" cy="276999"/>
          </a:xfrm>
          <a:prstGeom prst="rect">
            <a:avLst/>
          </a:prstGeom>
          <a:noFill/>
        </p:spPr>
        <p:txBody>
          <a:bodyPr wrap="square" rtlCol="0">
            <a:spAutoFit/>
          </a:bodyPr>
          <a:lstStyle/>
          <a:p>
            <a:r>
              <a:rPr kumimoji="1" lang="ja-JP" altLang="en-US" sz="1200" smtClean="0">
                <a:solidFill>
                  <a:schemeClr val="bg1"/>
                </a:solidFill>
              </a:rPr>
              <a:t>つつ</a:t>
            </a:r>
            <a:endParaRPr kumimoji="1" lang="ja-JP" altLang="en-US" sz="1200" dirty="0">
              <a:solidFill>
                <a:schemeClr val="bg1"/>
              </a:solidFill>
            </a:endParaRPr>
          </a:p>
        </p:txBody>
      </p:sp>
      <p:sp>
        <p:nvSpPr>
          <p:cNvPr id="11" name="テキスト ボックス 10"/>
          <p:cNvSpPr txBox="1"/>
          <p:nvPr/>
        </p:nvSpPr>
        <p:spPr>
          <a:xfrm>
            <a:off x="3264370" y="4963451"/>
            <a:ext cx="1784092" cy="276999"/>
          </a:xfrm>
          <a:prstGeom prst="rect">
            <a:avLst/>
          </a:prstGeom>
          <a:noFill/>
        </p:spPr>
        <p:txBody>
          <a:bodyPr wrap="square" rtlCol="0">
            <a:spAutoFit/>
          </a:bodyPr>
          <a:lstStyle/>
          <a:p>
            <a:r>
              <a:rPr kumimoji="1" lang="ja-JP" altLang="en-US" sz="1200" dirty="0" smtClean="0">
                <a:solidFill>
                  <a:schemeClr val="bg1"/>
                </a:solidFill>
              </a:rPr>
              <a:t>ちゅうしんじく</a:t>
            </a:r>
            <a:endParaRPr kumimoji="1" lang="ja-JP" altLang="en-US" sz="1200" dirty="0">
              <a:solidFill>
                <a:schemeClr val="bg1"/>
              </a:solidFill>
            </a:endParaRPr>
          </a:p>
        </p:txBody>
      </p:sp>
    </p:spTree>
    <p:extLst>
      <p:ext uri="{BB962C8B-B14F-4D97-AF65-F5344CB8AC3E}">
        <p14:creationId xmlns:p14="http://schemas.microsoft.com/office/powerpoint/2010/main" val="283444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0" presetClass="path" presetSubtype="0" accel="50000" decel="50000" fill="hold" grpId="0" nodeType="withEffect">
                                  <p:stCondLst>
                                    <p:cond delay="0"/>
                                  </p:stCondLst>
                                  <p:childTnLst>
                                    <p:animMotion origin="layout" path="M -4.62179E-6 -3.43062E-6 L 0.43165 -0.00255 " pathEditMode="relative" ptsTypes="AA">
                                      <p:cBhvr>
                                        <p:cTn id="9" dur="1000" fill="hold"/>
                                        <p:tgtEl>
                                          <p:spTgt spid="6"/>
                                        </p:tgtEl>
                                        <p:attrNameLst>
                                          <p:attrName>ppt_x</p:attrName>
                                          <p:attrName>ppt_y</p:attrName>
                                        </p:attrNameLst>
                                      </p:cBhvr>
                                    </p:animMotion>
                                  </p:childTnLst>
                                </p:cTn>
                              </p:par>
                              <p:par>
                                <p:cTn id="10" presetID="0" presetClass="path" presetSubtype="0" accel="50000" decel="50000" fill="hold" grpId="0" nodeType="withEffect">
                                  <p:stCondLst>
                                    <p:cond delay="0"/>
                                  </p:stCondLst>
                                  <p:childTnLst>
                                    <p:animMotion origin="layout" path="M 3.7474E-7 6.13157E-6 L 0.51492 -0.00509 " pathEditMode="relative" ptsTypes="AA">
                                      <p:cBhvr>
                                        <p:cTn id="11" dur="1000" fill="hold"/>
                                        <p:tgtEl>
                                          <p:spTgt spid="8"/>
                                        </p:tgtEl>
                                        <p:attrNameLst>
                                          <p:attrName>ppt_x</p:attrName>
                                          <p:attrName>ppt_y</p:attrName>
                                        </p:attrNameLst>
                                      </p:cBhvr>
                                    </p:animMotion>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この構造のわけ</a:t>
            </a:r>
            <a:endParaRPr kumimoji="1" lang="ja-JP" altLang="en-US" dirty="0"/>
          </a:p>
        </p:txBody>
      </p:sp>
      <p:sp>
        <p:nvSpPr>
          <p:cNvPr id="5" name="円弧 4"/>
          <p:cNvSpPr/>
          <p:nvPr/>
        </p:nvSpPr>
        <p:spPr>
          <a:xfrm>
            <a:off x="2236438" y="2608830"/>
            <a:ext cx="2165611" cy="2029081"/>
          </a:xfrm>
          <a:prstGeom prst="arc">
            <a:avLst>
              <a:gd name="adj1" fmla="val 16200000"/>
              <a:gd name="adj2" fmla="val 5383083"/>
            </a:avLst>
          </a:pr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p:cNvSpPr/>
          <p:nvPr/>
        </p:nvSpPr>
        <p:spPr>
          <a:xfrm rot="10800000">
            <a:off x="2169797" y="3670313"/>
            <a:ext cx="2165611" cy="2029081"/>
          </a:xfrm>
          <a:prstGeom prst="arc">
            <a:avLst>
              <a:gd name="adj1" fmla="val 16200000"/>
              <a:gd name="adj2" fmla="val 5383083"/>
            </a:avLst>
          </a:pr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円/楕円 6"/>
          <p:cNvSpPr/>
          <p:nvPr/>
        </p:nvSpPr>
        <p:spPr>
          <a:xfrm>
            <a:off x="3236062" y="4107394"/>
            <a:ext cx="133283" cy="124880"/>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弧 7"/>
          <p:cNvSpPr/>
          <p:nvPr/>
        </p:nvSpPr>
        <p:spPr>
          <a:xfrm>
            <a:off x="2569646" y="2796150"/>
            <a:ext cx="1599398" cy="1592096"/>
          </a:xfrm>
          <a:prstGeom prst="arc">
            <a:avLst>
              <a:gd name="adj1" fmla="val 16200000"/>
              <a:gd name="adj2" fmla="val 5383083"/>
            </a:avLst>
          </a:prstGeom>
          <a:noFill/>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弧 8"/>
          <p:cNvSpPr/>
          <p:nvPr/>
        </p:nvSpPr>
        <p:spPr>
          <a:xfrm rot="10800000">
            <a:off x="2436363" y="3920073"/>
            <a:ext cx="1599398" cy="1592096"/>
          </a:xfrm>
          <a:prstGeom prst="arc">
            <a:avLst>
              <a:gd name="adj1" fmla="val 16200000"/>
              <a:gd name="adj2" fmla="val 5383083"/>
            </a:avLst>
          </a:prstGeom>
          <a:noFill/>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弧 9"/>
          <p:cNvSpPr/>
          <p:nvPr/>
        </p:nvSpPr>
        <p:spPr>
          <a:xfrm>
            <a:off x="2902854" y="3257310"/>
            <a:ext cx="658657" cy="662764"/>
          </a:xfrm>
          <a:prstGeom prst="arc">
            <a:avLst>
              <a:gd name="adj1" fmla="val 16200000"/>
              <a:gd name="adj2" fmla="val 5383083"/>
            </a:avLst>
          </a:prstGeom>
          <a:noFill/>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p:cNvSpPr/>
          <p:nvPr/>
        </p:nvSpPr>
        <p:spPr>
          <a:xfrm rot="10800000">
            <a:off x="3043896" y="4381232"/>
            <a:ext cx="658657" cy="662764"/>
          </a:xfrm>
          <a:prstGeom prst="arc">
            <a:avLst>
              <a:gd name="adj1" fmla="val 17244983"/>
              <a:gd name="adj2" fmla="val 5383083"/>
            </a:avLst>
          </a:prstGeom>
          <a:noFill/>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3">
                  <a:lumMod val="60000"/>
                  <a:lumOff val="40000"/>
                </a:schemeClr>
              </a:solidFill>
            </a:endParaRPr>
          </a:p>
        </p:txBody>
      </p:sp>
      <p:cxnSp>
        <p:nvCxnSpPr>
          <p:cNvPr id="12" name="直線矢印コネクタ 11"/>
          <p:cNvCxnSpPr/>
          <p:nvPr/>
        </p:nvCxnSpPr>
        <p:spPr>
          <a:xfrm rot="10800000">
            <a:off x="1473141" y="3263467"/>
            <a:ext cx="1795443" cy="1377"/>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0800000">
            <a:off x="1503381" y="2796150"/>
            <a:ext cx="1865965" cy="1377"/>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0800000" flipV="1">
            <a:off x="4502252" y="3343561"/>
            <a:ext cx="1415861" cy="131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0800000">
            <a:off x="4502596" y="3982514"/>
            <a:ext cx="1415704" cy="137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a:off x="3401027" y="5043998"/>
            <a:ext cx="2411939" cy="1377"/>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0800000">
            <a:off x="3401027" y="5542142"/>
            <a:ext cx="2411939" cy="1375"/>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022992" y="3205031"/>
            <a:ext cx="2339959" cy="830997"/>
          </a:xfrm>
          <a:prstGeom prst="rect">
            <a:avLst/>
          </a:prstGeom>
          <a:noFill/>
        </p:spPr>
        <p:txBody>
          <a:bodyPr wrap="square" rtlCol="0">
            <a:spAutoFit/>
          </a:bodyPr>
          <a:lstStyle/>
          <a:p>
            <a:r>
              <a:rPr lang="ja-JP" altLang="en-US" sz="2400" b="1" dirty="0" smtClean="0">
                <a:solidFill>
                  <a:srgbClr val="FF0000"/>
                </a:solidFill>
              </a:rPr>
              <a:t>風車の回転を</a:t>
            </a:r>
            <a:endParaRPr lang="en-US" altLang="ja-JP" sz="2400" b="1" dirty="0" smtClean="0">
              <a:solidFill>
                <a:srgbClr val="FF0000"/>
              </a:solidFill>
            </a:endParaRPr>
          </a:p>
          <a:p>
            <a:r>
              <a:rPr lang="ja-JP" altLang="en-US" sz="2400" b="1" dirty="0" smtClean="0">
                <a:solidFill>
                  <a:srgbClr val="FF0000"/>
                </a:solidFill>
              </a:rPr>
              <a:t>止める向きの風</a:t>
            </a:r>
            <a:endParaRPr lang="en-US" altLang="ja-JP" sz="2400" b="1" dirty="0" smtClean="0">
              <a:solidFill>
                <a:srgbClr val="FF0000"/>
              </a:solidFill>
            </a:endParaRPr>
          </a:p>
        </p:txBody>
      </p:sp>
      <p:sp>
        <p:nvSpPr>
          <p:cNvPr id="19" name="テキスト ボックス 18"/>
          <p:cNvSpPr txBox="1"/>
          <p:nvPr/>
        </p:nvSpPr>
        <p:spPr>
          <a:xfrm>
            <a:off x="5813233" y="4876398"/>
            <a:ext cx="2684373" cy="830997"/>
          </a:xfrm>
          <a:prstGeom prst="rect">
            <a:avLst/>
          </a:prstGeom>
          <a:noFill/>
        </p:spPr>
        <p:txBody>
          <a:bodyPr wrap="square" rtlCol="0">
            <a:spAutoFit/>
          </a:bodyPr>
          <a:lstStyle/>
          <a:p>
            <a:r>
              <a:rPr lang="ja-JP" altLang="en-US" sz="2400" b="1" dirty="0" smtClean="0">
                <a:solidFill>
                  <a:schemeClr val="accent3">
                    <a:lumMod val="60000"/>
                    <a:lumOff val="40000"/>
                  </a:schemeClr>
                </a:solidFill>
              </a:rPr>
              <a:t>風車を回転させる向きの風</a:t>
            </a:r>
            <a:endParaRPr lang="en-US" altLang="ja-JP" sz="2400" b="1" dirty="0" smtClean="0">
              <a:solidFill>
                <a:schemeClr val="accent3">
                  <a:lumMod val="60000"/>
                  <a:lumOff val="40000"/>
                </a:schemeClr>
              </a:solidFill>
            </a:endParaRPr>
          </a:p>
        </p:txBody>
      </p:sp>
      <p:sp>
        <p:nvSpPr>
          <p:cNvPr id="20" name="テキスト ボックス 19"/>
          <p:cNvSpPr txBox="1"/>
          <p:nvPr/>
        </p:nvSpPr>
        <p:spPr>
          <a:xfrm>
            <a:off x="549848" y="2023784"/>
            <a:ext cx="3773028" cy="461665"/>
          </a:xfrm>
          <a:prstGeom prst="rect">
            <a:avLst/>
          </a:prstGeom>
          <a:noFill/>
        </p:spPr>
        <p:txBody>
          <a:bodyPr wrap="square" rtlCol="0">
            <a:spAutoFit/>
          </a:bodyPr>
          <a:lstStyle/>
          <a:p>
            <a:r>
              <a:rPr lang="ja-JP" altLang="en-US" sz="2400" b="1" dirty="0" smtClean="0">
                <a:solidFill>
                  <a:schemeClr val="accent3">
                    <a:lumMod val="60000"/>
                    <a:lumOff val="40000"/>
                  </a:schemeClr>
                </a:solidFill>
              </a:rPr>
              <a:t>風車の回転に役立った風</a:t>
            </a:r>
            <a:endParaRPr lang="en-US" altLang="ja-JP" sz="2400" b="1" dirty="0" smtClean="0">
              <a:solidFill>
                <a:schemeClr val="accent3">
                  <a:lumMod val="60000"/>
                  <a:lumOff val="40000"/>
                </a:schemeClr>
              </a:solidFill>
            </a:endParaRPr>
          </a:p>
        </p:txBody>
      </p:sp>
      <p:sp>
        <p:nvSpPr>
          <p:cNvPr id="21" name="テキスト ボックス 20"/>
          <p:cNvSpPr txBox="1"/>
          <p:nvPr/>
        </p:nvSpPr>
        <p:spPr>
          <a:xfrm>
            <a:off x="988820" y="5282969"/>
            <a:ext cx="1649652" cy="461665"/>
          </a:xfrm>
          <a:prstGeom prst="rect">
            <a:avLst/>
          </a:prstGeom>
          <a:noFill/>
        </p:spPr>
        <p:txBody>
          <a:bodyPr wrap="square" rtlCol="0">
            <a:spAutoFit/>
          </a:bodyPr>
          <a:lstStyle/>
          <a:p>
            <a:r>
              <a:rPr lang="ja-JP" altLang="en-US" sz="2400" b="1" dirty="0" smtClean="0">
                <a:solidFill>
                  <a:schemeClr val="bg1"/>
                </a:solidFill>
              </a:rPr>
              <a:t>バケット</a:t>
            </a:r>
            <a:endParaRPr lang="en-US" altLang="ja-JP" sz="2400" b="1" dirty="0" smtClean="0">
              <a:solidFill>
                <a:schemeClr val="bg1"/>
              </a:solidFill>
            </a:endParaRPr>
          </a:p>
        </p:txBody>
      </p:sp>
      <p:sp>
        <p:nvSpPr>
          <p:cNvPr id="22" name="円弧 21"/>
          <p:cNvSpPr/>
          <p:nvPr/>
        </p:nvSpPr>
        <p:spPr>
          <a:xfrm>
            <a:off x="4940186" y="579749"/>
            <a:ext cx="2165611" cy="2029081"/>
          </a:xfrm>
          <a:prstGeom prst="arc">
            <a:avLst>
              <a:gd name="adj1" fmla="val 16200000"/>
              <a:gd name="adj2" fmla="val 5383083"/>
            </a:avLst>
          </a:prstGeom>
          <a:no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直線矢印コネクタ 22"/>
          <p:cNvCxnSpPr/>
          <p:nvPr/>
        </p:nvCxnSpPr>
        <p:spPr>
          <a:xfrm flipV="1">
            <a:off x="6038548" y="1227817"/>
            <a:ext cx="937421" cy="1"/>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6173552" y="1588957"/>
            <a:ext cx="937421" cy="1"/>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6051780" y="1936857"/>
            <a:ext cx="937421" cy="1"/>
          </a:xfrm>
          <a:prstGeom prst="straightConnector1">
            <a:avLst/>
          </a:prstGeom>
          <a:ln w="508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7110974" y="1240991"/>
            <a:ext cx="92617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7158998" y="1602131"/>
            <a:ext cx="1069515"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7120043" y="1928481"/>
            <a:ext cx="917109"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rot="19639515">
            <a:off x="4381470" y="2465208"/>
            <a:ext cx="1516251" cy="4526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658669" y="2345139"/>
            <a:ext cx="2339959" cy="461665"/>
          </a:xfrm>
          <a:prstGeom prst="rect">
            <a:avLst/>
          </a:prstGeom>
          <a:noFill/>
        </p:spPr>
        <p:txBody>
          <a:bodyPr wrap="square" rtlCol="0">
            <a:spAutoFit/>
          </a:bodyPr>
          <a:lstStyle/>
          <a:p>
            <a:r>
              <a:rPr lang="ja-JP" altLang="en-US" sz="2400" b="1" dirty="0" smtClean="0">
                <a:solidFill>
                  <a:srgbClr val="FFFFFF"/>
                </a:solidFill>
              </a:rPr>
              <a:t>打ち消し合う！</a:t>
            </a:r>
            <a:endParaRPr lang="en-US" altLang="ja-JP" sz="2400" b="1" dirty="0" smtClean="0">
              <a:solidFill>
                <a:srgbClr val="FFFFFF"/>
              </a:solidFill>
            </a:endParaRPr>
          </a:p>
        </p:txBody>
      </p:sp>
      <p:sp>
        <p:nvSpPr>
          <p:cNvPr id="31" name="テキスト ボックス 30"/>
          <p:cNvSpPr txBox="1"/>
          <p:nvPr/>
        </p:nvSpPr>
        <p:spPr>
          <a:xfrm>
            <a:off x="1923399" y="579749"/>
            <a:ext cx="1784092" cy="276999"/>
          </a:xfrm>
          <a:prstGeom prst="rect">
            <a:avLst/>
          </a:prstGeom>
          <a:noFill/>
        </p:spPr>
        <p:txBody>
          <a:bodyPr wrap="square" rtlCol="0">
            <a:spAutoFit/>
          </a:bodyPr>
          <a:lstStyle/>
          <a:p>
            <a:r>
              <a:rPr kumimoji="1" lang="ja-JP" altLang="en-US" sz="1200" dirty="0" smtClean="0">
                <a:solidFill>
                  <a:schemeClr val="bg1"/>
                </a:solidFill>
              </a:rPr>
              <a:t>こうぞう</a:t>
            </a:r>
            <a:endParaRPr kumimoji="1" lang="ja-JP" altLang="en-US" sz="1200" dirty="0">
              <a:solidFill>
                <a:schemeClr val="bg1"/>
              </a:solidFill>
            </a:endParaRPr>
          </a:p>
        </p:txBody>
      </p:sp>
    </p:spTree>
    <p:extLst>
      <p:ext uri="{BB962C8B-B14F-4D97-AF65-F5344CB8AC3E}">
        <p14:creationId xmlns:p14="http://schemas.microsoft.com/office/powerpoint/2010/main" val="1722658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p:bldP spid="19" grpId="0"/>
      <p:bldP spid="20"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サボニウス型風車の最適形状</a:t>
            </a:r>
            <a:endParaRPr kumimoji="1" lang="ja-JP" altLang="en-US" dirty="0"/>
          </a:p>
        </p:txBody>
      </p:sp>
      <p:sp>
        <p:nvSpPr>
          <p:cNvPr id="4" name="フローチャート: 記憶データ 3"/>
          <p:cNvSpPr/>
          <p:nvPr/>
        </p:nvSpPr>
        <p:spPr>
          <a:xfrm rot="5400000">
            <a:off x="951641" y="1786176"/>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フローチャート: 記憶データ 2"/>
          <p:cNvSpPr/>
          <p:nvPr/>
        </p:nvSpPr>
        <p:spPr>
          <a:xfrm rot="16200000">
            <a:off x="1591872" y="2029754"/>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フローチャート: 記憶データ 5"/>
          <p:cNvSpPr/>
          <p:nvPr/>
        </p:nvSpPr>
        <p:spPr>
          <a:xfrm rot="5400000">
            <a:off x="3627596" y="1775776"/>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フローチャート: 記憶データ 6"/>
          <p:cNvSpPr/>
          <p:nvPr/>
        </p:nvSpPr>
        <p:spPr>
          <a:xfrm rot="16200000">
            <a:off x="4039893" y="2019354"/>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フローチャート: 記憶データ 7"/>
          <p:cNvSpPr/>
          <p:nvPr/>
        </p:nvSpPr>
        <p:spPr>
          <a:xfrm rot="5400000">
            <a:off x="5945369" y="1765376"/>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フローチャート: 記憶データ 8"/>
          <p:cNvSpPr/>
          <p:nvPr/>
        </p:nvSpPr>
        <p:spPr>
          <a:xfrm rot="16200000">
            <a:off x="6129732" y="2008954"/>
            <a:ext cx="1374576" cy="877176"/>
          </a:xfrm>
          <a:prstGeom prst="flowChartOnlineStorage">
            <a:avLst/>
          </a:prstGeom>
          <a:gradFill flip="none" rotWithShape="1">
            <a:gsLst>
              <a:gs pos="0">
                <a:srgbClr val="FF66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5" name="図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150" y="3155630"/>
            <a:ext cx="3332952" cy="3399946"/>
          </a:xfrm>
          <a:prstGeom prst="rect">
            <a:avLst/>
          </a:prstGeom>
        </p:spPr>
      </p:pic>
      <p:sp>
        <p:nvSpPr>
          <p:cNvPr id="86" name="テキスト ボックス 85"/>
          <p:cNvSpPr txBox="1"/>
          <p:nvPr/>
        </p:nvSpPr>
        <p:spPr>
          <a:xfrm>
            <a:off x="4052903" y="3636985"/>
            <a:ext cx="3468282" cy="2246769"/>
          </a:xfrm>
          <a:prstGeom prst="rect">
            <a:avLst/>
          </a:prstGeom>
          <a:noFill/>
        </p:spPr>
        <p:txBody>
          <a:bodyPr wrap="square" rtlCol="0">
            <a:spAutoFit/>
          </a:bodyPr>
          <a:lstStyle/>
          <a:p>
            <a:r>
              <a:rPr kumimoji="1" lang="ja-JP" altLang="en-US" sz="2800" b="1" dirty="0" smtClean="0">
                <a:latin typeface="+mn-ea"/>
              </a:rPr>
              <a:t>オーバーラップ比</a:t>
            </a:r>
            <a:endParaRPr lang="en-US" altLang="ja-JP" sz="2800" b="1" dirty="0" smtClean="0">
              <a:latin typeface="+mn-ea"/>
            </a:endParaRPr>
          </a:p>
          <a:p>
            <a:endParaRPr lang="en-US" altLang="ja-JP" sz="2800" b="1" dirty="0" smtClean="0">
              <a:latin typeface="+mn-ea"/>
            </a:endParaRPr>
          </a:p>
          <a:p>
            <a:r>
              <a:rPr lang="ja-JP" altLang="en-US" sz="2800" b="1" dirty="0" smtClean="0">
                <a:latin typeface="+mn-ea"/>
              </a:rPr>
              <a:t>アスペクト比</a:t>
            </a:r>
            <a:endParaRPr lang="en-US" altLang="ja-JP" sz="2800" b="1" dirty="0" smtClean="0">
              <a:latin typeface="+mn-ea"/>
            </a:endParaRPr>
          </a:p>
          <a:p>
            <a:endParaRPr lang="en-US" altLang="ja-JP" sz="2800" b="1" dirty="0" smtClean="0">
              <a:latin typeface="+mn-ea"/>
            </a:endParaRPr>
          </a:p>
          <a:p>
            <a:r>
              <a:rPr lang="ja-JP" altLang="en-US" sz="2800" b="1" dirty="0" smtClean="0">
                <a:latin typeface="+mn-ea"/>
              </a:rPr>
              <a:t>ギャップ　 　</a:t>
            </a:r>
            <a:endParaRPr kumimoji="1" lang="ja-JP" altLang="en-US" sz="2800" b="1" dirty="0">
              <a:latin typeface="+mn-ea"/>
            </a:endParaRPr>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1821282269"/>
              </p:ext>
            </p:extLst>
          </p:nvPr>
        </p:nvGraphicFramePr>
        <p:xfrm>
          <a:off x="7151688" y="3273425"/>
          <a:ext cx="1716087" cy="1158875"/>
        </p:xfrm>
        <a:graphic>
          <a:graphicData uri="http://schemas.openxmlformats.org/presentationml/2006/ole">
            <mc:AlternateContent xmlns:mc="http://schemas.openxmlformats.org/markup-compatibility/2006">
              <mc:Choice xmlns:v="urn:schemas-microsoft-com:vml" Requires="v">
                <p:oleObj spid="_x0000_s1117" name="数式" r:id="rId4" imgW="939600" imgH="634680" progId="Equation.3">
                  <p:embed/>
                </p:oleObj>
              </mc:Choice>
              <mc:Fallback>
                <p:oleObj name="数式" r:id="rId4" imgW="939600" imgH="634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688" y="3273425"/>
                        <a:ext cx="1716087" cy="1158875"/>
                      </a:xfrm>
                      <a:prstGeom prst="rect">
                        <a:avLst/>
                      </a:prstGeom>
                      <a:noFill/>
                    </p:spPr>
                  </p:pic>
                </p:oleObj>
              </mc:Fallback>
            </mc:AlternateContent>
          </a:graphicData>
        </a:graphic>
      </p:graphicFrame>
      <p:graphicFrame>
        <p:nvGraphicFramePr>
          <p:cNvPr id="91" name="Object 3"/>
          <p:cNvGraphicFramePr>
            <a:graphicFrameLocks noChangeAspect="1"/>
          </p:cNvGraphicFramePr>
          <p:nvPr>
            <p:extLst>
              <p:ext uri="{D42A27DB-BD31-4B8C-83A1-F6EECF244321}">
                <p14:modId xmlns:p14="http://schemas.microsoft.com/office/powerpoint/2010/main" val="4149207116"/>
              </p:ext>
            </p:extLst>
          </p:nvPr>
        </p:nvGraphicFramePr>
        <p:xfrm>
          <a:off x="6626197" y="4386777"/>
          <a:ext cx="1659728" cy="768172"/>
        </p:xfrm>
        <a:graphic>
          <a:graphicData uri="http://schemas.openxmlformats.org/presentationml/2006/ole">
            <mc:AlternateContent xmlns:mc="http://schemas.openxmlformats.org/markup-compatibility/2006">
              <mc:Choice xmlns:v="urn:schemas-microsoft-com:vml" Requires="v">
                <p:oleObj spid="_x0000_s1118" name="数式" r:id="rId6" imgW="850900" imgH="393700" progId="Equation.3">
                  <p:embed/>
                </p:oleObj>
              </mc:Choice>
              <mc:Fallback>
                <p:oleObj name="数式" r:id="rId6" imgW="850900" imgH="393700" progId="Equation.3">
                  <p:embed/>
                  <p:pic>
                    <p:nvPicPr>
                      <p:cNvPr id="0" name=""/>
                      <p:cNvPicPr>
                        <a:picLocks noChangeAspect="1" noChangeArrowheads="1"/>
                      </p:cNvPicPr>
                      <p:nvPr/>
                    </p:nvPicPr>
                    <p:blipFill>
                      <a:blip r:embed="rId7"/>
                      <a:srcRect/>
                      <a:stretch>
                        <a:fillRect/>
                      </a:stretch>
                    </p:blipFill>
                    <p:spPr bwMode="auto">
                      <a:xfrm>
                        <a:off x="6626197" y="4386777"/>
                        <a:ext cx="1659728" cy="768172"/>
                      </a:xfrm>
                      <a:prstGeom prst="rect">
                        <a:avLst/>
                      </a:prstGeom>
                      <a:noFill/>
                    </p:spPr>
                  </p:pic>
                </p:oleObj>
              </mc:Fallback>
            </mc:AlternateContent>
          </a:graphicData>
        </a:graphic>
      </p:graphicFrame>
      <p:graphicFrame>
        <p:nvGraphicFramePr>
          <p:cNvPr id="92" name="Object 4"/>
          <p:cNvGraphicFramePr>
            <a:graphicFrameLocks noChangeAspect="1"/>
          </p:cNvGraphicFramePr>
          <p:nvPr>
            <p:extLst>
              <p:ext uri="{D42A27DB-BD31-4B8C-83A1-F6EECF244321}">
                <p14:modId xmlns:p14="http://schemas.microsoft.com/office/powerpoint/2010/main" val="915103396"/>
              </p:ext>
            </p:extLst>
          </p:nvPr>
        </p:nvGraphicFramePr>
        <p:xfrm>
          <a:off x="5887378" y="5404048"/>
          <a:ext cx="800100" cy="414337"/>
        </p:xfrm>
        <a:graphic>
          <a:graphicData uri="http://schemas.openxmlformats.org/presentationml/2006/ole">
            <mc:AlternateContent xmlns:mc="http://schemas.openxmlformats.org/markup-compatibility/2006">
              <mc:Choice xmlns:v="urn:schemas-microsoft-com:vml" Requires="v">
                <p:oleObj spid="_x0000_s1119" name="数式" r:id="rId8" imgW="342720" imgH="177480" progId="Equation.3">
                  <p:embed/>
                </p:oleObj>
              </mc:Choice>
              <mc:Fallback>
                <p:oleObj name="数式" r:id="rId8" imgW="3427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7378" y="5404048"/>
                        <a:ext cx="800100" cy="414337"/>
                      </a:xfrm>
                      <a:prstGeom prst="rect">
                        <a:avLst/>
                      </a:prstGeom>
                      <a:noFill/>
                    </p:spPr>
                  </p:pic>
                </p:oleObj>
              </mc:Fallback>
            </mc:AlternateContent>
          </a:graphicData>
        </a:graphic>
      </p:graphicFrame>
      <p:sp>
        <p:nvSpPr>
          <p:cNvPr id="93" name="テキスト ボックス 92"/>
          <p:cNvSpPr txBox="1"/>
          <p:nvPr/>
        </p:nvSpPr>
        <p:spPr>
          <a:xfrm>
            <a:off x="3005538" y="2059506"/>
            <a:ext cx="641477" cy="461665"/>
          </a:xfrm>
          <a:prstGeom prst="rect">
            <a:avLst/>
          </a:prstGeom>
          <a:noFill/>
        </p:spPr>
        <p:txBody>
          <a:bodyPr wrap="square" rtlCol="0">
            <a:spAutoFit/>
          </a:bodyPr>
          <a:lstStyle/>
          <a:p>
            <a:r>
              <a:rPr lang="en-US" altLang="ja-JP" sz="2400" b="1" dirty="0" smtClean="0">
                <a:solidFill>
                  <a:schemeClr val="bg1"/>
                </a:solidFill>
              </a:rPr>
              <a:t>or</a:t>
            </a:r>
          </a:p>
        </p:txBody>
      </p:sp>
      <p:sp>
        <p:nvSpPr>
          <p:cNvPr id="94" name="テキスト ボックス 93"/>
          <p:cNvSpPr txBox="1"/>
          <p:nvPr/>
        </p:nvSpPr>
        <p:spPr>
          <a:xfrm>
            <a:off x="5420997" y="2065386"/>
            <a:ext cx="641477" cy="461665"/>
          </a:xfrm>
          <a:prstGeom prst="rect">
            <a:avLst/>
          </a:prstGeom>
          <a:noFill/>
        </p:spPr>
        <p:txBody>
          <a:bodyPr wrap="square" rtlCol="0">
            <a:spAutoFit/>
          </a:bodyPr>
          <a:lstStyle/>
          <a:p>
            <a:r>
              <a:rPr lang="en-US" altLang="ja-JP" sz="2400" b="1" dirty="0" smtClean="0">
                <a:solidFill>
                  <a:schemeClr val="bg1"/>
                </a:solidFill>
              </a:rPr>
              <a:t>or</a:t>
            </a:r>
          </a:p>
        </p:txBody>
      </p:sp>
      <p:sp>
        <p:nvSpPr>
          <p:cNvPr id="95" name="テキスト ボックス 94"/>
          <p:cNvSpPr txBox="1"/>
          <p:nvPr/>
        </p:nvSpPr>
        <p:spPr>
          <a:xfrm>
            <a:off x="7660729" y="1961826"/>
            <a:ext cx="641477" cy="646331"/>
          </a:xfrm>
          <a:prstGeom prst="rect">
            <a:avLst/>
          </a:prstGeom>
          <a:noFill/>
        </p:spPr>
        <p:txBody>
          <a:bodyPr wrap="square" rtlCol="0">
            <a:spAutoFit/>
          </a:bodyPr>
          <a:lstStyle/>
          <a:p>
            <a:r>
              <a:rPr lang="en-US" altLang="ja-JP" sz="3600" b="1" dirty="0">
                <a:solidFill>
                  <a:schemeClr val="bg1"/>
                </a:solidFill>
              </a:rPr>
              <a:t>?</a:t>
            </a:r>
            <a:endParaRPr lang="en-US" altLang="ja-JP" sz="3600" b="1" dirty="0" smtClean="0">
              <a:solidFill>
                <a:schemeClr val="bg1"/>
              </a:solidFill>
            </a:endParaRPr>
          </a:p>
        </p:txBody>
      </p:sp>
      <p:sp>
        <p:nvSpPr>
          <p:cNvPr id="17" name="テキスト ボックス 16"/>
          <p:cNvSpPr txBox="1"/>
          <p:nvPr/>
        </p:nvSpPr>
        <p:spPr>
          <a:xfrm>
            <a:off x="5287153" y="582593"/>
            <a:ext cx="1784092" cy="307777"/>
          </a:xfrm>
          <a:prstGeom prst="rect">
            <a:avLst/>
          </a:prstGeom>
          <a:noFill/>
        </p:spPr>
        <p:txBody>
          <a:bodyPr wrap="square" rtlCol="0">
            <a:spAutoFit/>
          </a:bodyPr>
          <a:lstStyle/>
          <a:p>
            <a:r>
              <a:rPr kumimoji="1" lang="ja-JP" altLang="en-US" sz="1400" dirty="0" smtClean="0">
                <a:solidFill>
                  <a:schemeClr val="bg1"/>
                </a:solidFill>
              </a:rPr>
              <a:t>さいてきけいじょう</a:t>
            </a:r>
            <a:endParaRPr kumimoji="1" lang="ja-JP" altLang="en-US" sz="1400" dirty="0">
              <a:solidFill>
                <a:schemeClr val="bg1"/>
              </a:solidFill>
            </a:endParaRPr>
          </a:p>
        </p:txBody>
      </p:sp>
    </p:spTree>
    <p:extLst>
      <p:ext uri="{BB962C8B-B14F-4D97-AF65-F5344CB8AC3E}">
        <p14:creationId xmlns:p14="http://schemas.microsoft.com/office/powerpoint/2010/main" val="268019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100"/>
                                        <p:tgtEl>
                                          <p:spTgt spid="86"/>
                                        </p:tgtEl>
                                      </p:cBhvr>
                                    </p:animEffect>
                                  </p:childTnLst>
                                </p:cTn>
                              </p:par>
                              <p:par>
                                <p:cTn id="11" presetID="10"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100"/>
                                        <p:tgtEl>
                                          <p:spTgt spid="89"/>
                                        </p:tgtEl>
                                      </p:cBhvr>
                                    </p:animEffec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1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1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421309" y="1069500"/>
            <a:ext cx="6202474" cy="5603188"/>
          </a:xfrm>
          <a:prstGeom prst="rect">
            <a:avLst/>
          </a:prstGeom>
        </p:spPr>
      </p:pic>
      <p:sp>
        <p:nvSpPr>
          <p:cNvPr id="2" name="タイトル 1"/>
          <p:cNvSpPr>
            <a:spLocks noGrp="1"/>
          </p:cNvSpPr>
          <p:nvPr>
            <p:ph type="title"/>
          </p:nvPr>
        </p:nvSpPr>
        <p:spPr>
          <a:xfrm>
            <a:off x="457200" y="-15976"/>
            <a:ext cx="8229600" cy="1143000"/>
          </a:xfrm>
        </p:spPr>
        <p:txBody>
          <a:bodyPr/>
          <a:lstStyle/>
          <a:p>
            <a:r>
              <a:rPr lang="ja-JP" altLang="en-US" dirty="0" smtClean="0"/>
              <a:t>ざいりょう</a:t>
            </a:r>
            <a:endParaRPr kumimoji="1" lang="ja-JP" altLang="en-US" dirty="0"/>
          </a:p>
        </p:txBody>
      </p:sp>
      <p:sp>
        <p:nvSpPr>
          <p:cNvPr id="5" name="テキスト ボックス 4"/>
          <p:cNvSpPr txBox="1"/>
          <p:nvPr/>
        </p:nvSpPr>
        <p:spPr>
          <a:xfrm>
            <a:off x="6766437" y="3211513"/>
            <a:ext cx="881574" cy="461665"/>
          </a:xfrm>
          <a:prstGeom prst="rect">
            <a:avLst/>
          </a:prstGeom>
          <a:noFill/>
        </p:spPr>
        <p:txBody>
          <a:bodyPr wrap="square" rtlCol="0">
            <a:spAutoFit/>
          </a:bodyPr>
          <a:lstStyle/>
          <a:p>
            <a:r>
              <a:rPr lang="ja-JP" altLang="en-US" sz="2400" dirty="0" smtClean="0"/>
              <a:t>厚紙</a:t>
            </a:r>
            <a:endParaRPr kumimoji="1" lang="ja-JP" altLang="en-US" sz="2400" dirty="0"/>
          </a:p>
        </p:txBody>
      </p:sp>
      <p:sp>
        <p:nvSpPr>
          <p:cNvPr id="6" name="テキスト ボックス 5"/>
          <p:cNvSpPr txBox="1"/>
          <p:nvPr/>
        </p:nvSpPr>
        <p:spPr>
          <a:xfrm>
            <a:off x="6825329" y="3914515"/>
            <a:ext cx="2220493" cy="461665"/>
          </a:xfrm>
          <a:prstGeom prst="rect">
            <a:avLst/>
          </a:prstGeom>
          <a:noFill/>
        </p:spPr>
        <p:txBody>
          <a:bodyPr wrap="square" rtlCol="0">
            <a:spAutoFit/>
          </a:bodyPr>
          <a:lstStyle/>
          <a:p>
            <a:r>
              <a:rPr lang="ja-JP" altLang="en-US" sz="2400" dirty="0" smtClean="0"/>
              <a:t>竹串の端材２ヶ</a:t>
            </a:r>
            <a:endParaRPr kumimoji="1" lang="ja-JP" altLang="en-US" sz="2400" dirty="0"/>
          </a:p>
        </p:txBody>
      </p:sp>
      <p:sp>
        <p:nvSpPr>
          <p:cNvPr id="7" name="テキスト ボックス 6"/>
          <p:cNvSpPr txBox="1"/>
          <p:nvPr/>
        </p:nvSpPr>
        <p:spPr>
          <a:xfrm>
            <a:off x="662620" y="5439977"/>
            <a:ext cx="1687703" cy="461665"/>
          </a:xfrm>
          <a:prstGeom prst="rect">
            <a:avLst/>
          </a:prstGeom>
          <a:noFill/>
        </p:spPr>
        <p:txBody>
          <a:bodyPr wrap="square" rtlCol="0">
            <a:spAutoFit/>
          </a:bodyPr>
          <a:lstStyle/>
          <a:p>
            <a:r>
              <a:rPr lang="ja-JP" altLang="en-US" sz="2400" dirty="0" smtClean="0"/>
              <a:t>竹串５本</a:t>
            </a:r>
            <a:endParaRPr kumimoji="1" lang="ja-JP" altLang="en-US" sz="2400" dirty="0"/>
          </a:p>
        </p:txBody>
      </p:sp>
      <p:sp>
        <p:nvSpPr>
          <p:cNvPr id="14" name="テキスト ボックス 13"/>
          <p:cNvSpPr txBox="1"/>
          <p:nvPr/>
        </p:nvSpPr>
        <p:spPr>
          <a:xfrm>
            <a:off x="2679371" y="5529690"/>
            <a:ext cx="2237656" cy="461665"/>
          </a:xfrm>
          <a:prstGeom prst="rect">
            <a:avLst/>
          </a:prstGeom>
          <a:noFill/>
        </p:spPr>
        <p:txBody>
          <a:bodyPr wrap="square" rtlCol="0">
            <a:spAutoFit/>
          </a:bodyPr>
          <a:lstStyle/>
          <a:p>
            <a:r>
              <a:rPr lang="ja-JP" altLang="en-US" sz="2400" dirty="0" smtClean="0"/>
              <a:t>段ボール２枚</a:t>
            </a:r>
            <a:endParaRPr kumimoji="1" lang="ja-JP" altLang="en-US" sz="2400" dirty="0"/>
          </a:p>
        </p:txBody>
      </p:sp>
      <p:sp>
        <p:nvSpPr>
          <p:cNvPr id="9" name="テキスト ボックス 8"/>
          <p:cNvSpPr txBox="1"/>
          <p:nvPr/>
        </p:nvSpPr>
        <p:spPr>
          <a:xfrm>
            <a:off x="7986524" y="4390645"/>
            <a:ext cx="700276" cy="461665"/>
          </a:xfrm>
          <a:prstGeom prst="rect">
            <a:avLst/>
          </a:prstGeom>
          <a:noFill/>
        </p:spPr>
        <p:txBody>
          <a:bodyPr wrap="square" rtlCol="0">
            <a:spAutoFit/>
          </a:bodyPr>
          <a:lstStyle/>
          <a:p>
            <a:r>
              <a:rPr lang="en-US" altLang="ja-JP" sz="2400" dirty="0" smtClean="0"/>
              <a:t>LED</a:t>
            </a:r>
            <a:endParaRPr kumimoji="1" lang="ja-JP" altLang="en-US" sz="2400" dirty="0"/>
          </a:p>
        </p:txBody>
      </p:sp>
      <p:sp>
        <p:nvSpPr>
          <p:cNvPr id="10" name="テキスト ボックス 9"/>
          <p:cNvSpPr txBox="1"/>
          <p:nvPr/>
        </p:nvSpPr>
        <p:spPr>
          <a:xfrm>
            <a:off x="4159322" y="3960420"/>
            <a:ext cx="1360913" cy="461665"/>
          </a:xfrm>
          <a:prstGeom prst="rect">
            <a:avLst/>
          </a:prstGeom>
          <a:noFill/>
        </p:spPr>
        <p:txBody>
          <a:bodyPr wrap="square" rtlCol="0">
            <a:spAutoFit/>
          </a:bodyPr>
          <a:lstStyle/>
          <a:p>
            <a:r>
              <a:rPr lang="ja-JP" altLang="en-US" sz="2400" dirty="0" smtClean="0"/>
              <a:t>ストロー</a:t>
            </a:r>
            <a:endParaRPr kumimoji="1" lang="ja-JP" altLang="en-US" sz="2400" dirty="0"/>
          </a:p>
        </p:txBody>
      </p:sp>
      <p:sp>
        <p:nvSpPr>
          <p:cNvPr id="11" name="テキスト ボックス 10"/>
          <p:cNvSpPr txBox="1"/>
          <p:nvPr/>
        </p:nvSpPr>
        <p:spPr>
          <a:xfrm>
            <a:off x="7085160" y="6217187"/>
            <a:ext cx="2220493" cy="461665"/>
          </a:xfrm>
          <a:prstGeom prst="rect">
            <a:avLst/>
          </a:prstGeom>
          <a:noFill/>
        </p:spPr>
        <p:txBody>
          <a:bodyPr wrap="square" rtlCol="0">
            <a:spAutoFit/>
          </a:bodyPr>
          <a:lstStyle/>
          <a:p>
            <a:r>
              <a:rPr lang="ja-JP" altLang="en-US" sz="2400" dirty="0" smtClean="0"/>
              <a:t>コイル</a:t>
            </a:r>
            <a:endParaRPr kumimoji="1" lang="ja-JP" altLang="en-US" sz="2400" dirty="0"/>
          </a:p>
        </p:txBody>
      </p:sp>
      <p:sp>
        <p:nvSpPr>
          <p:cNvPr id="12" name="テキスト ボックス 11"/>
          <p:cNvSpPr txBox="1"/>
          <p:nvPr/>
        </p:nvSpPr>
        <p:spPr>
          <a:xfrm>
            <a:off x="4450531" y="6382712"/>
            <a:ext cx="2220493" cy="461665"/>
          </a:xfrm>
          <a:prstGeom prst="rect">
            <a:avLst/>
          </a:prstGeom>
          <a:noFill/>
        </p:spPr>
        <p:txBody>
          <a:bodyPr wrap="square" rtlCol="0">
            <a:spAutoFit/>
          </a:bodyPr>
          <a:lstStyle/>
          <a:p>
            <a:r>
              <a:rPr lang="ja-JP" altLang="en-US" sz="2400" dirty="0" smtClean="0"/>
              <a:t>ネオジム磁石</a:t>
            </a:r>
            <a:endParaRPr kumimoji="1" lang="ja-JP" altLang="en-US" sz="2400" dirty="0"/>
          </a:p>
        </p:txBody>
      </p:sp>
      <p:sp>
        <p:nvSpPr>
          <p:cNvPr id="13" name="テキスト ボックス 12"/>
          <p:cNvSpPr txBox="1"/>
          <p:nvPr/>
        </p:nvSpPr>
        <p:spPr>
          <a:xfrm>
            <a:off x="6671024" y="1821642"/>
            <a:ext cx="2220493" cy="461665"/>
          </a:xfrm>
          <a:prstGeom prst="rect">
            <a:avLst/>
          </a:prstGeom>
          <a:noFill/>
        </p:spPr>
        <p:txBody>
          <a:bodyPr wrap="square" rtlCol="0">
            <a:spAutoFit/>
          </a:bodyPr>
          <a:lstStyle/>
          <a:p>
            <a:r>
              <a:rPr lang="ja-JP" altLang="en-US" sz="2400" dirty="0" smtClean="0"/>
              <a:t>紙コップ</a:t>
            </a:r>
            <a:endParaRPr kumimoji="1" lang="ja-JP" altLang="en-US" sz="2400" dirty="0"/>
          </a:p>
        </p:txBody>
      </p:sp>
      <p:sp>
        <p:nvSpPr>
          <p:cNvPr id="16" name="テキスト ボックス 15"/>
          <p:cNvSpPr txBox="1"/>
          <p:nvPr/>
        </p:nvSpPr>
        <p:spPr>
          <a:xfrm>
            <a:off x="6781557" y="4837192"/>
            <a:ext cx="2220493" cy="461665"/>
          </a:xfrm>
          <a:prstGeom prst="rect">
            <a:avLst/>
          </a:prstGeom>
          <a:noFill/>
        </p:spPr>
        <p:txBody>
          <a:bodyPr wrap="square" rtlCol="0">
            <a:spAutoFit/>
          </a:bodyPr>
          <a:lstStyle/>
          <a:p>
            <a:r>
              <a:rPr lang="ja-JP" altLang="en-US" sz="2400" dirty="0" smtClean="0"/>
              <a:t>やすり</a:t>
            </a:r>
            <a:endParaRPr kumimoji="1" lang="ja-JP" altLang="en-US" sz="2400" dirty="0"/>
          </a:p>
        </p:txBody>
      </p:sp>
      <p:cxnSp>
        <p:nvCxnSpPr>
          <p:cNvPr id="17" name="直線矢印コネクタ 16"/>
          <p:cNvCxnSpPr/>
          <p:nvPr/>
        </p:nvCxnSpPr>
        <p:spPr>
          <a:xfrm flipV="1">
            <a:off x="5228269" y="5529690"/>
            <a:ext cx="184798" cy="86618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a:stCxn id="9" idx="1"/>
          </p:cNvCxnSpPr>
          <p:nvPr/>
        </p:nvCxnSpPr>
        <p:spPr>
          <a:xfrm flipH="1">
            <a:off x="6365646" y="4621478"/>
            <a:ext cx="1620878" cy="23083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flipH="1">
            <a:off x="5881796" y="4175498"/>
            <a:ext cx="967351" cy="66169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399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8958"/>
            <a:ext cx="8229600" cy="1143000"/>
          </a:xfrm>
        </p:spPr>
        <p:txBody>
          <a:bodyPr/>
          <a:lstStyle/>
          <a:p>
            <a:r>
              <a:rPr lang="ja-JP" altLang="en-US" dirty="0" smtClean="0"/>
              <a:t>紙コップ</a:t>
            </a:r>
            <a:r>
              <a:rPr kumimoji="1" lang="ja-JP" altLang="en-US" dirty="0" smtClean="0"/>
              <a:t>をはさみで切る</a:t>
            </a:r>
            <a:endParaRPr kumimoji="1" lang="ja-JP" altLang="en-US" dirty="0"/>
          </a:p>
        </p:txBody>
      </p:sp>
      <p:sp>
        <p:nvSpPr>
          <p:cNvPr id="6" name="右矢印 5"/>
          <p:cNvSpPr/>
          <p:nvPr/>
        </p:nvSpPr>
        <p:spPr>
          <a:xfrm>
            <a:off x="4479033" y="3082265"/>
            <a:ext cx="567325" cy="4014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476091" y="5251293"/>
            <a:ext cx="6321492" cy="1407209"/>
          </a:xfrm>
          <a:prstGeom prst="round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52636" y="5422905"/>
            <a:ext cx="6934164" cy="1077218"/>
          </a:xfrm>
          <a:prstGeom prst="rect">
            <a:avLst/>
          </a:prstGeom>
          <a:noFill/>
        </p:spPr>
        <p:txBody>
          <a:bodyPr wrap="square" rtlCol="0">
            <a:spAutoFit/>
          </a:bodyPr>
          <a:lstStyle/>
          <a:p>
            <a:r>
              <a:rPr lang="ja-JP" altLang="en-US" sz="3200" dirty="0" smtClean="0">
                <a:solidFill>
                  <a:srgbClr val="4F81BD"/>
                </a:solidFill>
              </a:rPr>
              <a:t>きれいに切るために定規で線を</a:t>
            </a:r>
            <a:endParaRPr lang="en-US" altLang="ja-JP" sz="3200" dirty="0" smtClean="0">
              <a:solidFill>
                <a:srgbClr val="4F81BD"/>
              </a:solidFill>
            </a:endParaRPr>
          </a:p>
          <a:p>
            <a:r>
              <a:rPr kumimoji="1" lang="ja-JP" altLang="en-US" sz="3200" dirty="0" smtClean="0">
                <a:solidFill>
                  <a:srgbClr val="4F81BD"/>
                </a:solidFill>
              </a:rPr>
              <a:t>あらかじめ引くのも良いでしょう</a:t>
            </a:r>
            <a:endParaRPr kumimoji="1" lang="en-US" altLang="ja-JP" sz="3200" dirty="0" smtClean="0">
              <a:solidFill>
                <a:schemeClr val="accent1"/>
              </a:solidFill>
            </a:endParaRPr>
          </a:p>
        </p:txBody>
      </p:sp>
      <p:pic>
        <p:nvPicPr>
          <p:cNvPr id="3" name="図 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0480" y="1705735"/>
            <a:ext cx="4324405" cy="3243304"/>
          </a:xfrm>
          <a:prstGeom prst="rect">
            <a:avLst/>
          </a:prstGeom>
        </p:spPr>
      </p:pic>
      <p:pic>
        <p:nvPicPr>
          <p:cNvPr id="8" name="図 7"/>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115649" y="1705735"/>
            <a:ext cx="4012673" cy="3243304"/>
          </a:xfrm>
          <a:prstGeom prst="rect">
            <a:avLst/>
          </a:prstGeom>
        </p:spPr>
      </p:pic>
    </p:spTree>
    <p:extLst>
      <p:ext uri="{BB962C8B-B14F-4D97-AF65-F5344CB8AC3E}">
        <p14:creationId xmlns:p14="http://schemas.microsoft.com/office/powerpoint/2010/main" val="38643436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革命">
  <a:themeElements>
    <a:clrScheme name="革命">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革命">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革命">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革命.thmx</Template>
  <TotalTime>945</TotalTime>
  <Words>644</Words>
  <Application>Microsoft Macintosh PowerPoint</Application>
  <PresentationFormat>画面に合わせる (4:3)</PresentationFormat>
  <Paragraphs>140</Paragraphs>
  <Slides>24</Slides>
  <Notes>2</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24</vt:i4>
      </vt:variant>
    </vt:vector>
  </HeadingPairs>
  <TitlesOfParts>
    <vt:vector size="28" baseType="lpstr">
      <vt:lpstr>革命</vt:lpstr>
      <vt:lpstr>ホワイト</vt:lpstr>
      <vt:lpstr>1_ホワイト</vt:lpstr>
      <vt:lpstr>数式</vt:lpstr>
      <vt:lpstr>サボニウス型風車風力発電機についての学習</vt:lpstr>
      <vt:lpstr>風力発電のしくみ</vt:lpstr>
      <vt:lpstr>風車の種類</vt:lpstr>
      <vt:lpstr>さまざまな風車</vt:lpstr>
      <vt:lpstr>サボニウス型風車とは</vt:lpstr>
      <vt:lpstr>この構造のわけ</vt:lpstr>
      <vt:lpstr>サボニウス型風車の最適形状</vt:lpstr>
      <vt:lpstr>ざいりょう</vt:lpstr>
      <vt:lpstr>紙コップをはさみで切る</vt:lpstr>
      <vt:lpstr>紙コップをセロハンテープで 厚紙に貼る</vt:lpstr>
      <vt:lpstr>段ボールに穴をあける</vt:lpstr>
      <vt:lpstr>段ボールの中心に穴をあける</vt:lpstr>
      <vt:lpstr>竹串を通す</vt:lpstr>
      <vt:lpstr>コイルの両端をやすりでみがく</vt:lpstr>
      <vt:lpstr>竹串の端材をセロハンテープでつける</vt:lpstr>
      <vt:lpstr>コイルに作った竹串を通す</vt:lpstr>
      <vt:lpstr>ストローを切り竹串に通して、コイルとセロハンテープで固定する</vt:lpstr>
      <vt:lpstr>段ボールと風車を取り付ける</vt:lpstr>
      <vt:lpstr>土台に取り付けて、LEDをつけたら完成!!</vt:lpstr>
      <vt:lpstr>大型プロペラ風車</vt:lpstr>
      <vt:lpstr>落雷による影響</vt:lpstr>
      <vt:lpstr>小型(マイクロ)風車</vt:lpstr>
      <vt:lpstr>設置されたサボニウス風車</vt:lpstr>
      <vt:lpstr>風力発電のこれから</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本多 賢一郎</dc:creator>
  <cp:keywords/>
  <dc:description/>
  <cp:lastModifiedBy>本多 賢一郎</cp:lastModifiedBy>
  <cp:revision>61</cp:revision>
  <dcterms:created xsi:type="dcterms:W3CDTF">2011-10-24T11:15:40Z</dcterms:created>
  <dcterms:modified xsi:type="dcterms:W3CDTF">2011-11-21T13:20:36Z</dcterms:modified>
  <cp:category/>
</cp:coreProperties>
</file>