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3" r:id="rId3"/>
    <p:sldId id="257" r:id="rId4"/>
    <p:sldId id="264" r:id="rId5"/>
    <p:sldId id="265" r:id="rId6"/>
    <p:sldId id="266" r:id="rId7"/>
    <p:sldId id="259" r:id="rId8"/>
    <p:sldId id="260" r:id="rId9"/>
    <p:sldId id="269" r:id="rId10"/>
    <p:sldId id="271" r:id="rId11"/>
    <p:sldId id="274" r:id="rId12"/>
    <p:sldId id="273" r:id="rId13"/>
    <p:sldId id="270" r:id="rId14"/>
    <p:sldId id="272" r:id="rId15"/>
    <p:sldId id="276" r:id="rId16"/>
    <p:sldId id="267" r:id="rId17"/>
    <p:sldId id="268" r:id="rId18"/>
    <p:sldId id="275" r:id="rId19"/>
    <p:sldId id="261" r:id="rId2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9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52F11-6188-4F14-8C32-2FA6C12E5C05}" type="datetimeFigureOut">
              <a:rPr kumimoji="1" lang="ja-JP" altLang="en-US" smtClean="0"/>
              <a:t>2013/3/13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5C6965-A6A3-482E-9606-1A4470765E6A}" type="slidenum">
              <a:rPr kumimoji="1" lang="ja-JP" altLang="en-US" smtClean="0"/>
              <a:t>‹#›</a:t>
            </a:fld>
            <a:endParaRPr kumimoji="1" lang="ja-JP" altLang="en-US"/>
          </a:p>
        </p:txBody>
      </p:sp>
    </p:spTree>
    <p:extLst>
      <p:ext uri="{BB962C8B-B14F-4D97-AF65-F5344CB8AC3E}">
        <p14:creationId xmlns:p14="http://schemas.microsoft.com/office/powerpoint/2010/main" val="384432191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川村メソッドは，川村が信州大学教育学部時代から始めた「模擬授業を含む理科教育法の授業」に改良を加え完成させたものです</a:t>
            </a:r>
            <a:endParaRPr kumimoji="1" lang="en-US" altLang="ja-JP" dirty="0" smtClean="0"/>
          </a:p>
          <a:p>
            <a:r>
              <a:rPr kumimoji="1" lang="ja-JP" altLang="en-US" dirty="0" smtClean="0"/>
              <a:t>模擬授業の時間配分などは，川村が行ってきた模擬授業の経験知によるものです</a:t>
            </a:r>
          </a:p>
          <a:p>
            <a:r>
              <a:rPr kumimoji="1" lang="ja-JP" altLang="en-US" dirty="0" smtClean="0"/>
              <a:t>この授業メソッドは実施年度や実施大学により細部は変わりますが，大筋は以下の通りです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B540068C-5C50-4317-BFAF-6FAAF2745879}" type="slidenum">
              <a:rPr kumimoji="1" lang="ja-JP" altLang="en-US" smtClean="0"/>
              <a:t>2</a:t>
            </a:fld>
            <a:endParaRPr kumimoji="1" lang="ja-JP" altLang="en-US"/>
          </a:p>
        </p:txBody>
      </p:sp>
    </p:spTree>
    <p:extLst>
      <p:ext uri="{BB962C8B-B14F-4D97-AF65-F5344CB8AC3E}">
        <p14:creationId xmlns:p14="http://schemas.microsoft.com/office/powerpoint/2010/main" val="3920599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smtClean="0"/>
          </a:p>
        </p:txBody>
      </p:sp>
      <p:sp>
        <p:nvSpPr>
          <p:cNvPr id="4" name="スライド番号プレースホルダー 3"/>
          <p:cNvSpPr>
            <a:spLocks noGrp="1"/>
          </p:cNvSpPr>
          <p:nvPr>
            <p:ph type="sldNum" sz="quarter" idx="10"/>
          </p:nvPr>
        </p:nvSpPr>
        <p:spPr/>
        <p:txBody>
          <a:bodyPr/>
          <a:lstStyle/>
          <a:p>
            <a:fld id="{B540068C-5C50-4317-BFAF-6FAAF2745879}" type="slidenum">
              <a:rPr kumimoji="1" lang="ja-JP" altLang="en-US" smtClean="0"/>
              <a:t>7</a:t>
            </a:fld>
            <a:endParaRPr kumimoji="1" lang="ja-JP" altLang="en-US"/>
          </a:p>
        </p:txBody>
      </p:sp>
    </p:spTree>
    <p:extLst>
      <p:ext uri="{BB962C8B-B14F-4D97-AF65-F5344CB8AC3E}">
        <p14:creationId xmlns:p14="http://schemas.microsoft.com/office/powerpoint/2010/main" val="3207446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理科室が使えない場合でもできるように工夫する</a:t>
            </a:r>
            <a:endParaRPr kumimoji="1" lang="en-US" altLang="ja-JP" dirty="0" smtClean="0"/>
          </a:p>
          <a:p>
            <a:r>
              <a:rPr kumimoji="1" lang="ja-JP" altLang="en-US" dirty="0" smtClean="0"/>
              <a:t>この工夫を大事にしたいということです</a:t>
            </a:r>
            <a:endParaRPr kumimoji="1" lang="ja-JP" altLang="en-US" dirty="0"/>
          </a:p>
        </p:txBody>
      </p:sp>
      <p:sp>
        <p:nvSpPr>
          <p:cNvPr id="4" name="スライド番号プレースホルダー 3"/>
          <p:cNvSpPr>
            <a:spLocks noGrp="1"/>
          </p:cNvSpPr>
          <p:nvPr>
            <p:ph type="sldNum" sz="quarter" idx="10"/>
          </p:nvPr>
        </p:nvSpPr>
        <p:spPr/>
        <p:txBody>
          <a:bodyPr/>
          <a:lstStyle/>
          <a:p>
            <a:fld id="{B540068C-5C50-4317-BFAF-6FAAF2745879}" type="slidenum">
              <a:rPr kumimoji="1" lang="ja-JP" altLang="en-US" smtClean="0"/>
              <a:t>8</a:t>
            </a:fld>
            <a:endParaRPr kumimoji="1" lang="ja-JP" altLang="en-US"/>
          </a:p>
        </p:txBody>
      </p:sp>
    </p:spTree>
    <p:extLst>
      <p:ext uri="{BB962C8B-B14F-4D97-AF65-F5344CB8AC3E}">
        <p14:creationId xmlns:p14="http://schemas.microsoft.com/office/powerpoint/2010/main" val="2824723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540068C-5C50-4317-BFAF-6FAAF2745879}" type="slidenum">
              <a:rPr kumimoji="1" lang="ja-JP" altLang="en-US" smtClean="0"/>
              <a:t>19</a:t>
            </a:fld>
            <a:endParaRPr kumimoji="1" lang="ja-JP" altLang="en-US"/>
          </a:p>
        </p:txBody>
      </p:sp>
    </p:spTree>
    <p:extLst>
      <p:ext uri="{BB962C8B-B14F-4D97-AF65-F5344CB8AC3E}">
        <p14:creationId xmlns:p14="http://schemas.microsoft.com/office/powerpoint/2010/main" val="4056566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30703FF-8323-40AE-9FFF-6362B5C488F7}" type="datetimeFigureOut">
              <a:rPr kumimoji="1" lang="ja-JP" altLang="en-US" smtClean="0"/>
              <a:t>2013/3/13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79DF54F-6DEA-4FA5-80C7-41456108DBA6}" type="slidenum">
              <a:rPr kumimoji="1" lang="ja-JP" altLang="en-US" smtClean="0"/>
              <a:t>‹#›</a:t>
            </a:fld>
            <a:endParaRPr kumimoji="1" lang="ja-JP" altLang="en-US"/>
          </a:p>
        </p:txBody>
      </p:sp>
    </p:spTree>
    <p:extLst>
      <p:ext uri="{BB962C8B-B14F-4D97-AF65-F5344CB8AC3E}">
        <p14:creationId xmlns:p14="http://schemas.microsoft.com/office/powerpoint/2010/main" val="4926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30703FF-8323-40AE-9FFF-6362B5C488F7}" type="datetimeFigureOut">
              <a:rPr kumimoji="1" lang="ja-JP" altLang="en-US" smtClean="0"/>
              <a:t>2013/3/13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79DF54F-6DEA-4FA5-80C7-41456108DBA6}" type="slidenum">
              <a:rPr kumimoji="1" lang="ja-JP" altLang="en-US" smtClean="0"/>
              <a:t>‹#›</a:t>
            </a:fld>
            <a:endParaRPr kumimoji="1" lang="ja-JP" altLang="en-US"/>
          </a:p>
        </p:txBody>
      </p:sp>
    </p:spTree>
    <p:extLst>
      <p:ext uri="{BB962C8B-B14F-4D97-AF65-F5344CB8AC3E}">
        <p14:creationId xmlns:p14="http://schemas.microsoft.com/office/powerpoint/2010/main" val="4088919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30703FF-8323-40AE-9FFF-6362B5C488F7}" type="datetimeFigureOut">
              <a:rPr kumimoji="1" lang="ja-JP" altLang="en-US" smtClean="0"/>
              <a:t>2013/3/13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79DF54F-6DEA-4FA5-80C7-41456108DBA6}" type="slidenum">
              <a:rPr kumimoji="1" lang="ja-JP" altLang="en-US" smtClean="0"/>
              <a:t>‹#›</a:t>
            </a:fld>
            <a:endParaRPr kumimoji="1" lang="ja-JP" altLang="en-US"/>
          </a:p>
        </p:txBody>
      </p:sp>
    </p:spTree>
    <p:extLst>
      <p:ext uri="{BB962C8B-B14F-4D97-AF65-F5344CB8AC3E}">
        <p14:creationId xmlns:p14="http://schemas.microsoft.com/office/powerpoint/2010/main" val="1625505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30703FF-8323-40AE-9FFF-6362B5C488F7}" type="datetimeFigureOut">
              <a:rPr kumimoji="1" lang="ja-JP" altLang="en-US" smtClean="0"/>
              <a:t>2013/3/13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79DF54F-6DEA-4FA5-80C7-41456108DBA6}" type="slidenum">
              <a:rPr kumimoji="1" lang="ja-JP" altLang="en-US" smtClean="0"/>
              <a:t>‹#›</a:t>
            </a:fld>
            <a:endParaRPr kumimoji="1" lang="ja-JP" altLang="en-US"/>
          </a:p>
        </p:txBody>
      </p:sp>
    </p:spTree>
    <p:extLst>
      <p:ext uri="{BB962C8B-B14F-4D97-AF65-F5344CB8AC3E}">
        <p14:creationId xmlns:p14="http://schemas.microsoft.com/office/powerpoint/2010/main" val="1366895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30703FF-8323-40AE-9FFF-6362B5C488F7}" type="datetimeFigureOut">
              <a:rPr kumimoji="1" lang="ja-JP" altLang="en-US" smtClean="0"/>
              <a:t>2013/3/13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79DF54F-6DEA-4FA5-80C7-41456108DBA6}" type="slidenum">
              <a:rPr kumimoji="1" lang="ja-JP" altLang="en-US" smtClean="0"/>
              <a:t>‹#›</a:t>
            </a:fld>
            <a:endParaRPr kumimoji="1" lang="ja-JP" altLang="en-US"/>
          </a:p>
        </p:txBody>
      </p:sp>
    </p:spTree>
    <p:extLst>
      <p:ext uri="{BB962C8B-B14F-4D97-AF65-F5344CB8AC3E}">
        <p14:creationId xmlns:p14="http://schemas.microsoft.com/office/powerpoint/2010/main" val="3173992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30703FF-8323-40AE-9FFF-6362B5C488F7}" type="datetimeFigureOut">
              <a:rPr kumimoji="1" lang="ja-JP" altLang="en-US" smtClean="0"/>
              <a:t>2013/3/13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79DF54F-6DEA-4FA5-80C7-41456108DBA6}" type="slidenum">
              <a:rPr kumimoji="1" lang="ja-JP" altLang="en-US" smtClean="0"/>
              <a:t>‹#›</a:t>
            </a:fld>
            <a:endParaRPr kumimoji="1" lang="ja-JP" altLang="en-US"/>
          </a:p>
        </p:txBody>
      </p:sp>
    </p:spTree>
    <p:extLst>
      <p:ext uri="{BB962C8B-B14F-4D97-AF65-F5344CB8AC3E}">
        <p14:creationId xmlns:p14="http://schemas.microsoft.com/office/powerpoint/2010/main" val="2513949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30703FF-8323-40AE-9FFF-6362B5C488F7}" type="datetimeFigureOut">
              <a:rPr kumimoji="1" lang="ja-JP" altLang="en-US" smtClean="0"/>
              <a:t>2013/3/13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79DF54F-6DEA-4FA5-80C7-41456108DBA6}" type="slidenum">
              <a:rPr kumimoji="1" lang="ja-JP" altLang="en-US" smtClean="0"/>
              <a:t>‹#›</a:t>
            </a:fld>
            <a:endParaRPr kumimoji="1" lang="ja-JP" altLang="en-US"/>
          </a:p>
        </p:txBody>
      </p:sp>
    </p:spTree>
    <p:extLst>
      <p:ext uri="{BB962C8B-B14F-4D97-AF65-F5344CB8AC3E}">
        <p14:creationId xmlns:p14="http://schemas.microsoft.com/office/powerpoint/2010/main" val="2434051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30703FF-8323-40AE-9FFF-6362B5C488F7}" type="datetimeFigureOut">
              <a:rPr kumimoji="1" lang="ja-JP" altLang="en-US" smtClean="0"/>
              <a:t>2013/3/13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79DF54F-6DEA-4FA5-80C7-41456108DBA6}" type="slidenum">
              <a:rPr kumimoji="1" lang="ja-JP" altLang="en-US" smtClean="0"/>
              <a:t>‹#›</a:t>
            </a:fld>
            <a:endParaRPr kumimoji="1" lang="ja-JP" altLang="en-US"/>
          </a:p>
        </p:txBody>
      </p:sp>
    </p:spTree>
    <p:extLst>
      <p:ext uri="{BB962C8B-B14F-4D97-AF65-F5344CB8AC3E}">
        <p14:creationId xmlns:p14="http://schemas.microsoft.com/office/powerpoint/2010/main" val="2559589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30703FF-8323-40AE-9FFF-6362B5C488F7}" type="datetimeFigureOut">
              <a:rPr kumimoji="1" lang="ja-JP" altLang="en-US" smtClean="0"/>
              <a:t>2013/3/13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79DF54F-6DEA-4FA5-80C7-41456108DBA6}" type="slidenum">
              <a:rPr kumimoji="1" lang="ja-JP" altLang="en-US" smtClean="0"/>
              <a:t>‹#›</a:t>
            </a:fld>
            <a:endParaRPr kumimoji="1" lang="ja-JP" altLang="en-US"/>
          </a:p>
        </p:txBody>
      </p:sp>
    </p:spTree>
    <p:extLst>
      <p:ext uri="{BB962C8B-B14F-4D97-AF65-F5344CB8AC3E}">
        <p14:creationId xmlns:p14="http://schemas.microsoft.com/office/powerpoint/2010/main" val="3662633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30703FF-8323-40AE-9FFF-6362B5C488F7}" type="datetimeFigureOut">
              <a:rPr kumimoji="1" lang="ja-JP" altLang="en-US" smtClean="0"/>
              <a:t>2013/3/13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79DF54F-6DEA-4FA5-80C7-41456108DBA6}" type="slidenum">
              <a:rPr kumimoji="1" lang="ja-JP" altLang="en-US" smtClean="0"/>
              <a:t>‹#›</a:t>
            </a:fld>
            <a:endParaRPr kumimoji="1" lang="ja-JP" altLang="en-US"/>
          </a:p>
        </p:txBody>
      </p:sp>
    </p:spTree>
    <p:extLst>
      <p:ext uri="{BB962C8B-B14F-4D97-AF65-F5344CB8AC3E}">
        <p14:creationId xmlns:p14="http://schemas.microsoft.com/office/powerpoint/2010/main" val="1998314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30703FF-8323-40AE-9FFF-6362B5C488F7}" type="datetimeFigureOut">
              <a:rPr kumimoji="1" lang="ja-JP" altLang="en-US" smtClean="0"/>
              <a:t>2013/3/13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79DF54F-6DEA-4FA5-80C7-41456108DBA6}" type="slidenum">
              <a:rPr kumimoji="1" lang="ja-JP" altLang="en-US" smtClean="0"/>
              <a:t>‹#›</a:t>
            </a:fld>
            <a:endParaRPr kumimoji="1" lang="ja-JP" altLang="en-US"/>
          </a:p>
        </p:txBody>
      </p:sp>
    </p:spTree>
    <p:extLst>
      <p:ext uri="{BB962C8B-B14F-4D97-AF65-F5344CB8AC3E}">
        <p14:creationId xmlns:p14="http://schemas.microsoft.com/office/powerpoint/2010/main" val="507017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0703FF-8323-40AE-9FFF-6362B5C488F7}" type="datetimeFigureOut">
              <a:rPr kumimoji="1" lang="ja-JP" altLang="en-US" smtClean="0"/>
              <a:t>2013/3/13</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9DF54F-6DEA-4FA5-80C7-41456108DBA6}" type="slidenum">
              <a:rPr kumimoji="1" lang="ja-JP" altLang="en-US" smtClean="0"/>
              <a:t>‹#›</a:t>
            </a:fld>
            <a:endParaRPr kumimoji="1" lang="ja-JP" altLang="en-US"/>
          </a:p>
        </p:txBody>
      </p:sp>
    </p:spTree>
    <p:extLst>
      <p:ext uri="{BB962C8B-B14F-4D97-AF65-F5344CB8AC3E}">
        <p14:creationId xmlns:p14="http://schemas.microsoft.com/office/powerpoint/2010/main" val="1302323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0629" y="1064305"/>
            <a:ext cx="11872686" cy="2636837"/>
          </a:xfrm>
        </p:spPr>
        <p:txBody>
          <a:bodyPr>
            <a:noAutofit/>
          </a:bodyPr>
          <a:lstStyle/>
          <a:p>
            <a:pPr algn="l"/>
            <a:r>
              <a:rPr lang="ja-JP" altLang="en-US" sz="8000" b="1" dirty="0" smtClean="0"/>
              <a:t>理科教員養成の方法としての川村メソッドの実践</a:t>
            </a:r>
            <a:endParaRPr kumimoji="1" lang="ja-JP" altLang="en-US" sz="8000" dirty="0"/>
          </a:p>
        </p:txBody>
      </p:sp>
      <p:sp>
        <p:nvSpPr>
          <p:cNvPr id="3" name="サブタイトル 2"/>
          <p:cNvSpPr>
            <a:spLocks noGrp="1"/>
          </p:cNvSpPr>
          <p:nvPr>
            <p:ph type="subTitle" idx="1"/>
          </p:nvPr>
        </p:nvSpPr>
        <p:spPr>
          <a:xfrm>
            <a:off x="1814285" y="4618038"/>
            <a:ext cx="9144000" cy="1710192"/>
          </a:xfrm>
        </p:spPr>
        <p:txBody>
          <a:bodyPr>
            <a:normAutofit/>
          </a:bodyPr>
          <a:lstStyle/>
          <a:p>
            <a:r>
              <a:rPr lang="en-US" altLang="ja-JP" sz="4400" b="1" dirty="0" smtClean="0"/>
              <a:t>2013</a:t>
            </a:r>
            <a:r>
              <a:rPr lang="ja-JP" altLang="en-US" sz="4400" b="1" dirty="0" smtClean="0"/>
              <a:t>年</a:t>
            </a:r>
            <a:r>
              <a:rPr lang="en-US" altLang="ja-JP" sz="4400" b="1" dirty="0" smtClean="0"/>
              <a:t>3</a:t>
            </a:r>
            <a:r>
              <a:rPr lang="ja-JP" altLang="en-US" sz="4400" b="1" dirty="0" smtClean="0"/>
              <a:t>月</a:t>
            </a:r>
            <a:r>
              <a:rPr lang="en-US" altLang="ja-JP" sz="4400" b="1" dirty="0" smtClean="0"/>
              <a:t>14</a:t>
            </a:r>
            <a:r>
              <a:rPr lang="ja-JP" altLang="en-US" sz="4400" b="1" dirty="0" smtClean="0"/>
              <a:t>日　　</a:t>
            </a:r>
            <a:endParaRPr lang="en-US" altLang="ja-JP" sz="4400" b="1" dirty="0" smtClean="0"/>
          </a:p>
          <a:p>
            <a:r>
              <a:rPr lang="ja-JP" altLang="en-US" sz="4400" b="1" dirty="0" smtClean="0"/>
              <a:t>川村康文，海老崎功，松本悠</a:t>
            </a:r>
            <a:endParaRPr lang="en-US" altLang="ja-JP" sz="4400" b="1" dirty="0" smtClean="0"/>
          </a:p>
          <a:p>
            <a:endParaRPr kumimoji="1" lang="ja-JP" altLang="en-US" sz="4400" dirty="0"/>
          </a:p>
        </p:txBody>
      </p:sp>
    </p:spTree>
    <p:extLst>
      <p:ext uri="{BB962C8B-B14F-4D97-AF65-F5344CB8AC3E}">
        <p14:creationId xmlns:p14="http://schemas.microsoft.com/office/powerpoint/2010/main" val="2088382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クリーンショット 2012-02-25 14.51.44.png"/>
          <p:cNvPicPr/>
          <p:nvPr/>
        </p:nvPicPr>
        <p:blipFill>
          <a:blip r:embed="rId2">
            <a:extLst>
              <a:ext uri="{28A0092B-C50C-407E-A947-70E740481C1C}">
                <a14:useLocalDpi xmlns:a14="http://schemas.microsoft.com/office/drawing/2010/main" val="0"/>
              </a:ext>
            </a:extLst>
          </a:blip>
          <a:srcRect/>
          <a:stretch>
            <a:fillRect/>
          </a:stretch>
        </p:blipFill>
        <p:spPr bwMode="auto">
          <a:xfrm>
            <a:off x="198890" y="230097"/>
            <a:ext cx="6100310" cy="4791846"/>
          </a:xfrm>
          <a:prstGeom prst="rect">
            <a:avLst/>
          </a:prstGeom>
          <a:noFill/>
          <a:ln>
            <a:noFill/>
          </a:ln>
        </p:spPr>
      </p:pic>
      <p:pic>
        <p:nvPicPr>
          <p:cNvPr id="5" name="コンテンツ プレースホルダー 4" descr="クリーンショット 2012-02-25 17.25.25.p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99201" y="3251651"/>
            <a:ext cx="5892800" cy="3606349"/>
          </a:xfrm>
          <a:prstGeom prst="rect">
            <a:avLst/>
          </a:prstGeom>
          <a:noFill/>
          <a:ln>
            <a:noFill/>
          </a:ln>
        </p:spPr>
      </p:pic>
    </p:spTree>
    <p:extLst>
      <p:ext uri="{BB962C8B-B14F-4D97-AF65-F5344CB8AC3E}">
        <p14:creationId xmlns:p14="http://schemas.microsoft.com/office/powerpoint/2010/main" val="497797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p:nvPr/>
        </p:nvPicPr>
        <p:blipFill>
          <a:blip r:embed="rId2">
            <a:extLst>
              <a:ext uri="{28A0092B-C50C-407E-A947-70E740481C1C}">
                <a14:useLocalDpi xmlns:a14="http://schemas.microsoft.com/office/drawing/2010/main" val="0"/>
              </a:ext>
            </a:extLst>
          </a:blip>
          <a:srcRect/>
          <a:stretch>
            <a:fillRect/>
          </a:stretch>
        </p:blipFill>
        <p:spPr bwMode="auto">
          <a:xfrm>
            <a:off x="2177143" y="420913"/>
            <a:ext cx="7895771" cy="5849258"/>
          </a:xfrm>
          <a:prstGeom prst="rect">
            <a:avLst/>
          </a:prstGeom>
          <a:noFill/>
          <a:ln>
            <a:solidFill>
              <a:schemeClr val="tx1"/>
            </a:solidFill>
          </a:ln>
        </p:spPr>
      </p:pic>
    </p:spTree>
    <p:extLst>
      <p:ext uri="{BB962C8B-B14F-4D97-AF65-F5344CB8AC3E}">
        <p14:creationId xmlns:p14="http://schemas.microsoft.com/office/powerpoint/2010/main" val="3774699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クリーンショット 2012-02-25 16.57.50.png"/>
          <p:cNvPicPr/>
          <p:nvPr/>
        </p:nvPicPr>
        <p:blipFill>
          <a:blip r:embed="rId2">
            <a:extLst>
              <a:ext uri="{28A0092B-C50C-407E-A947-70E740481C1C}">
                <a14:useLocalDpi xmlns:a14="http://schemas.microsoft.com/office/drawing/2010/main" val="0"/>
              </a:ext>
            </a:extLst>
          </a:blip>
          <a:srcRect/>
          <a:stretch>
            <a:fillRect/>
          </a:stretch>
        </p:blipFill>
        <p:spPr bwMode="auto">
          <a:xfrm>
            <a:off x="870155" y="353961"/>
            <a:ext cx="10250129" cy="6091084"/>
          </a:xfrm>
          <a:prstGeom prst="rect">
            <a:avLst/>
          </a:prstGeom>
          <a:noFill/>
          <a:ln>
            <a:noFill/>
          </a:ln>
        </p:spPr>
      </p:pic>
    </p:spTree>
    <p:extLst>
      <p:ext uri="{BB962C8B-B14F-4D97-AF65-F5344CB8AC3E}">
        <p14:creationId xmlns:p14="http://schemas.microsoft.com/office/powerpoint/2010/main" val="1087425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クリーンショット 2012-02-25 15.01.58.pn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29335" cy="3897405"/>
          </a:xfrm>
          <a:prstGeom prst="rect">
            <a:avLst/>
          </a:prstGeom>
          <a:noFill/>
          <a:ln>
            <a:noFill/>
          </a:ln>
        </p:spPr>
      </p:pic>
      <p:pic>
        <p:nvPicPr>
          <p:cNvPr id="6" name="図 5" descr="クリーンショット 2012-02-25 15.01.39.png"/>
          <p:cNvPicPr/>
          <p:nvPr/>
        </p:nvPicPr>
        <p:blipFill>
          <a:blip r:embed="rId3">
            <a:extLst>
              <a:ext uri="{28A0092B-C50C-407E-A947-70E740481C1C}">
                <a14:useLocalDpi xmlns:a14="http://schemas.microsoft.com/office/drawing/2010/main" val="0"/>
              </a:ext>
            </a:extLst>
          </a:blip>
          <a:srcRect/>
          <a:stretch>
            <a:fillRect/>
          </a:stretch>
        </p:blipFill>
        <p:spPr bwMode="auto">
          <a:xfrm>
            <a:off x="5914103" y="3259394"/>
            <a:ext cx="6277897" cy="3598606"/>
          </a:xfrm>
          <a:prstGeom prst="rect">
            <a:avLst/>
          </a:prstGeom>
          <a:noFill/>
          <a:ln>
            <a:noFill/>
          </a:ln>
        </p:spPr>
      </p:pic>
    </p:spTree>
    <p:extLst>
      <p:ext uri="{BB962C8B-B14F-4D97-AF65-F5344CB8AC3E}">
        <p14:creationId xmlns:p14="http://schemas.microsoft.com/office/powerpoint/2010/main" val="782710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6812" y="264169"/>
            <a:ext cx="5191431" cy="6490592"/>
          </a:xfrm>
          <a:prstGeom prst="rect">
            <a:avLst/>
          </a:prstGeom>
          <a:noFill/>
          <a:ln>
            <a:noFill/>
          </a:ln>
        </p:spPr>
      </p:pic>
    </p:spTree>
    <p:extLst>
      <p:ext uri="{BB962C8B-B14F-4D97-AF65-F5344CB8AC3E}">
        <p14:creationId xmlns:p14="http://schemas.microsoft.com/office/powerpoint/2010/main" val="494996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9563" y="2206171"/>
            <a:ext cx="6202438" cy="4651829"/>
          </a:xfrm>
          <a:prstGeom prst="rect">
            <a:avLst/>
          </a:prstGeom>
        </p:spPr>
      </p:pic>
      <p:pic>
        <p:nvPicPr>
          <p:cNvPr id="7" name="コンテンツ プレースホルダー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662057" cy="4996543"/>
          </a:xfrm>
          <a:prstGeom prst="rect">
            <a:avLst/>
          </a:prstGeom>
        </p:spPr>
      </p:pic>
    </p:spTree>
    <p:extLst>
      <p:ext uri="{BB962C8B-B14F-4D97-AF65-F5344CB8AC3E}">
        <p14:creationId xmlns:p14="http://schemas.microsoft.com/office/powerpoint/2010/main" val="2592180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4171" y="290286"/>
            <a:ext cx="11887200" cy="6342743"/>
          </a:xfrm>
        </p:spPr>
        <p:txBody>
          <a:bodyPr>
            <a:normAutofit/>
          </a:bodyPr>
          <a:lstStyle/>
          <a:p>
            <a:pPr marL="0" indent="0">
              <a:buNone/>
            </a:pPr>
            <a:r>
              <a:rPr lang="ja-JP" altLang="en-US" sz="3600" b="1" dirty="0"/>
              <a:t>５．模擬授業終了後の検討会では？</a:t>
            </a:r>
          </a:p>
          <a:p>
            <a:pPr marL="0" indent="0">
              <a:buNone/>
            </a:pPr>
            <a:r>
              <a:rPr lang="ja-JP" altLang="en-US" sz="3600" dirty="0" smtClean="0"/>
              <a:t>・評価（先生役と生徒役で同じ評価シート）</a:t>
            </a:r>
            <a:endParaRPr lang="en-US" altLang="ja-JP" sz="3600" dirty="0" smtClean="0"/>
          </a:p>
          <a:p>
            <a:pPr marL="0" indent="0">
              <a:buNone/>
            </a:pPr>
            <a:r>
              <a:rPr lang="ja-JP" altLang="en-US" sz="3600" dirty="0"/>
              <a:t>　</a:t>
            </a:r>
            <a:r>
              <a:rPr lang="ja-JP" altLang="en-US" sz="3600" dirty="0" smtClean="0"/>
              <a:t>　先生役は自己反省</a:t>
            </a:r>
            <a:endParaRPr lang="en-US" altLang="ja-JP" sz="3600" dirty="0" smtClean="0"/>
          </a:p>
          <a:p>
            <a:pPr marL="0" indent="0">
              <a:buNone/>
            </a:pPr>
            <a:r>
              <a:rPr lang="ja-JP" altLang="en-US" sz="3600" dirty="0"/>
              <a:t>　</a:t>
            </a:r>
            <a:r>
              <a:rPr lang="ja-JP" altLang="en-US" sz="3600" dirty="0" smtClean="0"/>
              <a:t>　生徒役は他者評価</a:t>
            </a:r>
            <a:endParaRPr lang="en-US" altLang="ja-JP" sz="3600" dirty="0" smtClean="0"/>
          </a:p>
          <a:p>
            <a:pPr marL="0" indent="0">
              <a:buNone/>
            </a:pPr>
            <a:r>
              <a:rPr lang="ja-JP" altLang="en-US" sz="3600" dirty="0" smtClean="0"/>
              <a:t>　　生徒役の各班で，評価シートをもとに，</a:t>
            </a:r>
            <a:endParaRPr lang="en-US" altLang="ja-JP" sz="3600" dirty="0" smtClean="0"/>
          </a:p>
          <a:p>
            <a:pPr marL="0" indent="0">
              <a:buNone/>
            </a:pPr>
            <a:r>
              <a:rPr lang="ja-JP" altLang="en-US" sz="3600" dirty="0"/>
              <a:t>　</a:t>
            </a:r>
            <a:r>
              <a:rPr lang="ja-JP" altLang="en-US" sz="3600" dirty="0" smtClean="0"/>
              <a:t>　「よかった点」，「改善点」をまとめ，数班が口頭発表する</a:t>
            </a:r>
            <a:endParaRPr lang="en-US" altLang="ja-JP" sz="3600" dirty="0" smtClean="0"/>
          </a:p>
          <a:p>
            <a:pPr marL="0" indent="0">
              <a:buNone/>
            </a:pPr>
            <a:r>
              <a:rPr lang="ja-JP" altLang="en-US" sz="3600" dirty="0"/>
              <a:t>　</a:t>
            </a:r>
            <a:r>
              <a:rPr lang="ja-JP" altLang="en-US" sz="3600" dirty="0" smtClean="0"/>
              <a:t>　口頭発表しなかった班は，</a:t>
            </a:r>
            <a:endParaRPr lang="en-US" altLang="ja-JP" sz="3600" dirty="0" smtClean="0"/>
          </a:p>
          <a:p>
            <a:pPr marL="0" indent="0">
              <a:buNone/>
            </a:pPr>
            <a:r>
              <a:rPr lang="ja-JP" altLang="en-US" sz="3600" dirty="0"/>
              <a:t>　</a:t>
            </a:r>
            <a:r>
              <a:rPr lang="ja-JP" altLang="en-US" sz="3600" dirty="0" smtClean="0"/>
              <a:t>　　　まとめを</a:t>
            </a:r>
            <a:r>
              <a:rPr lang="ja-JP" altLang="en-US" sz="3600" dirty="0" smtClean="0">
                <a:solidFill>
                  <a:srgbClr val="FF0000"/>
                </a:solidFill>
              </a:rPr>
              <a:t>「おたよりカード」</a:t>
            </a:r>
            <a:r>
              <a:rPr lang="ja-JP" altLang="en-US" sz="3600" dirty="0" smtClean="0"/>
              <a:t>として渡す</a:t>
            </a:r>
            <a:endParaRPr lang="en-US" altLang="ja-JP" sz="3600" dirty="0" smtClean="0"/>
          </a:p>
          <a:p>
            <a:pPr marL="0" indent="0">
              <a:buNone/>
            </a:pPr>
            <a:r>
              <a:rPr lang="ja-JP" altLang="en-US" sz="3600" dirty="0" smtClean="0"/>
              <a:t>・授業担当の班が，反省を述べる</a:t>
            </a:r>
            <a:r>
              <a:rPr lang="ja-JP" altLang="en-US" sz="3600" dirty="0"/>
              <a:t>　</a:t>
            </a:r>
            <a:r>
              <a:rPr lang="ja-JP" altLang="en-US" sz="3600" dirty="0" smtClean="0"/>
              <a:t>　</a:t>
            </a:r>
            <a:endParaRPr lang="en-US" altLang="ja-JP" sz="3600" dirty="0"/>
          </a:p>
          <a:p>
            <a:pPr marL="0" indent="0">
              <a:buNone/>
            </a:pPr>
            <a:r>
              <a:rPr lang="ja-JP" altLang="en-US" sz="3600" dirty="0" smtClean="0"/>
              <a:t>・授業を担当している</a:t>
            </a:r>
            <a:r>
              <a:rPr lang="en-US" altLang="ja-JP" sz="3600" dirty="0" smtClean="0"/>
              <a:t>TA</a:t>
            </a:r>
            <a:r>
              <a:rPr lang="ja-JP" altLang="en-US" sz="3600" dirty="0" smtClean="0"/>
              <a:t>が意見を述べ，教員が指導を行う</a:t>
            </a:r>
            <a:endParaRPr lang="ja-JP" altLang="en-US" sz="3600" dirty="0"/>
          </a:p>
          <a:p>
            <a:pPr marL="0" indent="0">
              <a:buNone/>
            </a:pPr>
            <a:endParaRPr kumimoji="1" lang="ja-JP" altLang="en-US" dirty="0"/>
          </a:p>
        </p:txBody>
      </p:sp>
    </p:spTree>
    <p:extLst>
      <p:ext uri="{BB962C8B-B14F-4D97-AF65-F5344CB8AC3E}">
        <p14:creationId xmlns:p14="http://schemas.microsoft.com/office/powerpoint/2010/main" val="2744909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12192000" cy="6492875"/>
          </a:xfrm>
        </p:spPr>
        <p:txBody>
          <a:bodyPr>
            <a:normAutofit fontScale="90000"/>
          </a:bodyPr>
          <a:lstStyle/>
          <a:p>
            <a:r>
              <a:rPr lang="ja-JP" altLang="en-US" sz="3600" dirty="0" smtClean="0"/>
              <a:t>①</a:t>
            </a:r>
            <a:r>
              <a:rPr lang="ja-JP" altLang="ja-JP" sz="3600" dirty="0" smtClean="0"/>
              <a:t>声</a:t>
            </a:r>
            <a:r>
              <a:rPr lang="ja-JP" altLang="ja-JP" sz="3600" dirty="0"/>
              <a:t>は聞き取りやすかったか？</a:t>
            </a:r>
            <a:br>
              <a:rPr lang="ja-JP" altLang="ja-JP" sz="3600" dirty="0"/>
            </a:br>
            <a:r>
              <a:rPr lang="ja-JP" altLang="en-US" sz="3600" dirty="0" smtClean="0"/>
              <a:t>②</a:t>
            </a:r>
            <a:r>
              <a:rPr lang="ja-JP" altLang="ja-JP" sz="3600" dirty="0" smtClean="0"/>
              <a:t>発問</a:t>
            </a:r>
            <a:r>
              <a:rPr lang="ja-JP" altLang="ja-JP" sz="3600" dirty="0"/>
              <a:t>は，生徒が何を答えればよいかがわかるようにされていたか？</a:t>
            </a:r>
            <a:br>
              <a:rPr lang="ja-JP" altLang="ja-JP" sz="3600" dirty="0"/>
            </a:br>
            <a:r>
              <a:rPr lang="ja-JP" altLang="en-US" sz="3600" dirty="0" smtClean="0"/>
              <a:t>③</a:t>
            </a:r>
            <a:r>
              <a:rPr lang="ja-JP" altLang="ja-JP" sz="3600" dirty="0" smtClean="0"/>
              <a:t>板書</a:t>
            </a:r>
            <a:r>
              <a:rPr lang="ja-JP" altLang="ja-JP" sz="3600" dirty="0"/>
              <a:t>は，丁寧な文字で書かれ読みやすかったか？</a:t>
            </a:r>
            <a:br>
              <a:rPr lang="ja-JP" altLang="ja-JP" sz="3600" dirty="0"/>
            </a:br>
            <a:r>
              <a:rPr lang="ja-JP" altLang="en-US" sz="3600" dirty="0" smtClean="0"/>
              <a:t>④</a:t>
            </a:r>
            <a:r>
              <a:rPr lang="ja-JP" altLang="ja-JP" sz="3600" dirty="0" smtClean="0"/>
              <a:t>板書</a:t>
            </a:r>
            <a:r>
              <a:rPr lang="ja-JP" altLang="ja-JP" sz="3600" dirty="0"/>
              <a:t>は，学習者がとりやすいようにデザインや配置が工夫されていたか？</a:t>
            </a:r>
            <a:br>
              <a:rPr lang="ja-JP" altLang="ja-JP" sz="3600" dirty="0"/>
            </a:br>
            <a:r>
              <a:rPr lang="ja-JP" altLang="en-US" sz="3600" dirty="0" smtClean="0"/>
              <a:t>⑤</a:t>
            </a:r>
            <a:r>
              <a:rPr lang="ja-JP" altLang="ja-JP" sz="3600" dirty="0" smtClean="0"/>
              <a:t>実験</a:t>
            </a:r>
            <a:r>
              <a:rPr lang="ja-JP" altLang="ja-JP" sz="3600" dirty="0"/>
              <a:t>は，おもしろく興味を引き付けられるものだったか？</a:t>
            </a:r>
            <a:br>
              <a:rPr lang="ja-JP" altLang="ja-JP" sz="3600" dirty="0"/>
            </a:br>
            <a:r>
              <a:rPr lang="ja-JP" altLang="en-US" sz="3600" dirty="0" smtClean="0"/>
              <a:t>⑥</a:t>
            </a:r>
            <a:r>
              <a:rPr lang="ja-JP" altLang="ja-JP" sz="3600" dirty="0" smtClean="0"/>
              <a:t>実験</a:t>
            </a:r>
            <a:r>
              <a:rPr lang="ja-JP" altLang="ja-JP" sz="3600" dirty="0"/>
              <a:t>は，学習内容を深められるものだったか？</a:t>
            </a:r>
            <a:br>
              <a:rPr lang="ja-JP" altLang="ja-JP" sz="3600" dirty="0"/>
            </a:br>
            <a:r>
              <a:rPr lang="ja-JP" altLang="en-US" sz="3600" dirty="0" smtClean="0"/>
              <a:t>⑦</a:t>
            </a:r>
            <a:r>
              <a:rPr lang="ja-JP" altLang="ja-JP" sz="3600" dirty="0" smtClean="0"/>
              <a:t>先生</a:t>
            </a:r>
            <a:r>
              <a:rPr lang="ja-JP" altLang="ja-JP" sz="3600" dirty="0"/>
              <a:t>が，黒板や実験を隠してみえないようなことはなかったか？</a:t>
            </a:r>
            <a:br>
              <a:rPr lang="ja-JP" altLang="ja-JP" sz="3600" dirty="0"/>
            </a:br>
            <a:r>
              <a:rPr lang="ja-JP" altLang="en-US" sz="3600" dirty="0" smtClean="0"/>
              <a:t>⑧</a:t>
            </a:r>
            <a:r>
              <a:rPr lang="ja-JP" altLang="ja-JP" sz="3600" dirty="0" smtClean="0"/>
              <a:t>授業</a:t>
            </a:r>
            <a:r>
              <a:rPr lang="ja-JP" altLang="ja-JP" sz="3600" dirty="0"/>
              <a:t>の事前の準備はしっかりとされていたか？</a:t>
            </a:r>
            <a:br>
              <a:rPr lang="ja-JP" altLang="ja-JP" sz="3600" dirty="0"/>
            </a:br>
            <a:r>
              <a:rPr lang="ja-JP" altLang="en-US" sz="3600" dirty="0" smtClean="0"/>
              <a:t>⑨</a:t>
            </a:r>
            <a:r>
              <a:rPr lang="ja-JP" altLang="ja-JP" sz="3600" dirty="0" smtClean="0"/>
              <a:t>生徒</a:t>
            </a:r>
            <a:r>
              <a:rPr lang="ja-JP" altLang="ja-JP" sz="3600" dirty="0"/>
              <a:t>がわかったかどうかを確認しながら、授業を進めていたか？</a:t>
            </a:r>
            <a:br>
              <a:rPr lang="ja-JP" altLang="ja-JP" sz="3600" dirty="0"/>
            </a:br>
            <a:r>
              <a:rPr lang="ja-JP" altLang="en-US" sz="3600" dirty="0" smtClean="0"/>
              <a:t>⑩</a:t>
            </a:r>
            <a:r>
              <a:rPr lang="ja-JP" altLang="ja-JP" sz="3600" dirty="0" smtClean="0"/>
              <a:t>楽しく</a:t>
            </a:r>
            <a:r>
              <a:rPr lang="ja-JP" altLang="ja-JP" sz="3600" dirty="0"/>
              <a:t>わかる授業になっていたか</a:t>
            </a:r>
            <a:r>
              <a:rPr lang="ja-JP" altLang="ja-JP" sz="3600" dirty="0" smtClean="0"/>
              <a:t>？</a:t>
            </a:r>
            <a:r>
              <a:rPr lang="en-US" altLang="ja-JP" dirty="0"/>
              <a:t> </a:t>
            </a:r>
            <a:r>
              <a:rPr lang="ja-JP" altLang="ja-JP" dirty="0"/>
              <a:t/>
            </a:r>
            <a:br>
              <a:rPr lang="ja-JP" altLang="ja-JP" dirty="0"/>
            </a:br>
            <a:endParaRPr kumimoji="1" lang="ja-JP" altLang="en-US" dirty="0"/>
          </a:p>
        </p:txBody>
      </p:sp>
    </p:spTree>
    <p:extLst>
      <p:ext uri="{BB962C8B-B14F-4D97-AF65-F5344CB8AC3E}">
        <p14:creationId xmlns:p14="http://schemas.microsoft.com/office/powerpoint/2010/main" val="3929892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a:stretch>
            <a:fillRect/>
          </a:stretch>
        </p:blipFill>
        <p:spPr>
          <a:xfrm>
            <a:off x="1238867" y="0"/>
            <a:ext cx="9319290" cy="6870841"/>
          </a:xfrm>
          <a:prstGeom prst="rect">
            <a:avLst/>
          </a:prstGeom>
        </p:spPr>
      </p:pic>
    </p:spTree>
    <p:extLst>
      <p:ext uri="{BB962C8B-B14F-4D97-AF65-F5344CB8AC3E}">
        <p14:creationId xmlns:p14="http://schemas.microsoft.com/office/powerpoint/2010/main" val="703182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48343" y="0"/>
            <a:ext cx="11698514" cy="6858000"/>
          </a:xfrm>
        </p:spPr>
        <p:txBody>
          <a:bodyPr>
            <a:normAutofit fontScale="92500"/>
          </a:bodyPr>
          <a:lstStyle/>
          <a:p>
            <a:pPr marL="0" indent="0">
              <a:buNone/>
            </a:pPr>
            <a:r>
              <a:rPr lang="ja-JP" altLang="en-US" sz="3600" b="1" dirty="0"/>
              <a:t>６．ｅ</a:t>
            </a:r>
            <a:r>
              <a:rPr lang="ja-JP" altLang="en-US" sz="3600" b="1" dirty="0" smtClean="0"/>
              <a:t>ラーニングで</a:t>
            </a:r>
            <a:r>
              <a:rPr lang="ja-JP" altLang="en-US" sz="3600" b="1" dirty="0"/>
              <a:t>の</a:t>
            </a:r>
            <a:r>
              <a:rPr lang="ja-JP" altLang="en-US" sz="3600" b="1" dirty="0" smtClean="0"/>
              <a:t>事前・事後</a:t>
            </a:r>
            <a:r>
              <a:rPr lang="ja-JP" altLang="en-US" sz="3600" b="1" dirty="0"/>
              <a:t>指導</a:t>
            </a:r>
          </a:p>
          <a:p>
            <a:pPr marL="0" indent="0">
              <a:buNone/>
            </a:pPr>
            <a:r>
              <a:rPr lang="ja-JP" altLang="en-US" sz="3600" dirty="0"/>
              <a:t>・ＷＥＢやメーリングリスト（ＭＬ）を用い，指導</a:t>
            </a:r>
            <a:r>
              <a:rPr lang="ja-JP" altLang="en-US" sz="3600" dirty="0" smtClean="0"/>
              <a:t>案や授業プリント作成の指導を行い。</a:t>
            </a:r>
            <a:endParaRPr lang="en-US" altLang="ja-JP" sz="3600" dirty="0" smtClean="0"/>
          </a:p>
          <a:p>
            <a:pPr marL="0" indent="0">
              <a:buNone/>
            </a:pPr>
            <a:r>
              <a:rPr lang="ja-JP" altLang="en-US" sz="3600" dirty="0" smtClean="0"/>
              <a:t>・授業後には，次回するならの指導案や授業プリントの作成および報告書</a:t>
            </a:r>
            <a:r>
              <a:rPr lang="ja-JP" altLang="en-US" sz="3600" dirty="0"/>
              <a:t>作成などの指導を行う</a:t>
            </a:r>
          </a:p>
          <a:p>
            <a:pPr marL="0" indent="0">
              <a:buNone/>
            </a:pPr>
            <a:endParaRPr lang="en-US" altLang="ja-JP" sz="3600" b="1" dirty="0"/>
          </a:p>
          <a:p>
            <a:pPr marL="0" indent="0">
              <a:buNone/>
            </a:pPr>
            <a:r>
              <a:rPr lang="ja-JP" altLang="en-US" sz="3600" b="1" dirty="0"/>
              <a:t>７．</a:t>
            </a:r>
            <a:r>
              <a:rPr lang="ja-JP" altLang="en-US" sz="3600" b="1" dirty="0" smtClean="0"/>
              <a:t>ＭＬ</a:t>
            </a:r>
            <a:r>
              <a:rPr lang="ja-JP" altLang="en-US" sz="3600" dirty="0" smtClean="0"/>
              <a:t>（</a:t>
            </a:r>
            <a:r>
              <a:rPr lang="ja-JP" altLang="en-US" sz="3600" dirty="0"/>
              <a:t>携帯版とＰＣ版</a:t>
            </a:r>
            <a:r>
              <a:rPr lang="ja-JP" altLang="en-US" sz="3600" dirty="0" smtClean="0"/>
              <a:t>）が大活躍！！</a:t>
            </a:r>
            <a:endParaRPr lang="en-US" altLang="ja-JP" sz="3600" dirty="0"/>
          </a:p>
          <a:p>
            <a:pPr marL="0" indent="0">
              <a:buNone/>
            </a:pPr>
            <a:r>
              <a:rPr lang="ja-JP" altLang="en-US" sz="3600" dirty="0"/>
              <a:t>・携帯版は出欠連絡や当日の急な連絡用</a:t>
            </a:r>
            <a:endParaRPr lang="en-US" altLang="ja-JP" sz="3600" dirty="0"/>
          </a:p>
          <a:p>
            <a:pPr marL="0" indent="0">
              <a:buNone/>
            </a:pPr>
            <a:r>
              <a:rPr lang="ja-JP" altLang="en-US" sz="3600" dirty="0"/>
              <a:t>・ＰＣ版は指導案や報告書など添付ファイル</a:t>
            </a:r>
            <a:endParaRPr lang="en-US" altLang="ja-JP" sz="3600" dirty="0"/>
          </a:p>
          <a:p>
            <a:pPr marL="0" indent="0">
              <a:buNone/>
            </a:pPr>
            <a:r>
              <a:rPr lang="ja-JP" altLang="en-US" sz="3600" dirty="0"/>
              <a:t>　可能な情報の交流に使用</a:t>
            </a:r>
            <a:endParaRPr lang="en-US" altLang="ja-JP" sz="3600" dirty="0"/>
          </a:p>
          <a:p>
            <a:pPr marL="0" indent="0">
              <a:buNone/>
            </a:pPr>
            <a:endParaRPr lang="ja-JP" altLang="en-US" sz="3600" dirty="0"/>
          </a:p>
          <a:p>
            <a:pPr marL="0" indent="0">
              <a:buNone/>
            </a:pPr>
            <a:r>
              <a:rPr lang="ja-JP" altLang="en-US" sz="3600" b="1" dirty="0"/>
              <a:t>予習・復習に取り組みやすく，アクティブラーニングの助けとなる</a:t>
            </a:r>
            <a:endParaRPr lang="ja-JP" altLang="ja-JP" sz="3600" b="1" dirty="0"/>
          </a:p>
        </p:txBody>
      </p:sp>
    </p:spTree>
    <p:extLst>
      <p:ext uri="{BB962C8B-B14F-4D97-AF65-F5344CB8AC3E}">
        <p14:creationId xmlns:p14="http://schemas.microsoft.com/office/powerpoint/2010/main" val="1163153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67657" y="769258"/>
            <a:ext cx="9956800" cy="1915885"/>
          </a:xfrm>
        </p:spPr>
        <p:txBody>
          <a:bodyPr>
            <a:normAutofit fontScale="92500" lnSpcReduction="10000"/>
          </a:bodyPr>
          <a:lstStyle/>
          <a:p>
            <a:pPr marL="0" indent="0">
              <a:buNone/>
            </a:pPr>
            <a:r>
              <a:rPr lang="ja-JP" altLang="en-US" sz="7100" b="1" dirty="0"/>
              <a:t>川村</a:t>
            </a:r>
            <a:r>
              <a:rPr lang="ja-JP" altLang="en-US" sz="7100" b="1" dirty="0" smtClean="0"/>
              <a:t>メソッドとは？</a:t>
            </a:r>
            <a:endParaRPr lang="en-US" altLang="ja-JP" sz="7100" b="1" dirty="0" smtClean="0"/>
          </a:p>
          <a:p>
            <a:pPr marL="0" indent="0">
              <a:buNone/>
            </a:pPr>
            <a:r>
              <a:rPr lang="ja-JP" altLang="en-US" sz="7200" b="1" dirty="0"/>
              <a:t>　</a:t>
            </a:r>
            <a:endParaRPr lang="en-US" altLang="ja-JP" sz="7200" b="1" dirty="0"/>
          </a:p>
          <a:p>
            <a:pPr marL="0" indent="0">
              <a:buNone/>
            </a:pPr>
            <a:endParaRPr lang="ja-JP" altLang="ja-JP" sz="3600" dirty="0"/>
          </a:p>
        </p:txBody>
      </p:sp>
      <p:sp>
        <p:nvSpPr>
          <p:cNvPr id="4" name="コンテンツ プレースホルダー 2"/>
          <p:cNvSpPr txBox="1">
            <a:spLocks/>
          </p:cNvSpPr>
          <p:nvPr/>
        </p:nvSpPr>
        <p:spPr>
          <a:xfrm>
            <a:off x="1291771" y="2503715"/>
            <a:ext cx="10334172" cy="38825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5800" b="1" dirty="0" smtClean="0"/>
              <a:t>受講生に，理科の学習論として，</a:t>
            </a:r>
            <a:endParaRPr lang="en-US" altLang="ja-JP" sz="5800" b="1" dirty="0" smtClean="0"/>
          </a:p>
          <a:p>
            <a:pPr marL="0" indent="0">
              <a:buFont typeface="Arial" panose="020B0604020202020204" pitchFamily="34" charset="0"/>
              <a:buNone/>
            </a:pPr>
            <a:r>
              <a:rPr lang="ja-JP" altLang="en-US" sz="5800" b="1" dirty="0" smtClean="0"/>
              <a:t>構成主義的な学びの場を提供し，</a:t>
            </a:r>
            <a:endParaRPr lang="en-US" altLang="ja-JP" sz="5800" b="1" dirty="0" smtClean="0"/>
          </a:p>
          <a:p>
            <a:pPr marL="0" indent="0">
              <a:buFont typeface="Arial" panose="020B0604020202020204" pitchFamily="34" charset="0"/>
              <a:buNone/>
            </a:pPr>
            <a:r>
              <a:rPr lang="ja-JP" altLang="en-US" sz="5800" b="1" dirty="0" smtClean="0"/>
              <a:t>学習者が主体的に進める科学教育方法である。</a:t>
            </a:r>
            <a:endParaRPr lang="en-US" altLang="ja-JP" sz="5800" b="1" dirty="0" smtClean="0"/>
          </a:p>
          <a:p>
            <a:pPr marL="0" indent="0">
              <a:buFont typeface="Arial" panose="020B0604020202020204" pitchFamily="34" charset="0"/>
              <a:buNone/>
            </a:pPr>
            <a:endParaRPr lang="ja-JP" altLang="ja-JP" sz="3600" dirty="0"/>
          </a:p>
        </p:txBody>
      </p:sp>
    </p:spTree>
    <p:extLst>
      <p:ext uri="{BB962C8B-B14F-4D97-AF65-F5344CB8AC3E}">
        <p14:creationId xmlns:p14="http://schemas.microsoft.com/office/powerpoint/2010/main" val="1861039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p:cNvSpPr txBox="1">
            <a:spLocks/>
          </p:cNvSpPr>
          <p:nvPr/>
        </p:nvSpPr>
        <p:spPr>
          <a:xfrm>
            <a:off x="0" y="769258"/>
            <a:ext cx="12511314" cy="191588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6600" b="1" dirty="0" smtClean="0"/>
              <a:t>これまでの伝統的な理科教育法</a:t>
            </a:r>
            <a:endParaRPr lang="en-US" altLang="ja-JP" sz="6600" b="1" dirty="0" smtClean="0"/>
          </a:p>
          <a:p>
            <a:pPr marL="0" indent="0">
              <a:buFont typeface="Arial" panose="020B0604020202020204" pitchFamily="34" charset="0"/>
              <a:buNone/>
            </a:pPr>
            <a:endParaRPr lang="ja-JP" altLang="ja-JP" sz="3600" dirty="0"/>
          </a:p>
        </p:txBody>
      </p:sp>
      <p:sp>
        <p:nvSpPr>
          <p:cNvPr id="3" name="コンテンツ プレースホルダー 2"/>
          <p:cNvSpPr txBox="1">
            <a:spLocks/>
          </p:cNvSpPr>
          <p:nvPr/>
        </p:nvSpPr>
        <p:spPr>
          <a:xfrm>
            <a:off x="899886" y="2685143"/>
            <a:ext cx="11059886" cy="4230913"/>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7100" b="1" dirty="0" smtClean="0"/>
              <a:t>受講生は，すこしでもさぼりたい</a:t>
            </a:r>
            <a:endParaRPr lang="en-US" altLang="ja-JP" sz="7100" b="1" dirty="0" smtClean="0"/>
          </a:p>
          <a:p>
            <a:pPr marL="0" indent="0">
              <a:buFont typeface="Arial" panose="020B0604020202020204" pitchFamily="34" charset="0"/>
              <a:buNone/>
            </a:pPr>
            <a:r>
              <a:rPr lang="ja-JP" altLang="en-US" sz="7100" b="1" dirty="0" smtClean="0"/>
              <a:t>　→　出席者数が減っていく</a:t>
            </a:r>
            <a:endParaRPr lang="en-US" altLang="ja-JP" sz="7100" b="1" dirty="0"/>
          </a:p>
          <a:p>
            <a:pPr marL="0" indent="0">
              <a:buFont typeface="Arial" panose="020B0604020202020204" pitchFamily="34" charset="0"/>
              <a:buNone/>
            </a:pPr>
            <a:r>
              <a:rPr lang="ja-JP" altLang="en-US" sz="7100" b="1" dirty="0" smtClean="0"/>
              <a:t>授業中に机に伏せって寝ている</a:t>
            </a:r>
            <a:endParaRPr lang="en-US" altLang="ja-JP" sz="7100" b="1" dirty="0" smtClean="0"/>
          </a:p>
          <a:p>
            <a:pPr marL="0" indent="0">
              <a:buFont typeface="Arial" panose="020B0604020202020204" pitchFamily="34" charset="0"/>
              <a:buNone/>
            </a:pPr>
            <a:r>
              <a:rPr lang="ja-JP" altLang="en-US" sz="7100" b="1" dirty="0" smtClean="0"/>
              <a:t>　→　受講生が退屈している</a:t>
            </a:r>
            <a:endParaRPr lang="en-US" altLang="ja-JP" sz="7100" b="1" dirty="0"/>
          </a:p>
          <a:p>
            <a:pPr marL="0" indent="0">
              <a:buNone/>
            </a:pPr>
            <a:r>
              <a:rPr lang="ja-JP" altLang="en-US" sz="7100" b="1" dirty="0"/>
              <a:t>黒板を写しているだけ</a:t>
            </a:r>
            <a:endParaRPr lang="en-US" altLang="ja-JP" sz="7100" b="1" dirty="0"/>
          </a:p>
          <a:p>
            <a:pPr marL="0" indent="0">
              <a:buNone/>
            </a:pPr>
            <a:r>
              <a:rPr lang="ja-JP" altLang="en-US" sz="7100" b="1" dirty="0"/>
              <a:t>　→　教師は，学生が熱心だと勘違いしている　</a:t>
            </a:r>
            <a:endParaRPr lang="en-US" altLang="ja-JP" sz="7100" b="1" dirty="0" smtClean="0"/>
          </a:p>
          <a:p>
            <a:pPr marL="0" indent="0">
              <a:buFont typeface="Arial" panose="020B0604020202020204" pitchFamily="34" charset="0"/>
              <a:buNone/>
            </a:pPr>
            <a:endParaRPr lang="en-US" altLang="ja-JP" sz="7100" b="1" dirty="0"/>
          </a:p>
          <a:p>
            <a:pPr marL="0" indent="0">
              <a:buFont typeface="Arial" panose="020B0604020202020204" pitchFamily="34" charset="0"/>
              <a:buNone/>
            </a:pPr>
            <a:endParaRPr lang="ja-JP" altLang="ja-JP" sz="3600" dirty="0"/>
          </a:p>
        </p:txBody>
      </p:sp>
    </p:spTree>
    <p:extLst>
      <p:ext uri="{BB962C8B-B14F-4D97-AF65-F5344CB8AC3E}">
        <p14:creationId xmlns:p14="http://schemas.microsoft.com/office/powerpoint/2010/main" val="982063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p:cNvSpPr txBox="1">
            <a:spLocks/>
          </p:cNvSpPr>
          <p:nvPr/>
        </p:nvSpPr>
        <p:spPr>
          <a:xfrm>
            <a:off x="174172" y="638630"/>
            <a:ext cx="12511314" cy="191588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6600" b="1" dirty="0" smtClean="0"/>
              <a:t>川村メソッドでの理科教育法</a:t>
            </a:r>
            <a:endParaRPr lang="en-US" altLang="ja-JP" sz="6600" b="1" dirty="0" smtClean="0"/>
          </a:p>
          <a:p>
            <a:pPr marL="0" indent="0">
              <a:buFont typeface="Arial" panose="020B0604020202020204" pitchFamily="34" charset="0"/>
              <a:buNone/>
            </a:pPr>
            <a:endParaRPr lang="ja-JP" altLang="ja-JP" sz="3600" dirty="0"/>
          </a:p>
        </p:txBody>
      </p:sp>
      <p:sp>
        <p:nvSpPr>
          <p:cNvPr id="3" name="コンテンツ プレースホルダー 2"/>
          <p:cNvSpPr txBox="1">
            <a:spLocks/>
          </p:cNvSpPr>
          <p:nvPr/>
        </p:nvSpPr>
        <p:spPr>
          <a:xfrm>
            <a:off x="899886" y="2322286"/>
            <a:ext cx="11059886" cy="4230913"/>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7100" b="1" dirty="0" smtClean="0"/>
              <a:t>受講生は，</a:t>
            </a:r>
            <a:r>
              <a:rPr lang="ja-JP" altLang="en-US" sz="7100" b="1" dirty="0" smtClean="0">
                <a:solidFill>
                  <a:srgbClr val="FF0000"/>
                </a:solidFill>
              </a:rPr>
              <a:t>わくわく</a:t>
            </a:r>
            <a:r>
              <a:rPr lang="ja-JP" altLang="en-US" sz="7100" b="1" dirty="0" smtClean="0"/>
              <a:t>して積極的に参加している</a:t>
            </a:r>
            <a:endParaRPr lang="en-US" altLang="ja-JP" sz="7100" b="1" dirty="0" smtClean="0"/>
          </a:p>
          <a:p>
            <a:pPr marL="0" indent="0">
              <a:buFont typeface="Arial" panose="020B0604020202020204" pitchFamily="34" charset="0"/>
              <a:buNone/>
            </a:pPr>
            <a:r>
              <a:rPr lang="ja-JP" altLang="en-US" sz="7100" b="1" dirty="0" smtClean="0"/>
              <a:t>　→　いつも，ほとんど全員が出席してい</a:t>
            </a:r>
            <a:r>
              <a:rPr lang="ja-JP" altLang="en-US" sz="7100" b="1" dirty="0"/>
              <a:t>る</a:t>
            </a:r>
            <a:endParaRPr lang="en-US" altLang="ja-JP" sz="7100" b="1" dirty="0" smtClean="0"/>
          </a:p>
          <a:p>
            <a:pPr marL="0" indent="0">
              <a:buFont typeface="Arial" panose="020B0604020202020204" pitchFamily="34" charset="0"/>
              <a:buNone/>
            </a:pPr>
            <a:r>
              <a:rPr lang="ja-JP" altLang="en-US" sz="7100" b="1" dirty="0" smtClean="0"/>
              <a:t>授業では，受講生が積極的に活躍している</a:t>
            </a:r>
            <a:endParaRPr lang="en-US" altLang="ja-JP" sz="7100" b="1" dirty="0" smtClean="0"/>
          </a:p>
          <a:p>
            <a:pPr marL="0" indent="0">
              <a:buNone/>
            </a:pPr>
            <a:r>
              <a:rPr lang="ja-JP" altLang="en-US" sz="7100" b="1" dirty="0" smtClean="0"/>
              <a:t>　→　受講生が</a:t>
            </a:r>
            <a:r>
              <a:rPr lang="ja-JP" altLang="en-US" sz="7100" b="1" dirty="0" smtClean="0">
                <a:solidFill>
                  <a:srgbClr val="FF0000"/>
                </a:solidFill>
              </a:rPr>
              <a:t>いきいき</a:t>
            </a:r>
            <a:r>
              <a:rPr lang="ja-JP" altLang="en-US" sz="7100" b="1" dirty="0" smtClean="0"/>
              <a:t>している</a:t>
            </a:r>
            <a:endParaRPr lang="en-US" altLang="ja-JP" sz="7100" b="1" dirty="0"/>
          </a:p>
          <a:p>
            <a:pPr marL="0" indent="0">
              <a:buNone/>
            </a:pPr>
            <a:r>
              <a:rPr lang="ja-JP" altLang="en-US" sz="7100" b="1" dirty="0"/>
              <a:t>模擬授業で先生役をしている受講生が，</a:t>
            </a:r>
            <a:r>
              <a:rPr lang="ja-JP" altLang="en-US" sz="7100" b="1" dirty="0">
                <a:solidFill>
                  <a:srgbClr val="FF0000"/>
                </a:solidFill>
              </a:rPr>
              <a:t>輝いている</a:t>
            </a:r>
            <a:endParaRPr lang="en-US" altLang="ja-JP" sz="7100" b="1" dirty="0">
              <a:solidFill>
                <a:srgbClr val="FF0000"/>
              </a:solidFill>
            </a:endParaRPr>
          </a:p>
          <a:p>
            <a:pPr marL="0" indent="0">
              <a:buNone/>
            </a:pPr>
            <a:r>
              <a:rPr lang="ja-JP" altLang="en-US" sz="7100" b="1" dirty="0"/>
              <a:t>　→　生徒役の学生も，熱心な議論ができて</a:t>
            </a:r>
            <a:r>
              <a:rPr lang="ja-JP" altLang="en-US" sz="7100" b="1" dirty="0" smtClean="0"/>
              <a:t>いる</a:t>
            </a:r>
            <a:endParaRPr lang="en-US" altLang="ja-JP" sz="7100" b="1" dirty="0"/>
          </a:p>
          <a:p>
            <a:pPr marL="0" indent="0">
              <a:buFont typeface="Arial" panose="020B0604020202020204" pitchFamily="34" charset="0"/>
              <a:buNone/>
            </a:pPr>
            <a:endParaRPr lang="ja-JP" altLang="ja-JP" sz="3600" dirty="0"/>
          </a:p>
        </p:txBody>
      </p:sp>
    </p:spTree>
    <p:extLst>
      <p:ext uri="{BB962C8B-B14F-4D97-AF65-F5344CB8AC3E}">
        <p14:creationId xmlns:p14="http://schemas.microsoft.com/office/powerpoint/2010/main" val="785224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p:cNvSpPr txBox="1">
            <a:spLocks/>
          </p:cNvSpPr>
          <p:nvPr/>
        </p:nvSpPr>
        <p:spPr>
          <a:xfrm>
            <a:off x="174172" y="638630"/>
            <a:ext cx="12511314" cy="191588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6600" b="1" dirty="0" smtClean="0"/>
              <a:t>どうすれば，そうなるの？</a:t>
            </a:r>
            <a:endParaRPr lang="en-US" altLang="ja-JP" sz="6600" b="1" dirty="0" smtClean="0"/>
          </a:p>
          <a:p>
            <a:pPr marL="0" indent="0">
              <a:buFont typeface="Arial" panose="020B0604020202020204" pitchFamily="34" charset="0"/>
              <a:buNone/>
            </a:pPr>
            <a:endParaRPr lang="ja-JP" altLang="ja-JP" sz="3600" dirty="0"/>
          </a:p>
        </p:txBody>
      </p:sp>
      <p:sp>
        <p:nvSpPr>
          <p:cNvPr id="3" name="コンテンツ プレースホルダー 2"/>
          <p:cNvSpPr txBox="1">
            <a:spLocks/>
          </p:cNvSpPr>
          <p:nvPr/>
        </p:nvSpPr>
        <p:spPr>
          <a:xfrm>
            <a:off x="899886" y="1944915"/>
            <a:ext cx="11059886" cy="4731657"/>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5800" b="1" dirty="0" smtClean="0"/>
              <a:t>学生は，人前では輝いていたい</a:t>
            </a:r>
            <a:endParaRPr lang="en-US" altLang="ja-JP" sz="5800" b="1" dirty="0" smtClean="0"/>
          </a:p>
          <a:p>
            <a:pPr marL="0" indent="0">
              <a:buFont typeface="Arial" panose="020B0604020202020204" pitchFamily="34" charset="0"/>
              <a:buNone/>
            </a:pPr>
            <a:r>
              <a:rPr lang="ja-JP" altLang="en-US" sz="5800" b="1" dirty="0"/>
              <a:t>　</a:t>
            </a:r>
            <a:r>
              <a:rPr lang="ja-JP" altLang="en-US" sz="5800" b="1" dirty="0" smtClean="0"/>
              <a:t>　（人前で恥ずかしいことはできない）</a:t>
            </a:r>
            <a:endParaRPr lang="en-US" altLang="ja-JP" sz="5800" b="1" dirty="0" smtClean="0"/>
          </a:p>
          <a:p>
            <a:pPr marL="0" indent="0">
              <a:buFont typeface="Arial" panose="020B0604020202020204" pitchFamily="34" charset="0"/>
              <a:buNone/>
            </a:pPr>
            <a:r>
              <a:rPr lang="ja-JP" altLang="en-US" sz="5800" b="1" dirty="0" smtClean="0"/>
              <a:t>　→　事前にすごく準備する</a:t>
            </a:r>
            <a:endParaRPr lang="en-US" altLang="ja-JP" sz="5800" b="1" dirty="0" smtClean="0"/>
          </a:p>
          <a:p>
            <a:pPr marL="0" indent="0">
              <a:buFont typeface="Arial" panose="020B0604020202020204" pitchFamily="34" charset="0"/>
              <a:buNone/>
            </a:pPr>
            <a:r>
              <a:rPr lang="ja-JP" altLang="en-US" sz="5800" b="1" dirty="0"/>
              <a:t>　</a:t>
            </a:r>
            <a:r>
              <a:rPr lang="ja-JP" altLang="en-US" sz="5800" b="1" dirty="0" smtClean="0"/>
              <a:t>　（１回，恥ずかしい目をすると，次回はそうなり</a:t>
            </a:r>
            <a:endParaRPr lang="en-US" altLang="ja-JP" sz="5800" b="1" dirty="0" smtClean="0"/>
          </a:p>
          <a:p>
            <a:pPr marL="0" indent="0">
              <a:buFont typeface="Arial" panose="020B0604020202020204" pitchFamily="34" charset="0"/>
              <a:buNone/>
            </a:pPr>
            <a:r>
              <a:rPr lang="ja-JP" altLang="en-US" sz="5800" b="1" dirty="0"/>
              <a:t>　</a:t>
            </a:r>
            <a:r>
              <a:rPr lang="ja-JP" altLang="en-US" sz="5800" b="1" dirty="0" smtClean="0"/>
              <a:t>　　たくない）</a:t>
            </a:r>
            <a:endParaRPr lang="en-US" altLang="ja-JP" sz="5800" b="1" dirty="0" smtClean="0"/>
          </a:p>
          <a:p>
            <a:pPr marL="0" indent="0">
              <a:buFont typeface="Arial" panose="020B0604020202020204" pitchFamily="34" charset="0"/>
              <a:buNone/>
            </a:pPr>
            <a:r>
              <a:rPr lang="ja-JP" altLang="en-US" sz="5800" b="1" dirty="0" smtClean="0"/>
              <a:t>一生懸命に，模擬授業の事前準備をすると，</a:t>
            </a:r>
            <a:endParaRPr lang="en-US" altLang="ja-JP" sz="5800" b="1" dirty="0" smtClean="0"/>
          </a:p>
          <a:p>
            <a:pPr marL="0" indent="0">
              <a:buFont typeface="Arial" panose="020B0604020202020204" pitchFamily="34" charset="0"/>
              <a:buNone/>
            </a:pPr>
            <a:r>
              <a:rPr lang="ja-JP" altLang="en-US" sz="5800" b="1" dirty="0"/>
              <a:t>　</a:t>
            </a:r>
            <a:r>
              <a:rPr lang="ja-JP" altLang="en-US" sz="5800" b="1" dirty="0" smtClean="0"/>
              <a:t>　　内容が理解できるようになり，楽しくなる</a:t>
            </a:r>
            <a:endParaRPr lang="en-US" altLang="ja-JP" sz="5800" b="1" dirty="0" smtClean="0"/>
          </a:p>
          <a:p>
            <a:pPr marL="0" indent="0">
              <a:buFont typeface="Arial" panose="020B0604020202020204" pitchFamily="34" charset="0"/>
              <a:buNone/>
            </a:pPr>
            <a:r>
              <a:rPr lang="ja-JP" altLang="en-US" sz="5800" b="1" dirty="0"/>
              <a:t>　</a:t>
            </a:r>
            <a:r>
              <a:rPr lang="ja-JP" altLang="en-US" sz="5800" b="1" dirty="0" smtClean="0"/>
              <a:t>→　苦しい準備が，楽しんでやれるように変わる</a:t>
            </a:r>
            <a:endParaRPr lang="en-US" altLang="ja-JP" sz="5800" b="1" dirty="0" smtClean="0"/>
          </a:p>
          <a:p>
            <a:pPr marL="0" indent="0">
              <a:buFont typeface="Arial" panose="020B0604020202020204" pitchFamily="34" charset="0"/>
              <a:buNone/>
            </a:pPr>
            <a:r>
              <a:rPr lang="ja-JP" altLang="en-US" sz="5800" b="1" dirty="0" smtClean="0"/>
              <a:t>友達にほめられると，どんどんやりたくなる</a:t>
            </a:r>
            <a:endParaRPr lang="en-US" altLang="ja-JP" sz="5800" b="1" dirty="0" smtClean="0"/>
          </a:p>
          <a:p>
            <a:pPr marL="0" indent="0">
              <a:buFont typeface="Arial" panose="020B0604020202020204" pitchFamily="34" charset="0"/>
              <a:buNone/>
            </a:pPr>
            <a:r>
              <a:rPr lang="ja-JP" altLang="en-US" sz="5800" b="1" dirty="0"/>
              <a:t>　</a:t>
            </a:r>
            <a:r>
              <a:rPr lang="ja-JP" altLang="en-US" sz="5800" b="1" dirty="0" smtClean="0"/>
              <a:t>→　正のフィードバックが作用する</a:t>
            </a:r>
            <a:endParaRPr lang="ja-JP" altLang="ja-JP" sz="3600" dirty="0"/>
          </a:p>
        </p:txBody>
      </p:sp>
      <p:sp>
        <p:nvSpPr>
          <p:cNvPr id="4" name="コンテンツ プレースホルダー 2"/>
          <p:cNvSpPr txBox="1">
            <a:spLocks/>
          </p:cNvSpPr>
          <p:nvPr/>
        </p:nvSpPr>
        <p:spPr>
          <a:xfrm>
            <a:off x="174172" y="638629"/>
            <a:ext cx="12511314" cy="191588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6600" b="1" dirty="0" smtClean="0"/>
              <a:t>どうすれば，そうなるの？</a:t>
            </a:r>
            <a:endParaRPr lang="en-US" altLang="ja-JP" sz="6600" b="1" dirty="0" smtClean="0"/>
          </a:p>
          <a:p>
            <a:pPr marL="0" indent="0">
              <a:buFont typeface="Arial" panose="020B0604020202020204" pitchFamily="34" charset="0"/>
              <a:buNone/>
            </a:pPr>
            <a:endParaRPr lang="ja-JP" altLang="ja-JP" sz="3600" dirty="0"/>
          </a:p>
        </p:txBody>
      </p:sp>
    </p:spTree>
    <p:extLst>
      <p:ext uri="{BB962C8B-B14F-4D97-AF65-F5344CB8AC3E}">
        <p14:creationId xmlns:p14="http://schemas.microsoft.com/office/powerpoint/2010/main" val="74025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2"/>
          <p:cNvSpPr txBox="1">
            <a:spLocks/>
          </p:cNvSpPr>
          <p:nvPr/>
        </p:nvSpPr>
        <p:spPr>
          <a:xfrm>
            <a:off x="203199" y="246743"/>
            <a:ext cx="12511314" cy="191588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6600" b="1" dirty="0" smtClean="0"/>
              <a:t>具体的には？</a:t>
            </a:r>
            <a:endParaRPr lang="en-US" altLang="ja-JP" sz="6600" b="1" dirty="0" smtClean="0"/>
          </a:p>
          <a:p>
            <a:pPr marL="0" indent="0">
              <a:buFont typeface="Arial" panose="020B0604020202020204" pitchFamily="34" charset="0"/>
              <a:buNone/>
            </a:pPr>
            <a:endParaRPr lang="ja-JP" altLang="ja-JP" sz="3600" dirty="0"/>
          </a:p>
        </p:txBody>
      </p:sp>
      <p:sp>
        <p:nvSpPr>
          <p:cNvPr id="3" name="コンテンツ プレースホルダー 2"/>
          <p:cNvSpPr txBox="1">
            <a:spLocks/>
          </p:cNvSpPr>
          <p:nvPr/>
        </p:nvSpPr>
        <p:spPr>
          <a:xfrm>
            <a:off x="725713" y="1204685"/>
            <a:ext cx="11466285" cy="6858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4800" b="1" dirty="0" smtClean="0"/>
              <a:t>１．実施</a:t>
            </a:r>
            <a:r>
              <a:rPr lang="ja-JP" altLang="en-US" sz="4800" dirty="0" smtClean="0"/>
              <a:t>形態は？</a:t>
            </a:r>
          </a:p>
          <a:p>
            <a:pPr marL="0" indent="0">
              <a:buFont typeface="Arial" panose="020B0604020202020204" pitchFamily="34" charset="0"/>
              <a:buNone/>
            </a:pPr>
            <a:r>
              <a:rPr lang="ja-JP" altLang="en-US" sz="4800" dirty="0" smtClean="0"/>
              <a:t>２．模擬授業はどのように配当するの？</a:t>
            </a:r>
            <a:endParaRPr lang="en-US" altLang="ja-JP" sz="4800" dirty="0" smtClean="0"/>
          </a:p>
          <a:p>
            <a:pPr marL="0" indent="0">
              <a:buFont typeface="Arial" panose="020B0604020202020204" pitchFamily="34" charset="0"/>
              <a:buNone/>
            </a:pPr>
            <a:r>
              <a:rPr lang="ja-JP" altLang="en-US" sz="4800" dirty="0" smtClean="0"/>
              <a:t>３．観察・実験の準備は？</a:t>
            </a:r>
            <a:endParaRPr lang="en-US" altLang="ja-JP" sz="4800" dirty="0" smtClean="0"/>
          </a:p>
          <a:p>
            <a:pPr marL="0" indent="0">
              <a:buFont typeface="Arial" panose="020B0604020202020204" pitchFamily="34" charset="0"/>
              <a:buNone/>
            </a:pPr>
            <a:r>
              <a:rPr lang="ja-JP" altLang="en-US" sz="4800" dirty="0" smtClean="0"/>
              <a:t>４．模擬授業の本番！</a:t>
            </a:r>
          </a:p>
          <a:p>
            <a:pPr marL="0" indent="0">
              <a:buFont typeface="Arial" panose="020B0604020202020204" pitchFamily="34" charset="0"/>
              <a:buNone/>
            </a:pPr>
            <a:r>
              <a:rPr lang="ja-JP" altLang="en-US" sz="4800" dirty="0" smtClean="0"/>
              <a:t>５．模擬授業終了後の検討会では？</a:t>
            </a:r>
          </a:p>
          <a:p>
            <a:pPr marL="0" indent="0">
              <a:buFont typeface="Arial" panose="020B0604020202020204" pitchFamily="34" charset="0"/>
              <a:buNone/>
            </a:pPr>
            <a:r>
              <a:rPr lang="ja-JP" altLang="en-US" sz="4800" dirty="0" smtClean="0"/>
              <a:t>６．ｅラーニングを用いた事前・事後指導</a:t>
            </a:r>
          </a:p>
          <a:p>
            <a:pPr marL="0" indent="0">
              <a:buFont typeface="Arial" panose="020B0604020202020204" pitchFamily="34" charset="0"/>
              <a:buNone/>
            </a:pPr>
            <a:r>
              <a:rPr lang="ja-JP" altLang="en-US" sz="4800" dirty="0" smtClean="0"/>
              <a:t>７．ＭＬが，大活躍！</a:t>
            </a:r>
            <a:endParaRPr lang="ja-JP" altLang="ja-JP" sz="4800" dirty="0"/>
          </a:p>
        </p:txBody>
      </p:sp>
    </p:spTree>
    <p:extLst>
      <p:ext uri="{BB962C8B-B14F-4D97-AF65-F5344CB8AC3E}">
        <p14:creationId xmlns:p14="http://schemas.microsoft.com/office/powerpoint/2010/main" val="619987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59657" y="101600"/>
            <a:ext cx="12032343" cy="6756400"/>
          </a:xfrm>
        </p:spPr>
        <p:txBody>
          <a:bodyPr>
            <a:normAutofit/>
          </a:bodyPr>
          <a:lstStyle/>
          <a:p>
            <a:pPr marL="0" indent="0">
              <a:buNone/>
            </a:pPr>
            <a:r>
              <a:rPr lang="ja-JP" altLang="en-US" sz="3600" b="1" dirty="0"/>
              <a:t>１．実施</a:t>
            </a:r>
            <a:r>
              <a:rPr lang="ja-JP" altLang="en-US" sz="3600" b="1" dirty="0" smtClean="0"/>
              <a:t>形態は？</a:t>
            </a:r>
            <a:endParaRPr lang="ja-JP" altLang="en-US" sz="3600" b="1" dirty="0"/>
          </a:p>
          <a:p>
            <a:pPr marL="0" indent="0">
              <a:buNone/>
            </a:pPr>
            <a:r>
              <a:rPr lang="ja-JP" altLang="en-US" sz="3600" dirty="0"/>
              <a:t>・半期１６</a:t>
            </a:r>
            <a:r>
              <a:rPr lang="ja-JP" altLang="en-US" sz="3600" dirty="0" smtClean="0"/>
              <a:t>時限・また</a:t>
            </a:r>
            <a:r>
              <a:rPr lang="ja-JP" altLang="en-US" sz="3600" dirty="0"/>
              <a:t>は５日間の集中講義形式</a:t>
            </a:r>
          </a:p>
          <a:p>
            <a:pPr marL="0" indent="0">
              <a:buNone/>
            </a:pPr>
            <a:endParaRPr lang="en-US" altLang="ja-JP" sz="3600" dirty="0"/>
          </a:p>
          <a:p>
            <a:pPr marL="0" indent="0">
              <a:buNone/>
            </a:pPr>
            <a:r>
              <a:rPr lang="ja-JP" altLang="en-US" sz="3600" b="1" dirty="0"/>
              <a:t>２．模擬</a:t>
            </a:r>
            <a:r>
              <a:rPr lang="ja-JP" altLang="en-US" sz="3600" b="1" dirty="0" smtClean="0"/>
              <a:t>授業は</a:t>
            </a:r>
            <a:r>
              <a:rPr lang="ja-JP" altLang="en-US" sz="3600" dirty="0" smtClean="0"/>
              <a:t>どの</a:t>
            </a:r>
            <a:r>
              <a:rPr lang="ja-JP" altLang="en-US" sz="3600" dirty="0"/>
              <a:t>ように配当するの</a:t>
            </a:r>
            <a:r>
              <a:rPr lang="ja-JP" altLang="en-US" sz="3600" dirty="0" smtClean="0"/>
              <a:t>？</a:t>
            </a:r>
            <a:endParaRPr lang="en-US" altLang="ja-JP" sz="3600" b="1" dirty="0"/>
          </a:p>
          <a:p>
            <a:pPr marL="0" indent="0">
              <a:buNone/>
            </a:pPr>
            <a:r>
              <a:rPr lang="ja-JP" altLang="en-US" sz="3600" dirty="0" smtClean="0"/>
              <a:t>・前半：</a:t>
            </a:r>
            <a:endParaRPr lang="en-US" altLang="ja-JP" sz="3600" dirty="0" smtClean="0"/>
          </a:p>
          <a:p>
            <a:pPr marL="0" indent="0">
              <a:buNone/>
            </a:pPr>
            <a:r>
              <a:rPr lang="ja-JP" altLang="en-US" sz="3600" dirty="0"/>
              <a:t>　</a:t>
            </a:r>
            <a:r>
              <a:rPr lang="ja-JP" altLang="en-US" sz="3600" dirty="0" smtClean="0"/>
              <a:t>観察</a:t>
            </a:r>
            <a:r>
              <a:rPr lang="ja-JP" altLang="en-US" sz="3600" dirty="0"/>
              <a:t>・</a:t>
            </a:r>
            <a:r>
              <a:rPr lang="ja-JP" altLang="en-US" sz="3600" dirty="0" smtClean="0"/>
              <a:t>実験だけ</a:t>
            </a:r>
            <a:r>
              <a:rPr lang="ja-JP" altLang="en-US" sz="3600" dirty="0"/>
              <a:t>に特化した１０分間</a:t>
            </a:r>
            <a:r>
              <a:rPr lang="ja-JP" altLang="en-US" sz="3600" dirty="0" smtClean="0"/>
              <a:t>の各班</a:t>
            </a:r>
            <a:r>
              <a:rPr lang="ja-JP" altLang="en-US" sz="3600" dirty="0"/>
              <a:t>２～４回</a:t>
            </a:r>
            <a:r>
              <a:rPr lang="ja-JP" altLang="en-US" sz="3600" dirty="0" smtClean="0"/>
              <a:t>程度</a:t>
            </a:r>
            <a:endParaRPr lang="en-US" altLang="ja-JP" sz="3600" dirty="0"/>
          </a:p>
          <a:p>
            <a:pPr marL="0" indent="0">
              <a:buNone/>
            </a:pPr>
            <a:r>
              <a:rPr lang="ja-JP" altLang="en-US" sz="3600" dirty="0" smtClean="0"/>
              <a:t>・後半：</a:t>
            </a:r>
            <a:endParaRPr lang="en-US" altLang="ja-JP" sz="3600" dirty="0" smtClean="0"/>
          </a:p>
          <a:p>
            <a:pPr marL="0" indent="0">
              <a:buNone/>
            </a:pPr>
            <a:r>
              <a:rPr lang="ja-JP" altLang="en-US" sz="3600" dirty="0" smtClean="0"/>
              <a:t>　指導</a:t>
            </a:r>
            <a:r>
              <a:rPr lang="ja-JP" altLang="en-US" sz="3600" dirty="0"/>
              <a:t>案付きの</a:t>
            </a:r>
            <a:r>
              <a:rPr lang="ja-JP" altLang="en-US" sz="3600" dirty="0" smtClean="0"/>
              <a:t>３０または</a:t>
            </a:r>
            <a:r>
              <a:rPr lang="en-US" altLang="ja-JP" sz="3600" dirty="0" smtClean="0"/>
              <a:t>50</a:t>
            </a:r>
            <a:r>
              <a:rPr lang="ja-JP" altLang="en-US" sz="3600" dirty="0" smtClean="0"/>
              <a:t>分間</a:t>
            </a:r>
            <a:r>
              <a:rPr lang="ja-JP" altLang="en-US" sz="3600" dirty="0"/>
              <a:t>の模擬授業</a:t>
            </a:r>
            <a:r>
              <a:rPr lang="ja-JP" altLang="en-US" sz="3600" dirty="0" smtClean="0"/>
              <a:t>を各班</a:t>
            </a:r>
            <a:r>
              <a:rPr lang="ja-JP" altLang="en-US" sz="3600" dirty="0"/>
              <a:t>２回</a:t>
            </a:r>
            <a:r>
              <a:rPr lang="ja-JP" altLang="en-US" sz="3600" dirty="0" smtClean="0"/>
              <a:t>程度</a:t>
            </a:r>
            <a:endParaRPr lang="en-US" altLang="ja-JP" sz="3600" dirty="0"/>
          </a:p>
          <a:p>
            <a:pPr marL="0" indent="0">
              <a:buNone/>
            </a:pPr>
            <a:r>
              <a:rPr lang="ja-JP" altLang="en-US" sz="3600" dirty="0"/>
              <a:t>　</a:t>
            </a:r>
            <a:r>
              <a:rPr lang="ja-JP" altLang="en-US" sz="3600" dirty="0" smtClean="0"/>
              <a:t>　　（</a:t>
            </a:r>
            <a:r>
              <a:rPr lang="ja-JP" altLang="en-US" sz="3600" dirty="0"/>
              <a:t>本研究では各班合計６回ずつ担当</a:t>
            </a:r>
            <a:r>
              <a:rPr lang="ja-JP" altLang="en-US" sz="3600" dirty="0" smtClean="0"/>
              <a:t>）</a:t>
            </a:r>
            <a:endParaRPr lang="en-US" altLang="ja-JP" sz="3600" dirty="0"/>
          </a:p>
        </p:txBody>
      </p:sp>
    </p:spTree>
    <p:extLst>
      <p:ext uri="{BB962C8B-B14F-4D97-AF65-F5344CB8AC3E}">
        <p14:creationId xmlns:p14="http://schemas.microsoft.com/office/powerpoint/2010/main" val="4201792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46744" y="348343"/>
            <a:ext cx="11945256" cy="6509657"/>
          </a:xfrm>
        </p:spPr>
        <p:txBody>
          <a:bodyPr>
            <a:normAutofit/>
          </a:bodyPr>
          <a:lstStyle/>
          <a:p>
            <a:pPr marL="0" indent="0">
              <a:buNone/>
            </a:pPr>
            <a:r>
              <a:rPr lang="ja-JP" altLang="en-US" sz="3600" b="1" dirty="0"/>
              <a:t>３．観察・実験の</a:t>
            </a:r>
            <a:r>
              <a:rPr lang="ja-JP" altLang="en-US" sz="3600" b="1" dirty="0" smtClean="0"/>
              <a:t>準備は？</a:t>
            </a:r>
            <a:endParaRPr lang="en-US" altLang="ja-JP" sz="3600" b="1" dirty="0"/>
          </a:p>
          <a:p>
            <a:pPr marL="0" indent="0">
              <a:buNone/>
            </a:pPr>
            <a:r>
              <a:rPr lang="ja-JP" altLang="en-US" sz="3600" dirty="0"/>
              <a:t>・安価な実験材料を受講生自身が</a:t>
            </a:r>
            <a:r>
              <a:rPr lang="ja-JP" altLang="en-US" sz="3600" dirty="0" smtClean="0"/>
              <a:t>調達</a:t>
            </a:r>
            <a:endParaRPr lang="en-US" altLang="ja-JP" sz="3600" dirty="0" smtClean="0"/>
          </a:p>
          <a:p>
            <a:pPr marL="0" indent="0">
              <a:buNone/>
            </a:pPr>
            <a:r>
              <a:rPr lang="ja-JP" altLang="en-US" sz="3600" dirty="0"/>
              <a:t>　</a:t>
            </a:r>
            <a:r>
              <a:rPr lang="ja-JP" altLang="en-US" sz="3600" dirty="0" smtClean="0"/>
              <a:t>（→予算が少ない</a:t>
            </a:r>
            <a:r>
              <a:rPr lang="ja-JP" altLang="en-US" sz="3600" dirty="0" err="1" smtClean="0"/>
              <a:t>への</a:t>
            </a:r>
            <a:r>
              <a:rPr lang="ja-JP" altLang="en-US" sz="3600" dirty="0" smtClean="0"/>
              <a:t>対応！）</a:t>
            </a:r>
            <a:endParaRPr lang="en-US" altLang="ja-JP" sz="3600" dirty="0"/>
          </a:p>
          <a:p>
            <a:pPr marL="0" indent="0">
              <a:buNone/>
            </a:pPr>
            <a:r>
              <a:rPr lang="ja-JP" altLang="en-US" sz="3600" dirty="0"/>
              <a:t>・事前実験をくりかえしながら</a:t>
            </a:r>
            <a:r>
              <a:rPr lang="ja-JP" altLang="en-US" sz="3600" dirty="0">
                <a:solidFill>
                  <a:srgbClr val="FF0000"/>
                </a:solidFill>
              </a:rPr>
              <a:t>普通教室</a:t>
            </a:r>
            <a:r>
              <a:rPr lang="ja-JP" altLang="en-US" sz="3600" dirty="0" smtClean="0"/>
              <a:t>でもできる</a:t>
            </a:r>
            <a:endParaRPr lang="en-US" altLang="ja-JP" sz="3600" dirty="0" smtClean="0"/>
          </a:p>
          <a:p>
            <a:pPr marL="0" indent="0">
              <a:buNone/>
            </a:pPr>
            <a:r>
              <a:rPr lang="ja-JP" altLang="en-US" sz="3600" dirty="0"/>
              <a:t>　</a:t>
            </a:r>
            <a:r>
              <a:rPr lang="ja-JP" altLang="en-US" sz="3600" dirty="0" smtClean="0"/>
              <a:t>　実験教材</a:t>
            </a:r>
            <a:r>
              <a:rPr lang="ja-JP" altLang="en-US" sz="3600" dirty="0"/>
              <a:t>に</a:t>
            </a:r>
            <a:r>
              <a:rPr lang="ja-JP" altLang="en-US" sz="3600" dirty="0" smtClean="0"/>
              <a:t>仕上げる</a:t>
            </a:r>
            <a:endParaRPr lang="en-US" altLang="ja-JP" sz="3600" dirty="0" smtClean="0"/>
          </a:p>
          <a:p>
            <a:pPr marL="0" indent="0">
              <a:buNone/>
            </a:pPr>
            <a:r>
              <a:rPr lang="ja-JP" altLang="en-US" sz="3600" dirty="0"/>
              <a:t>　</a:t>
            </a:r>
            <a:r>
              <a:rPr lang="ja-JP" altLang="en-US" sz="3600" dirty="0" smtClean="0"/>
              <a:t>（→理科室が詰まっているので実験が出来ない</a:t>
            </a:r>
            <a:r>
              <a:rPr lang="ja-JP" altLang="en-US" sz="3600" dirty="0" err="1" smtClean="0"/>
              <a:t>への</a:t>
            </a:r>
            <a:r>
              <a:rPr lang="ja-JP" altLang="en-US" sz="3600" dirty="0" smtClean="0"/>
              <a:t>対応）</a:t>
            </a:r>
            <a:endParaRPr lang="ja-JP" altLang="en-US" sz="3600" dirty="0"/>
          </a:p>
          <a:p>
            <a:pPr marL="0" indent="0">
              <a:buNone/>
            </a:pPr>
            <a:endParaRPr lang="en-US" altLang="ja-JP" sz="3600" b="1" dirty="0"/>
          </a:p>
          <a:p>
            <a:pPr marL="0" indent="0">
              <a:buNone/>
            </a:pPr>
            <a:r>
              <a:rPr lang="ja-JP" altLang="en-US" sz="3600" b="1" dirty="0"/>
              <a:t>４．模擬授業</a:t>
            </a:r>
            <a:r>
              <a:rPr lang="ja-JP" altLang="en-US" sz="3600" b="1" dirty="0" smtClean="0"/>
              <a:t>の本番！</a:t>
            </a:r>
            <a:endParaRPr lang="en-US" altLang="ja-JP" sz="3600" b="1" dirty="0"/>
          </a:p>
          <a:p>
            <a:pPr marL="0" indent="0">
              <a:buNone/>
            </a:pPr>
            <a:r>
              <a:rPr lang="ja-JP" altLang="en-US" sz="3600" b="1" dirty="0" smtClean="0"/>
              <a:t>・教師</a:t>
            </a:r>
            <a:r>
              <a:rPr lang="ja-JP" altLang="en-US" sz="3600" dirty="0" smtClean="0"/>
              <a:t>役と生徒役</a:t>
            </a:r>
            <a:r>
              <a:rPr lang="ja-JP" altLang="en-US" sz="3600" dirty="0"/>
              <a:t>に</a:t>
            </a:r>
            <a:r>
              <a:rPr lang="ja-JP" altLang="en-US" sz="3600" dirty="0" smtClean="0"/>
              <a:t>分かれて，模擬授業にチャレンジ！</a:t>
            </a:r>
            <a:endParaRPr lang="en-US" altLang="ja-JP" sz="3600" dirty="0"/>
          </a:p>
          <a:p>
            <a:pPr marL="0" indent="0">
              <a:buNone/>
            </a:pPr>
            <a:endParaRPr lang="ja-JP" altLang="en-US" sz="3600" b="1" dirty="0"/>
          </a:p>
        </p:txBody>
      </p:sp>
    </p:spTree>
    <p:extLst>
      <p:ext uri="{BB962C8B-B14F-4D97-AF65-F5344CB8AC3E}">
        <p14:creationId xmlns:p14="http://schemas.microsoft.com/office/powerpoint/2010/main" val="1941990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162628" y="435429"/>
            <a:ext cx="7852229" cy="6139543"/>
          </a:xfrm>
          <a:prstGeom prst="rect">
            <a:avLst/>
          </a:prstGeom>
        </p:spPr>
      </p:pic>
    </p:spTree>
    <p:extLst>
      <p:ext uri="{BB962C8B-B14F-4D97-AF65-F5344CB8AC3E}">
        <p14:creationId xmlns:p14="http://schemas.microsoft.com/office/powerpoint/2010/main" val="133795675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434</Words>
  <Application>Microsoft Office PowerPoint</Application>
  <PresentationFormat>ワイド画面</PresentationFormat>
  <Paragraphs>90</Paragraphs>
  <Slides>19</Slides>
  <Notes>4</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19</vt:i4>
      </vt:variant>
    </vt:vector>
  </HeadingPairs>
  <TitlesOfParts>
    <vt:vector size="24" baseType="lpstr">
      <vt:lpstr>ＭＳ Ｐゴシック</vt:lpstr>
      <vt:lpstr>Arial</vt:lpstr>
      <vt:lpstr>Calibri</vt:lpstr>
      <vt:lpstr>Calibri Light</vt:lpstr>
      <vt:lpstr>Office テーマ</vt:lpstr>
      <vt:lpstr>理科教員養成の方法としての川村メソッドの実践</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①声は聞き取りやすかったか？ ②発問は，生徒が何を答えればよいかがわかるようにされていたか？ ③板書は，丁寧な文字で書かれ読みやすかったか？ ④板書は，学習者がとりやすいようにデザインや配置が工夫されていたか？ ⑤実験は，おもしろく興味を引き付けられるものだったか？ ⑥実験は，学習内容を深められるものだったか？ ⑦先生が，黒板や実験を隠してみえないようなことはなかったか？ ⑧授業の事前の準備はしっかりとされていたか？ ⑨生徒がわかったかどうかを確認しながら、授業を進めていたか？ ⑩楽しくわかる授業になっていたか？  </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理科教員養成の方法としての川村メソッドの実践</dc:title>
  <dc:creator>川村康文</dc:creator>
  <cp:lastModifiedBy>川村康文</cp:lastModifiedBy>
  <cp:revision>33</cp:revision>
  <dcterms:created xsi:type="dcterms:W3CDTF">2013-03-12T08:16:40Z</dcterms:created>
  <dcterms:modified xsi:type="dcterms:W3CDTF">2013-03-13T12:28:47Z</dcterms:modified>
</cp:coreProperties>
</file>