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3" r:id="rId2"/>
    <p:sldId id="294" r:id="rId3"/>
    <p:sldId id="295" r:id="rId4"/>
    <p:sldId id="287" r:id="rId5"/>
    <p:sldId id="292" r:id="rId6"/>
    <p:sldId id="270" r:id="rId7"/>
    <p:sldId id="272" r:id="rId8"/>
    <p:sldId id="271" r:id="rId9"/>
    <p:sldId id="273" r:id="rId10"/>
    <p:sldId id="274" r:id="rId11"/>
    <p:sldId id="266" r:id="rId12"/>
    <p:sldId id="296" r:id="rId13"/>
    <p:sldId id="275" r:id="rId14"/>
    <p:sldId id="276" r:id="rId15"/>
    <p:sldId id="278" r:id="rId16"/>
    <p:sldId id="279" r:id="rId17"/>
    <p:sldId id="280" r:id="rId18"/>
    <p:sldId id="281" r:id="rId19"/>
    <p:sldId id="282" r:id="rId20"/>
    <p:sldId id="284" r:id="rId21"/>
    <p:sldId id="298" r:id="rId22"/>
    <p:sldId id="263" r:id="rId23"/>
    <p:sldId id="297" r:id="rId24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4BDB"/>
    <a:srgbClr val="269A26"/>
    <a:srgbClr val="2AA82A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6" autoAdjust="0"/>
    <p:restoredTop sz="93671" autoAdjust="0"/>
  </p:normalViewPr>
  <p:slideViewPr>
    <p:cSldViewPr>
      <p:cViewPr varScale="1">
        <p:scale>
          <a:sx n="61" d="100"/>
          <a:sy n="61" d="100"/>
        </p:scale>
        <p:origin x="165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0447E11-42AC-454A-985E-547FE4C8A9A7}" type="datetimeFigureOut">
              <a:rPr lang="ja-JP" altLang="en-US"/>
              <a:pPr>
                <a:defRPr/>
              </a:pPr>
              <a:t>2013/8/8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717E839-4355-49F8-8CE8-12F3D0AC10F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414398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ja-JP" smtClean="0">
                <a:ea typeface="ＭＳ Ｐゴシック" panose="020B0600070205080204" pitchFamily="50" charset="-128"/>
              </a:rPr>
              <a:t>学校教育及び社会教育におけるエネルギー・環境教育のあり方</a:t>
            </a:r>
          </a:p>
        </p:txBody>
      </p:sp>
      <p:sp>
        <p:nvSpPr>
          <p:cNvPr id="51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F599C5A1-7FD6-4BC2-B499-BE8470A76F6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</a:t>
            </a:fld>
            <a:endParaRPr lang="en-US" altLang="ja-JP" smtClean="0">
              <a:ea typeface="ＭＳ Ｐゴシック" panose="020B0600070205080204" pitchFamily="50" charset="-128"/>
            </a:endParaRPr>
          </a:p>
        </p:txBody>
      </p:sp>
      <p:sp>
        <p:nvSpPr>
          <p:cNvPr id="5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2604111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C5C6A36B-44D9-4E93-AD98-6034EE70CE7C}" type="slidenum">
              <a:rPr lang="ja-JP" altLang="en-US">
                <a:latin typeface="Calibri" panose="020F0502020204030204" pitchFamily="34" charset="0"/>
              </a:rPr>
              <a:pPr eaLnBrk="1" hangingPunct="1"/>
              <a:t>11</a:t>
            </a:fld>
            <a:endParaRPr lang="ja-JP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349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917C11B-EC3F-4E10-8018-3331B6A0C068}" type="slidenum">
              <a:rPr lang="en-US" altLang="ja-JP" smtClean="0"/>
              <a:pPr/>
              <a:t>12</a:t>
            </a:fld>
            <a:endParaRPr lang="en-US" altLang="ja-JP" smtClean="0"/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ja-JP" altLang="en-US" smtClean="0"/>
          </a:p>
        </p:txBody>
      </p:sp>
      <p:sp>
        <p:nvSpPr>
          <p:cNvPr id="6758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12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4E5A549-4218-4CCD-889E-C3D28C175082}" type="slidenum">
              <a:rPr kumimoji="0" lang="en-US" altLang="ja-JP" sz="1200">
                <a:solidFill>
                  <a:srgbClr val="000000"/>
                </a:solidFill>
              </a:rPr>
              <a:pPr algn="r">
                <a:lnSpc>
                  <a:spcPct val="120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kumimoji="0" lang="en-US" altLang="ja-JP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986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917C11B-EC3F-4E10-8018-3331B6A0C068}" type="slidenum">
              <a:rPr lang="en-US" altLang="ja-JP" smtClean="0"/>
              <a:pPr/>
              <a:t>21</a:t>
            </a:fld>
            <a:endParaRPr lang="en-US" altLang="ja-JP" smtClean="0"/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ja-JP" altLang="en-US" smtClean="0"/>
          </a:p>
        </p:txBody>
      </p:sp>
      <p:sp>
        <p:nvSpPr>
          <p:cNvPr id="6758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12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4E5A549-4218-4CCD-889E-C3D28C175082}" type="slidenum">
              <a:rPr kumimoji="0" lang="en-US" altLang="ja-JP" sz="1200">
                <a:solidFill>
                  <a:srgbClr val="000000"/>
                </a:solidFill>
              </a:rPr>
              <a:pPr algn="r">
                <a:lnSpc>
                  <a:spcPct val="120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kumimoji="0" lang="en-US" altLang="ja-JP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81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917C11B-EC3F-4E10-8018-3331B6A0C068}" type="slidenum">
              <a:rPr lang="en-US" altLang="ja-JP" smtClean="0"/>
              <a:pPr/>
              <a:t>23</a:t>
            </a:fld>
            <a:endParaRPr lang="en-US" altLang="ja-JP" smtClean="0"/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ja-JP" altLang="en-US" smtClean="0"/>
          </a:p>
        </p:txBody>
      </p:sp>
      <p:sp>
        <p:nvSpPr>
          <p:cNvPr id="6758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12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4E5A549-4218-4CCD-889E-C3D28C175082}" type="slidenum">
              <a:rPr kumimoji="0" lang="en-US" altLang="ja-JP" sz="1200">
                <a:solidFill>
                  <a:srgbClr val="000000"/>
                </a:solidFill>
              </a:rPr>
              <a:pPr algn="r">
                <a:lnSpc>
                  <a:spcPct val="120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23</a:t>
            </a:fld>
            <a:endParaRPr kumimoji="0" lang="en-US" altLang="ja-JP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386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82479-C9C9-42AF-A2A8-C5AC6D4FBF26}" type="datetimeFigureOut">
              <a:rPr lang="ja-JP" altLang="en-US"/>
              <a:pPr>
                <a:defRPr/>
              </a:pPr>
              <a:t>2013/8/8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CFA39-3FA5-4BF7-98CB-ED6FFF493CC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7961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2F360-9D57-4573-92F1-31EDF1BAE237}" type="datetimeFigureOut">
              <a:rPr lang="ja-JP" altLang="en-US"/>
              <a:pPr>
                <a:defRPr/>
              </a:pPr>
              <a:t>2013/8/8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BD9C4-DDEC-4B2F-9037-092EDAB000C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43576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B75FB-2169-4671-9CDA-DF4029D4C811}" type="datetimeFigureOut">
              <a:rPr lang="ja-JP" altLang="en-US"/>
              <a:pPr>
                <a:defRPr/>
              </a:pPr>
              <a:t>2013/8/8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46461-B12D-42DE-953E-5390AE743ED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6747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6C865-B652-40B1-965C-E21C835315A7}" type="datetimeFigureOut">
              <a:rPr lang="ja-JP" altLang="en-US"/>
              <a:pPr>
                <a:defRPr/>
              </a:pPr>
              <a:t>2013/8/8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65E45-29F1-4EE2-88BB-9F5DE64EFE7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05844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E463F-C9ED-44CE-B3A6-881318D0BE27}" type="datetimeFigureOut">
              <a:rPr lang="ja-JP" altLang="en-US"/>
              <a:pPr>
                <a:defRPr/>
              </a:pPr>
              <a:t>2013/8/8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93838-49C4-47CB-8A5B-9259AE34295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43144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B415F-3FEA-443F-974B-9FAE93A8DC44}" type="datetimeFigureOut">
              <a:rPr lang="ja-JP" altLang="en-US"/>
              <a:pPr>
                <a:defRPr/>
              </a:pPr>
              <a:t>2013/8/8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0A6E0-3894-4E7C-BF95-F97133F5E68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3115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C1924-7B0A-43D4-9460-1838E1C5EC44}" type="datetimeFigureOut">
              <a:rPr lang="ja-JP" altLang="en-US"/>
              <a:pPr>
                <a:defRPr/>
              </a:pPr>
              <a:t>2013/8/8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72035-6E9A-487C-9B5A-3AD90F01C8F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50754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7D7B5-A7E0-4E2E-B583-462449ADE956}" type="datetimeFigureOut">
              <a:rPr lang="ja-JP" altLang="en-US"/>
              <a:pPr>
                <a:defRPr/>
              </a:pPr>
              <a:t>2013/8/8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3EAAF-B92B-47BE-8BF9-C24196692F7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67937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00438-0B11-40A9-9209-0BC84269BACD}" type="datetimeFigureOut">
              <a:rPr lang="ja-JP" altLang="en-US"/>
              <a:pPr>
                <a:defRPr/>
              </a:pPr>
              <a:t>2013/8/8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A1B3D-189E-4D0C-9592-17CCBAFE902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5925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32D8E-7490-40A1-9583-3C07F401901B}" type="datetimeFigureOut">
              <a:rPr lang="ja-JP" altLang="en-US"/>
              <a:pPr>
                <a:defRPr/>
              </a:pPr>
              <a:t>2013/8/8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36488-1143-4F9A-8114-045938D9DA4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91907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C2B8D-BC8D-4D41-9732-B6134E070BC7}" type="datetimeFigureOut">
              <a:rPr lang="ja-JP" altLang="en-US"/>
              <a:pPr>
                <a:defRPr/>
              </a:pPr>
              <a:t>2013/8/8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3ED41-5922-4A2C-A07B-242F1CD8A58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31411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1821552-2CFC-455B-B361-DE6E172BA828}" type="datetimeFigureOut">
              <a:rPr lang="ja-JP" altLang="en-US"/>
              <a:pPr>
                <a:defRPr/>
              </a:pPr>
              <a:t>2013/8/8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2CD1E79-4C2E-4DED-BB7C-9C3A83631C67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530179-42FF-4764-9E8F-59EB41280E4F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ja-JP" sz="14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3550" y="255588"/>
            <a:ext cx="8001000" cy="2520950"/>
          </a:xfrm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ja-JP" altLang="en-US" sz="5400" b="1" smtClean="0">
                <a:solidFill>
                  <a:srgbClr val="7030A0"/>
                </a:solidFill>
                <a:ea typeface="HGｺﾞｼｯｸE" panose="020B0909000000000000" pitchFamily="49" charset="-128"/>
              </a:rPr>
              <a:t>サイエンス・コミュニケーション活動が開く夢</a:t>
            </a:r>
            <a:r>
              <a:rPr lang="en-US" altLang="ja-JP" sz="5400" b="1" smtClean="0">
                <a:solidFill>
                  <a:srgbClr val="7030A0"/>
                </a:solidFill>
                <a:ea typeface="HGｺﾞｼｯｸE" panose="020B0909000000000000" pitchFamily="49" charset="-128"/>
              </a:rPr>
              <a:t/>
            </a:r>
            <a:br>
              <a:rPr lang="en-US" altLang="ja-JP" sz="5400" b="1" smtClean="0">
                <a:solidFill>
                  <a:srgbClr val="7030A0"/>
                </a:solidFill>
                <a:ea typeface="HGｺﾞｼｯｸE" panose="020B0909000000000000" pitchFamily="49" charset="-128"/>
              </a:rPr>
            </a:br>
            <a:r>
              <a:rPr lang="ja-JP" altLang="en-US" sz="4000" b="1" smtClean="0">
                <a:solidFill>
                  <a:srgbClr val="7030A0"/>
                </a:solidFill>
                <a:ea typeface="HGｺﾞｼｯｸE" panose="020B0909000000000000" pitchFamily="49" charset="-128"/>
              </a:rPr>
              <a:t>　</a:t>
            </a:r>
            <a:r>
              <a:rPr lang="en-US" altLang="ja-JP" sz="4000" b="1" smtClean="0">
                <a:solidFill>
                  <a:srgbClr val="7030A0"/>
                </a:solidFill>
                <a:ea typeface="HGｺﾞｼｯｸE" panose="020B0909000000000000" pitchFamily="49" charset="-128"/>
              </a:rPr>
              <a:t>-</a:t>
            </a:r>
            <a:r>
              <a:rPr lang="ja-JP" altLang="en-US" sz="4000" b="1" smtClean="0">
                <a:solidFill>
                  <a:srgbClr val="7030A0"/>
                </a:solidFill>
                <a:ea typeface="HGｺﾞｼｯｸE" panose="020B0909000000000000" pitchFamily="49" charset="-128"/>
              </a:rPr>
              <a:t> つながる思いプロジェクト </a:t>
            </a:r>
            <a:r>
              <a:rPr lang="en-US" altLang="ja-JP" sz="4000" b="1" smtClean="0">
                <a:solidFill>
                  <a:srgbClr val="7030A0"/>
                </a:solidFill>
                <a:ea typeface="HGｺﾞｼｯｸE" panose="020B0909000000000000" pitchFamily="49" charset="-128"/>
              </a:rPr>
              <a:t>-</a:t>
            </a:r>
            <a:endParaRPr lang="ja-JP" altLang="en-US" sz="5400" b="1" smtClean="0">
              <a:solidFill>
                <a:srgbClr val="7030A0"/>
              </a:solidFill>
              <a:ea typeface="HGｺﾞｼｯｸE" panose="020B0909000000000000" pitchFamily="49" charset="-128"/>
            </a:endParaRPr>
          </a:p>
        </p:txBody>
      </p:sp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2924175"/>
            <a:ext cx="6983412" cy="3729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00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運動量</a:t>
            </a:r>
          </a:p>
        </p:txBody>
      </p:sp>
      <p:pic>
        <p:nvPicPr>
          <p:cNvPr id="14339" name="Picture 3" descr="IMG_44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092325"/>
            <a:ext cx="5364162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テキスト ボックス 3"/>
          <p:cNvSpPr txBox="1">
            <a:spLocks noChangeArrowheads="1"/>
          </p:cNvSpPr>
          <p:nvPr/>
        </p:nvSpPr>
        <p:spPr bwMode="auto">
          <a:xfrm>
            <a:off x="1403350" y="1598613"/>
            <a:ext cx="2663825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 b="1">
                <a:latin typeface="Calibri" panose="020F0502020204030204" pitchFamily="34" charset="0"/>
              </a:rPr>
              <a:t>ボーリング衝突球</a:t>
            </a:r>
          </a:p>
        </p:txBody>
      </p:sp>
      <p:sp>
        <p:nvSpPr>
          <p:cNvPr id="14341" name="テキスト ボックス 9"/>
          <p:cNvSpPr txBox="1">
            <a:spLocks noChangeArrowheads="1"/>
          </p:cNvSpPr>
          <p:nvPr/>
        </p:nvSpPr>
        <p:spPr bwMode="auto">
          <a:xfrm>
            <a:off x="5580063" y="1268413"/>
            <a:ext cx="3384550" cy="46037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 b="1">
                <a:latin typeface="Calibri" panose="020F0502020204030204" pitchFamily="34" charset="0"/>
              </a:rPr>
              <a:t>かっちんこっちん衝突球</a:t>
            </a:r>
          </a:p>
        </p:txBody>
      </p:sp>
      <p:pic>
        <p:nvPicPr>
          <p:cNvPr id="14342" name="Picture 4" descr="C:\Users\PC User\Desktop\undory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487863"/>
            <a:ext cx="3576638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テキスト ボックス 12"/>
          <p:cNvSpPr txBox="1">
            <a:spLocks noChangeArrowheads="1"/>
          </p:cNvSpPr>
          <p:nvPr/>
        </p:nvSpPr>
        <p:spPr bwMode="auto">
          <a:xfrm>
            <a:off x="5364163" y="4581525"/>
            <a:ext cx="1657350" cy="461963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 b="1">
                <a:latin typeface="Calibri" panose="020F0502020204030204" pitchFamily="34" charset="0"/>
              </a:rPr>
              <a:t>コイン衝突</a:t>
            </a:r>
          </a:p>
        </p:txBody>
      </p:sp>
      <p:pic>
        <p:nvPicPr>
          <p:cNvPr id="14344" name="Picture 9" descr="E:\DCIM\100JVCSO\PIC_0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773238"/>
            <a:ext cx="3049588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力学改良編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79388" y="1196975"/>
            <a:ext cx="4248150" cy="27082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5364" name="正方形/長方形 10"/>
          <p:cNvSpPr>
            <a:spLocks noChangeArrowheads="1"/>
          </p:cNvSpPr>
          <p:nvPr/>
        </p:nvSpPr>
        <p:spPr bwMode="auto">
          <a:xfrm>
            <a:off x="971550" y="6372225"/>
            <a:ext cx="2305050" cy="369888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b="1">
                <a:latin typeface="Calibri" panose="020F0502020204030204" pitchFamily="34" charset="0"/>
              </a:rPr>
              <a:t>円運動、綿飴実験機</a:t>
            </a:r>
            <a:endParaRPr lang="ja-JP" altLang="en-US">
              <a:latin typeface="Calibri" panose="020F0502020204030204" pitchFamily="34" charset="0"/>
            </a:endParaRPr>
          </a:p>
        </p:txBody>
      </p:sp>
      <p:pic>
        <p:nvPicPr>
          <p:cNvPr id="15365" name="Picture 3" descr="http://www2.hamajima.co.jp/~elegance/kawamura/semi/ti/bidamac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391025"/>
            <a:ext cx="1360488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" descr="C:\Users\PC User\Desktop\borucar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117975"/>
            <a:ext cx="2105025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正方形/長方形 19"/>
          <p:cNvSpPr/>
          <p:nvPr/>
        </p:nvSpPr>
        <p:spPr>
          <a:xfrm>
            <a:off x="4643438" y="4032250"/>
            <a:ext cx="4249737" cy="27098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179388" y="4032250"/>
            <a:ext cx="4248150" cy="27098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4643438" y="1196975"/>
            <a:ext cx="4249737" cy="27082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5370" name="正方形/長方形 12"/>
          <p:cNvSpPr>
            <a:spLocks noChangeArrowheads="1"/>
          </p:cNvSpPr>
          <p:nvPr/>
        </p:nvSpPr>
        <p:spPr bwMode="auto">
          <a:xfrm>
            <a:off x="7092950" y="4149725"/>
            <a:ext cx="1252538" cy="369888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ja-JP" b="1">
                <a:latin typeface="Calibri" panose="020F0502020204030204" pitchFamily="34" charset="0"/>
              </a:rPr>
              <a:t>ビー玉カー</a:t>
            </a:r>
            <a:endParaRPr lang="ja-JP" altLang="en-US">
              <a:latin typeface="Calibri" panose="020F0502020204030204" pitchFamily="34" charset="0"/>
            </a:endParaRPr>
          </a:p>
        </p:txBody>
      </p:sp>
      <p:pic>
        <p:nvPicPr>
          <p:cNvPr id="15371" name="Picture 14" descr="http://www2.hamajima.co.jp/~elegance/kawamura/semi/enund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49725"/>
            <a:ext cx="2881313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6" descr="C:\Users\PC User\Desktop\PIC_00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3600450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7" descr="C:\Users\PC User\Desktop\PIC_000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533525"/>
            <a:ext cx="3890963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6" descr="C:\Users\PC User\Desktop\PIC_002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225925"/>
            <a:ext cx="158432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5" name="正方形/長方形 13"/>
          <p:cNvSpPr>
            <a:spLocks noChangeArrowheads="1"/>
          </p:cNvSpPr>
          <p:nvPr/>
        </p:nvSpPr>
        <p:spPr bwMode="auto">
          <a:xfrm>
            <a:off x="6011863" y="1196975"/>
            <a:ext cx="1577975" cy="369888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ja-JP" b="1">
                <a:latin typeface="Calibri" panose="020F0502020204030204" pitchFamily="34" charset="0"/>
              </a:rPr>
              <a:t>摩擦力の実験</a:t>
            </a:r>
            <a:endParaRPr lang="ja-JP" altLang="en-US">
              <a:latin typeface="Calibri" panose="020F0502020204030204" pitchFamily="34" charset="0"/>
            </a:endParaRPr>
          </a:p>
        </p:txBody>
      </p:sp>
      <p:sp>
        <p:nvSpPr>
          <p:cNvPr id="15376" name="正方形/長方形 16"/>
          <p:cNvSpPr>
            <a:spLocks noChangeArrowheads="1"/>
          </p:cNvSpPr>
          <p:nvPr/>
        </p:nvSpPr>
        <p:spPr bwMode="auto">
          <a:xfrm>
            <a:off x="1331913" y="1268413"/>
            <a:ext cx="1739900" cy="368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b="1">
                <a:latin typeface="Calibri" panose="020F0502020204030204" pitchFamily="34" charset="0"/>
              </a:rPr>
              <a:t>手作り加速度計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067944" y="2852936"/>
            <a:ext cx="4640014" cy="3643312"/>
          </a:xfrm>
          <a:prstGeom prst="rect">
            <a:avLst/>
          </a:prstGeom>
          <a:solidFill>
            <a:srgbClr val="FFFFFF"/>
          </a:solidFill>
          <a:ln w="57240">
            <a:solidFill>
              <a:srgbClr val="FF00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ja-JP" altLang="en-US">
              <a:ea typeface="ＭＳ Ｐゴシック" pitchFamily="50" charset="-128"/>
            </a:endParaRPr>
          </a:p>
        </p:txBody>
      </p:sp>
      <p:sp>
        <p:nvSpPr>
          <p:cNvPr id="66566" name="Text Box 5"/>
          <p:cNvSpPr txBox="1">
            <a:spLocks noChangeArrowheads="1"/>
          </p:cNvSpPr>
          <p:nvPr/>
        </p:nvSpPr>
        <p:spPr bwMode="auto">
          <a:xfrm>
            <a:off x="4211960" y="3048198"/>
            <a:ext cx="4353124" cy="317228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ja-JP" altLang="en-US" sz="4000" dirty="0" smtClean="0">
                <a:solidFill>
                  <a:srgbClr val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現在，川村研究室では，</a:t>
            </a:r>
            <a:r>
              <a:rPr kumimoji="0" lang="ja-JP" altLang="en-US" sz="4000" dirty="0">
                <a:solidFill>
                  <a:srgbClr val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新</a:t>
            </a:r>
            <a:r>
              <a:rPr kumimoji="0" lang="ja-JP" altLang="en-US" sz="4000" dirty="0" smtClean="0">
                <a:solidFill>
                  <a:srgbClr val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たな力学の実験本を，研究室全員で</a:t>
            </a:r>
            <a:r>
              <a:rPr kumimoji="0" lang="ja-JP" altLang="en-US" sz="4000" dirty="0">
                <a:solidFill>
                  <a:srgbClr val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書</a:t>
            </a:r>
            <a:r>
              <a:rPr kumimoji="0" lang="ja-JP" altLang="en-US" sz="4000" dirty="0" smtClean="0">
                <a:solidFill>
                  <a:srgbClr val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いています</a:t>
            </a:r>
            <a:r>
              <a:rPr kumimoji="0" lang="en-US" altLang="ja-JP" sz="4000" dirty="0">
                <a:solidFill>
                  <a:srgbClr val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!!</a:t>
            </a:r>
            <a:endParaRPr kumimoji="0" lang="ja-JP" sz="4000" dirty="0">
              <a:solidFill>
                <a:srgbClr val="00B05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79" y="332656"/>
            <a:ext cx="3286125" cy="46958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737009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15900"/>
            <a:ext cx="8229600" cy="17002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 smtClean="0"/>
              <a:t>熱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ボイル・シャルルの法則</a:t>
            </a:r>
            <a:br>
              <a:rPr lang="ja-JP" altLang="en-US" dirty="0" smtClean="0"/>
            </a:br>
            <a:r>
              <a:rPr lang="ja-JP" altLang="en-US" dirty="0" smtClean="0"/>
              <a:t>熱力学の第</a:t>
            </a:r>
            <a:r>
              <a:rPr lang="en-US" altLang="ja-JP" dirty="0" smtClean="0"/>
              <a:t>1</a:t>
            </a:r>
            <a:r>
              <a:rPr lang="ja-JP" altLang="en-US" dirty="0" smtClean="0"/>
              <a:t>法則・第</a:t>
            </a:r>
            <a:r>
              <a:rPr lang="en-US" altLang="ja-JP" dirty="0" smtClean="0"/>
              <a:t>2</a:t>
            </a:r>
            <a:r>
              <a:rPr lang="ja-JP" altLang="en-US" dirty="0" smtClean="0"/>
              <a:t>法則</a:t>
            </a:r>
            <a:endParaRPr lang="ja-JP" altLang="en-US" dirty="0"/>
          </a:p>
        </p:txBody>
      </p:sp>
      <p:pic>
        <p:nvPicPr>
          <p:cNvPr id="17411" name="Picture 5" descr="C:\Users\elegance\Desktop\YK\原 稿\まいにちゼミ\熱力学編\熱と温度\P10001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133600"/>
            <a:ext cx="1727200" cy="409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正方形/長方形 4"/>
          <p:cNvSpPr>
            <a:spLocks noChangeArrowheads="1"/>
          </p:cNvSpPr>
          <p:nvPr/>
        </p:nvSpPr>
        <p:spPr bwMode="auto">
          <a:xfrm>
            <a:off x="1258888" y="6280150"/>
            <a:ext cx="1108075" cy="461963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 b="1">
                <a:latin typeface="Calibri" panose="020F0502020204030204" pitchFamily="34" charset="0"/>
              </a:rPr>
              <a:t>温度計</a:t>
            </a:r>
          </a:p>
        </p:txBody>
      </p:sp>
      <p:pic>
        <p:nvPicPr>
          <p:cNvPr id="17413" name="Picture 5" descr="C:\Users\elegance\Desktop\kum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565400"/>
            <a:ext cx="1343025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7" descr="C:\Users\PC User\Desktop\PIC_00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781300"/>
            <a:ext cx="3941762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テキスト ボックス 3"/>
          <p:cNvSpPr txBox="1">
            <a:spLocks noChangeArrowheads="1"/>
          </p:cNvSpPr>
          <p:nvPr/>
        </p:nvSpPr>
        <p:spPr bwMode="auto">
          <a:xfrm>
            <a:off x="2700338" y="2133600"/>
            <a:ext cx="2447925" cy="461963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 b="1">
                <a:latin typeface="Calibri" panose="020F0502020204030204" pitchFamily="34" charset="0"/>
              </a:rPr>
              <a:t>雲を作ろう実験</a:t>
            </a:r>
          </a:p>
        </p:txBody>
      </p:sp>
      <p:sp>
        <p:nvSpPr>
          <p:cNvPr id="17416" name="テキスト ボックス 5"/>
          <p:cNvSpPr txBox="1">
            <a:spLocks noChangeArrowheads="1"/>
          </p:cNvSpPr>
          <p:nvPr/>
        </p:nvSpPr>
        <p:spPr bwMode="auto">
          <a:xfrm>
            <a:off x="5219700" y="6021388"/>
            <a:ext cx="3168650" cy="46037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 b="1">
                <a:latin typeface="Calibri" panose="020F0502020204030204" pitchFamily="34" charset="0"/>
              </a:rPr>
              <a:t>スターリングエンジン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分子運動論</a:t>
            </a:r>
          </a:p>
        </p:txBody>
      </p:sp>
      <p:pic>
        <p:nvPicPr>
          <p:cNvPr id="18435" name="Picture 2" descr="http://www2.hamajima.co.jp/~elegance/kawamura/semi/bunsimodel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1125538"/>
            <a:ext cx="2481262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8" descr="http://www2.hamajima.co.jp/~elegance/kawamura/semi/bunsimode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60575"/>
            <a:ext cx="1990725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7" descr="C:\Users\elegance\Desktop\YK\原 稿\まいにちゼミ\熱力学編\分子運動論\bunsimodel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900488"/>
            <a:ext cx="2308225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38" descr="C:\Users\elegance\Desktop\YK\原 稿\まいにちゼミ\熱力学編\分子運動論\bunsimodel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922713"/>
            <a:ext cx="259238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下矢印 8"/>
          <p:cNvSpPr/>
          <p:nvPr/>
        </p:nvSpPr>
        <p:spPr>
          <a:xfrm rot="16200000">
            <a:off x="1944688" y="4832350"/>
            <a:ext cx="647700" cy="577850"/>
          </a:xfrm>
          <a:prstGeom prst="downArrow">
            <a:avLst/>
          </a:prstGeom>
          <a:solidFill>
            <a:srgbClr val="F34BDB"/>
          </a:solidFill>
          <a:ln>
            <a:solidFill>
              <a:srgbClr val="F34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下矢印 9"/>
          <p:cNvSpPr/>
          <p:nvPr/>
        </p:nvSpPr>
        <p:spPr>
          <a:xfrm rot="16200000">
            <a:off x="4465638" y="4832350"/>
            <a:ext cx="647700" cy="577850"/>
          </a:xfrm>
          <a:prstGeom prst="downArrow">
            <a:avLst/>
          </a:prstGeom>
          <a:solidFill>
            <a:srgbClr val="F34BDB"/>
          </a:solidFill>
          <a:ln>
            <a:solidFill>
              <a:srgbClr val="F34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18441" name="Picture 10" descr="http://www2.hamajima.co.jp/~elegance/kawamura/semi/bunsiH2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444625"/>
            <a:ext cx="3155950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テキスト ボックス 11"/>
          <p:cNvSpPr txBox="1">
            <a:spLocks noChangeArrowheads="1"/>
          </p:cNvSpPr>
          <p:nvPr/>
        </p:nvSpPr>
        <p:spPr bwMode="auto">
          <a:xfrm>
            <a:off x="250825" y="6308725"/>
            <a:ext cx="2592388" cy="461963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 b="1">
                <a:latin typeface="Calibri" panose="020F0502020204030204" pitchFamily="34" charset="0"/>
              </a:rPr>
              <a:t>分子運動論モデル</a:t>
            </a:r>
          </a:p>
        </p:txBody>
      </p:sp>
      <p:sp>
        <p:nvSpPr>
          <p:cNvPr id="18443" name="テキスト ボックス 12"/>
          <p:cNvSpPr txBox="1">
            <a:spLocks noChangeArrowheads="1"/>
          </p:cNvSpPr>
          <p:nvPr/>
        </p:nvSpPr>
        <p:spPr bwMode="auto">
          <a:xfrm>
            <a:off x="3132138" y="3182938"/>
            <a:ext cx="2519362" cy="461962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 b="1">
                <a:latin typeface="Calibri" panose="020F0502020204030204" pitchFamily="34" charset="0"/>
              </a:rPr>
              <a:t>気体分子モデル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波動・音波</a:t>
            </a:r>
          </a:p>
        </p:txBody>
      </p:sp>
      <p:pic>
        <p:nvPicPr>
          <p:cNvPr id="19459" name="Picture 5" descr="C:\Users\elegance\Desktop\wavemach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446405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 descr="C:\Users\elegance\Desktop\rippletan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005263"/>
            <a:ext cx="2068512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C:\Users\elegance\Desktop\quink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8" y="1728788"/>
            <a:ext cx="352742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5" descr="C:\Users\elegance\Desktop\monocod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4459288"/>
            <a:ext cx="364966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テキスト ボックス 6"/>
          <p:cNvSpPr txBox="1">
            <a:spLocks noChangeArrowheads="1"/>
          </p:cNvSpPr>
          <p:nvPr/>
        </p:nvSpPr>
        <p:spPr bwMode="auto">
          <a:xfrm>
            <a:off x="1403350" y="3429000"/>
            <a:ext cx="2736850" cy="461963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 b="1">
                <a:latin typeface="Calibri" panose="020F0502020204030204" pitchFamily="34" charset="0"/>
              </a:rPr>
              <a:t>ウェーブマシーン</a:t>
            </a:r>
          </a:p>
        </p:txBody>
      </p:sp>
      <p:sp>
        <p:nvSpPr>
          <p:cNvPr id="19464" name="テキスト ボックス 7"/>
          <p:cNvSpPr txBox="1">
            <a:spLocks noChangeArrowheads="1"/>
          </p:cNvSpPr>
          <p:nvPr/>
        </p:nvSpPr>
        <p:spPr bwMode="auto">
          <a:xfrm>
            <a:off x="3059113" y="6092825"/>
            <a:ext cx="2089150" cy="461963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 b="1">
                <a:latin typeface="Calibri" panose="020F0502020204030204" pitchFamily="34" charset="0"/>
              </a:rPr>
              <a:t>リップルタンク</a:t>
            </a:r>
          </a:p>
        </p:txBody>
      </p:sp>
      <p:sp>
        <p:nvSpPr>
          <p:cNvPr id="19465" name="テキスト ボックス 8"/>
          <p:cNvSpPr txBox="1">
            <a:spLocks noChangeArrowheads="1"/>
          </p:cNvSpPr>
          <p:nvPr/>
        </p:nvSpPr>
        <p:spPr bwMode="auto">
          <a:xfrm>
            <a:off x="7308850" y="3500438"/>
            <a:ext cx="1584325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 b="1">
                <a:latin typeface="Calibri" panose="020F0502020204030204" pitchFamily="34" charset="0"/>
              </a:rPr>
              <a:t>クインケ管</a:t>
            </a:r>
          </a:p>
        </p:txBody>
      </p:sp>
      <p:sp>
        <p:nvSpPr>
          <p:cNvPr id="19466" name="テキスト ボックス 9"/>
          <p:cNvSpPr txBox="1">
            <a:spLocks noChangeArrowheads="1"/>
          </p:cNvSpPr>
          <p:nvPr/>
        </p:nvSpPr>
        <p:spPr bwMode="auto">
          <a:xfrm>
            <a:off x="7235825" y="4508500"/>
            <a:ext cx="1657350" cy="461963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 b="1">
                <a:latin typeface="Calibri" panose="020F0502020204030204" pitchFamily="34" charset="0"/>
              </a:rPr>
              <a:t>モノコード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共振・共鳴</a:t>
            </a:r>
          </a:p>
        </p:txBody>
      </p:sp>
      <p:pic>
        <p:nvPicPr>
          <p:cNvPr id="20483" name="Picture 6" descr="C:\Users\elegance\Desktop\singingpi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2384425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C:\Users\elegance\Desktop\kunt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068638"/>
            <a:ext cx="4176712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C:\Users\elegance\Desktop\kunt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846638"/>
            <a:ext cx="4176713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5" descr="C:\Users\elegance\Desktop\fusig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268413"/>
            <a:ext cx="3384550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6" descr="C:\Users\elegance\Desktop\nenrik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084763"/>
            <a:ext cx="201612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テキスト ボックス 7"/>
          <p:cNvSpPr txBox="1">
            <a:spLocks noChangeArrowheads="1"/>
          </p:cNvSpPr>
          <p:nvPr/>
        </p:nvSpPr>
        <p:spPr bwMode="auto">
          <a:xfrm>
            <a:off x="3563938" y="4581525"/>
            <a:ext cx="1944687" cy="461963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 b="1">
                <a:latin typeface="Calibri" panose="020F0502020204030204" pitchFamily="34" charset="0"/>
              </a:rPr>
              <a:t>巨大クント管</a:t>
            </a:r>
          </a:p>
        </p:txBody>
      </p:sp>
      <p:sp>
        <p:nvSpPr>
          <p:cNvPr id="20489" name="テキスト ボックス 8"/>
          <p:cNvSpPr txBox="1">
            <a:spLocks noChangeArrowheads="1"/>
          </p:cNvSpPr>
          <p:nvPr/>
        </p:nvSpPr>
        <p:spPr bwMode="auto">
          <a:xfrm>
            <a:off x="971550" y="5157788"/>
            <a:ext cx="2232025" cy="46037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 b="1">
                <a:latin typeface="Calibri" panose="020F0502020204030204" pitchFamily="34" charset="0"/>
              </a:rPr>
              <a:t>クントチューブ</a:t>
            </a:r>
          </a:p>
        </p:txBody>
      </p:sp>
      <p:sp>
        <p:nvSpPr>
          <p:cNvPr id="20490" name="テキスト ボックス 9"/>
          <p:cNvSpPr txBox="1">
            <a:spLocks noChangeArrowheads="1"/>
          </p:cNvSpPr>
          <p:nvPr/>
        </p:nvSpPr>
        <p:spPr bwMode="auto">
          <a:xfrm>
            <a:off x="6516688" y="4652963"/>
            <a:ext cx="1657350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 b="1">
                <a:latin typeface="Calibri" panose="020F0502020204030204" pitchFamily="34" charset="0"/>
              </a:rPr>
              <a:t>念力振り子</a:t>
            </a:r>
          </a:p>
        </p:txBody>
      </p:sp>
      <p:sp>
        <p:nvSpPr>
          <p:cNvPr id="20491" name="テキスト ボックス 10"/>
          <p:cNvSpPr txBox="1">
            <a:spLocks noChangeArrowheads="1"/>
          </p:cNvSpPr>
          <p:nvPr/>
        </p:nvSpPr>
        <p:spPr bwMode="auto">
          <a:xfrm>
            <a:off x="2339975" y="1916113"/>
            <a:ext cx="2736850" cy="46037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 b="1">
                <a:latin typeface="Calibri" panose="020F0502020204030204" pitchFamily="34" charset="0"/>
              </a:rPr>
              <a:t>シンギングパイプ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幾何光学１</a:t>
            </a:r>
          </a:p>
        </p:txBody>
      </p:sp>
      <p:pic>
        <p:nvPicPr>
          <p:cNvPr id="21507" name="Picture 6" descr="C:\Users\elegance\Desktop\mizumeganetasi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836613"/>
            <a:ext cx="173196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 descr="C:\Users\elegance\Desktop\zenhansha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73463"/>
            <a:ext cx="4176712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C:\Users\elegance\Desktop\zenhansha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73463"/>
            <a:ext cx="4032250" cy="31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テキスト ボックス 6"/>
          <p:cNvSpPr txBox="1">
            <a:spLocks noChangeArrowheads="1"/>
          </p:cNvSpPr>
          <p:nvPr/>
        </p:nvSpPr>
        <p:spPr bwMode="auto">
          <a:xfrm>
            <a:off x="2916238" y="6165850"/>
            <a:ext cx="3168650" cy="461963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 b="1">
                <a:latin typeface="Calibri" panose="020F0502020204030204" pitchFamily="34" charset="0"/>
              </a:rPr>
              <a:t>消えるビー玉（全反射）</a:t>
            </a:r>
          </a:p>
        </p:txBody>
      </p:sp>
      <p:pic>
        <p:nvPicPr>
          <p:cNvPr id="21511" name="Picture 5" descr="C:\Users\elegance\Desktop\sinkir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836613"/>
            <a:ext cx="2109787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テキスト ボックス 12"/>
          <p:cNvSpPr txBox="1">
            <a:spLocks noChangeArrowheads="1"/>
          </p:cNvSpPr>
          <p:nvPr/>
        </p:nvSpPr>
        <p:spPr bwMode="auto">
          <a:xfrm>
            <a:off x="2555875" y="2535238"/>
            <a:ext cx="1584325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 sz="2400" b="1"/>
          </a:p>
        </p:txBody>
      </p:sp>
      <p:sp>
        <p:nvSpPr>
          <p:cNvPr id="21513" name="テキスト ボックス 11"/>
          <p:cNvSpPr txBox="1">
            <a:spLocks noChangeArrowheads="1"/>
          </p:cNvSpPr>
          <p:nvPr/>
        </p:nvSpPr>
        <p:spPr bwMode="auto">
          <a:xfrm>
            <a:off x="2700338" y="2546350"/>
            <a:ext cx="1295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800"/>
              <a:t>蜃気楼</a:t>
            </a:r>
          </a:p>
        </p:txBody>
      </p:sp>
      <p:sp>
        <p:nvSpPr>
          <p:cNvPr id="21514" name="テキスト ボックス 13"/>
          <p:cNvSpPr txBox="1">
            <a:spLocks noChangeArrowheads="1"/>
          </p:cNvSpPr>
          <p:nvPr/>
        </p:nvSpPr>
        <p:spPr bwMode="auto">
          <a:xfrm>
            <a:off x="5292725" y="2535238"/>
            <a:ext cx="1582738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 sz="2400" b="1"/>
          </a:p>
        </p:txBody>
      </p:sp>
      <p:sp>
        <p:nvSpPr>
          <p:cNvPr id="21515" name="テキスト ボックス 5"/>
          <p:cNvSpPr txBox="1">
            <a:spLocks noChangeArrowheads="1"/>
          </p:cNvSpPr>
          <p:nvPr/>
        </p:nvSpPr>
        <p:spPr bwMode="auto">
          <a:xfrm>
            <a:off x="5292725" y="2544763"/>
            <a:ext cx="1657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800">
                <a:latin typeface="Calibri" panose="020F0502020204030204" pitchFamily="34" charset="0"/>
              </a:rPr>
              <a:t>水めがね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幾何光学２</a:t>
            </a:r>
          </a:p>
        </p:txBody>
      </p:sp>
      <p:pic>
        <p:nvPicPr>
          <p:cNvPr id="22531" name="Picture 4" descr="C:\Users\elegance\Desktop\mangekyo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125538"/>
            <a:ext cx="4714875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5867400" y="5157788"/>
            <a:ext cx="2952750" cy="138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800">
                <a:latin typeface="Calibri" panose="020F0502020204030204" pitchFamily="34" charset="0"/>
              </a:rPr>
              <a:t>ピンホールカメラ</a:t>
            </a:r>
            <a:endParaRPr lang="en-US" altLang="ja-JP" sz="2800">
              <a:latin typeface="Calibri" panose="020F0502020204030204" pitchFamily="34" charset="0"/>
            </a:endParaRPr>
          </a:p>
          <a:p>
            <a:pPr algn="ctr" eaLnBrk="1" hangingPunct="1"/>
            <a:r>
              <a:rPr lang="ja-JP" altLang="en-US" sz="2800">
                <a:latin typeface="Calibri" panose="020F0502020204030204" pitchFamily="34" charset="0"/>
              </a:rPr>
              <a:t>レンズ付きカメラ</a:t>
            </a:r>
            <a:endParaRPr lang="en-US" altLang="ja-JP" sz="2800">
              <a:latin typeface="Calibri" panose="020F0502020204030204" pitchFamily="34" charset="0"/>
            </a:endParaRPr>
          </a:p>
          <a:p>
            <a:pPr algn="ctr" eaLnBrk="1" hangingPunct="1"/>
            <a:r>
              <a:rPr lang="ja-JP" altLang="en-US" sz="2800">
                <a:latin typeface="Calibri" panose="020F0502020204030204" pitchFamily="34" charset="0"/>
              </a:rPr>
              <a:t>望遠鏡</a:t>
            </a:r>
          </a:p>
        </p:txBody>
      </p:sp>
      <p:pic>
        <p:nvPicPr>
          <p:cNvPr id="22533" name="Picture 11" descr="C:\Users\PC User\Desktop\PIC_00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489450"/>
            <a:ext cx="2058988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9" descr="C:\Users\PC User\Desktop\PIC_0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3141663"/>
            <a:ext cx="3317875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四角形吹き出し 10"/>
          <p:cNvSpPr/>
          <p:nvPr/>
        </p:nvSpPr>
        <p:spPr>
          <a:xfrm>
            <a:off x="179388" y="1196975"/>
            <a:ext cx="2808287" cy="2087563"/>
          </a:xfrm>
          <a:prstGeom prst="wedgeRectCallout">
            <a:avLst>
              <a:gd name="adj1" fmla="val 13230"/>
              <a:gd name="adj2" fmla="val 537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22536" name="Picture 10" descr="C:\Users\PC User\Desktop\PIC_00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14438"/>
            <a:ext cx="2665413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雲形吹き出し 12"/>
          <p:cNvSpPr/>
          <p:nvPr/>
        </p:nvSpPr>
        <p:spPr>
          <a:xfrm>
            <a:off x="5795963" y="4868863"/>
            <a:ext cx="3168650" cy="1989137"/>
          </a:xfrm>
          <a:prstGeom prst="cloudCallout">
            <a:avLst>
              <a:gd name="adj1" fmla="val -124287"/>
              <a:gd name="adj2" fmla="val -6977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7451725" y="4149725"/>
            <a:ext cx="1296988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2539" name="テキスト ボックス 4"/>
          <p:cNvSpPr txBox="1">
            <a:spLocks noChangeArrowheads="1"/>
          </p:cNvSpPr>
          <p:nvPr/>
        </p:nvSpPr>
        <p:spPr bwMode="auto">
          <a:xfrm>
            <a:off x="7451725" y="4149725"/>
            <a:ext cx="1296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 b="1">
                <a:latin typeface="Calibri" panose="020F0502020204030204" pitchFamily="34" charset="0"/>
              </a:rPr>
              <a:t>万華鏡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顕微鏡シリーズ</a:t>
            </a:r>
          </a:p>
        </p:txBody>
      </p:sp>
      <p:pic>
        <p:nvPicPr>
          <p:cNvPr id="23555" name="Picture 9" descr="C:\Users\PC User\Desktop\PIC_0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700213"/>
            <a:ext cx="338455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0" descr="C:\Users\PC User\Desktop\PIC_00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341438"/>
            <a:ext cx="2328863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1" descr="C:\Users\PC User\Desktop\PIC_00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365625"/>
            <a:ext cx="2339975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437063"/>
            <a:ext cx="2805112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正方形/長方形 7"/>
          <p:cNvSpPr>
            <a:spLocks noChangeArrowheads="1"/>
          </p:cNvSpPr>
          <p:nvPr/>
        </p:nvSpPr>
        <p:spPr bwMode="auto">
          <a:xfrm>
            <a:off x="6372225" y="6165850"/>
            <a:ext cx="1727200" cy="46037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ja-JP" sz="2400" b="1">
                <a:latin typeface="Calibri" panose="020F0502020204030204" pitchFamily="34" charset="0"/>
              </a:rPr>
              <a:t>電子顕微鏡</a:t>
            </a:r>
            <a:endParaRPr lang="ja-JP" altLang="en-US" sz="2400">
              <a:latin typeface="Calibri" panose="020F0502020204030204" pitchFamily="34" charset="0"/>
            </a:endParaRPr>
          </a:p>
        </p:txBody>
      </p:sp>
      <p:sp>
        <p:nvSpPr>
          <p:cNvPr id="23560" name="正方形/長方形 6"/>
          <p:cNvSpPr>
            <a:spLocks noChangeArrowheads="1"/>
          </p:cNvSpPr>
          <p:nvPr/>
        </p:nvSpPr>
        <p:spPr bwMode="auto">
          <a:xfrm>
            <a:off x="2484438" y="6165850"/>
            <a:ext cx="2232025" cy="461963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ja-JP" sz="2400" b="1">
                <a:latin typeface="Calibri" panose="020F0502020204030204" pitchFamily="34" charset="0"/>
              </a:rPr>
              <a:t>普通の顕微鏡</a:t>
            </a:r>
            <a:endParaRPr lang="ja-JP" altLang="en-US" sz="2400">
              <a:latin typeface="Calibri" panose="020F0502020204030204" pitchFamily="34" charset="0"/>
            </a:endParaRPr>
          </a:p>
        </p:txBody>
      </p:sp>
      <p:sp>
        <p:nvSpPr>
          <p:cNvPr id="23561" name="正方形/長方形 5"/>
          <p:cNvSpPr>
            <a:spLocks noChangeArrowheads="1"/>
          </p:cNvSpPr>
          <p:nvPr/>
        </p:nvSpPr>
        <p:spPr bwMode="auto">
          <a:xfrm>
            <a:off x="395288" y="1700213"/>
            <a:ext cx="2735262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ja-JP" sz="2400" b="1">
                <a:latin typeface="Calibri" panose="020F0502020204030204" pitchFamily="34" charset="0"/>
              </a:rPr>
              <a:t>ペットボトル顕微鏡</a:t>
            </a:r>
            <a:endParaRPr lang="ja-JP" altLang="en-US" sz="2400">
              <a:latin typeface="Calibri" panose="020F0502020204030204" pitchFamily="34" charset="0"/>
            </a:endParaRPr>
          </a:p>
        </p:txBody>
      </p:sp>
      <p:sp>
        <p:nvSpPr>
          <p:cNvPr id="23562" name="テキスト ボックス 13"/>
          <p:cNvSpPr txBox="1">
            <a:spLocks noChangeArrowheads="1"/>
          </p:cNvSpPr>
          <p:nvPr/>
        </p:nvSpPr>
        <p:spPr bwMode="auto">
          <a:xfrm>
            <a:off x="5435600" y="4652963"/>
            <a:ext cx="936625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 b="1"/>
              <a:t>気孔</a:t>
            </a:r>
          </a:p>
        </p:txBody>
      </p:sp>
      <p:sp>
        <p:nvSpPr>
          <p:cNvPr id="23563" name="テキスト ボックス 12"/>
          <p:cNvSpPr txBox="1">
            <a:spLocks noChangeArrowheads="1"/>
          </p:cNvSpPr>
          <p:nvPr/>
        </p:nvSpPr>
        <p:spPr bwMode="auto">
          <a:xfrm>
            <a:off x="2555875" y="4437063"/>
            <a:ext cx="1584325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 b="1"/>
              <a:t>葉緑体</a:t>
            </a:r>
          </a:p>
        </p:txBody>
      </p:sp>
      <p:sp>
        <p:nvSpPr>
          <p:cNvPr id="23564" name="テキスト ボックス 14"/>
          <p:cNvSpPr txBox="1">
            <a:spLocks noChangeArrowheads="1"/>
          </p:cNvSpPr>
          <p:nvPr/>
        </p:nvSpPr>
        <p:spPr bwMode="auto">
          <a:xfrm>
            <a:off x="5867400" y="3213100"/>
            <a:ext cx="21605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 b="1"/>
              <a:t>研究室に来ればみられる</a:t>
            </a:r>
          </a:p>
        </p:txBody>
      </p:sp>
      <p:sp>
        <p:nvSpPr>
          <p:cNvPr id="16" name="雲形吹き出し 15"/>
          <p:cNvSpPr/>
          <p:nvPr/>
        </p:nvSpPr>
        <p:spPr>
          <a:xfrm>
            <a:off x="5580063" y="3068638"/>
            <a:ext cx="2663825" cy="1152525"/>
          </a:xfrm>
          <a:prstGeom prst="cloudCallout">
            <a:avLst>
              <a:gd name="adj1" fmla="val -20305"/>
              <a:gd name="adj2" fmla="val -104780"/>
            </a:avLst>
          </a:prstGeom>
          <a:noFill/>
          <a:ln>
            <a:solidFill>
              <a:srgbClr val="F34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0342FF-3A60-441B-8328-9FF0CFD7B86D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ja-JP" sz="1400" smtClean="0"/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337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336925"/>
            <a:ext cx="9307513" cy="352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04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光の干渉・回折・偏光・分散</a:t>
            </a:r>
          </a:p>
        </p:txBody>
      </p:sp>
      <p:sp>
        <p:nvSpPr>
          <p:cNvPr id="24579" name="テキスト ボックス 9"/>
          <p:cNvSpPr txBox="1">
            <a:spLocks noChangeArrowheads="1"/>
          </p:cNvSpPr>
          <p:nvPr/>
        </p:nvSpPr>
        <p:spPr bwMode="auto">
          <a:xfrm>
            <a:off x="5364163" y="6237288"/>
            <a:ext cx="2449512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 b="1">
                <a:latin typeface="Calibri" panose="020F0502020204030204" pitchFamily="34" charset="0"/>
              </a:rPr>
              <a:t>ブラックウォール</a:t>
            </a:r>
          </a:p>
        </p:txBody>
      </p:sp>
      <p:grpSp>
        <p:nvGrpSpPr>
          <p:cNvPr id="24580" name="グループ化 17"/>
          <p:cNvGrpSpPr>
            <a:grpSpLocks/>
          </p:cNvGrpSpPr>
          <p:nvPr/>
        </p:nvGrpSpPr>
        <p:grpSpPr bwMode="auto">
          <a:xfrm>
            <a:off x="2843213" y="1484313"/>
            <a:ext cx="3889375" cy="2952750"/>
            <a:chOff x="395288" y="1484313"/>
            <a:chExt cx="3889375" cy="2952799"/>
          </a:xfrm>
        </p:grpSpPr>
        <p:sp>
          <p:nvSpPr>
            <p:cNvPr id="4" name="正方形/長方形 3"/>
            <p:cNvSpPr/>
            <p:nvPr/>
          </p:nvSpPr>
          <p:spPr>
            <a:xfrm>
              <a:off x="395288" y="1484313"/>
              <a:ext cx="3889375" cy="295279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4595" name="テキスト ボックス 8"/>
            <p:cNvSpPr txBox="1">
              <a:spLocks noChangeArrowheads="1"/>
            </p:cNvSpPr>
            <p:nvPr/>
          </p:nvSpPr>
          <p:spPr bwMode="auto">
            <a:xfrm>
              <a:off x="611560" y="1556792"/>
              <a:ext cx="345598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ja-JP" altLang="en-US" sz="2400" b="1">
                  <a:latin typeface="Calibri" panose="020F0502020204030204" pitchFamily="34" charset="0"/>
                </a:rPr>
                <a:t>透過型・反射型回折格子</a:t>
              </a:r>
            </a:p>
          </p:txBody>
        </p:sp>
        <p:pic>
          <p:nvPicPr>
            <p:cNvPr id="24596" name="Picture 11" descr="C:\Users\PC User\Desktop\PIC_001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966590"/>
              <a:ext cx="3696469" cy="2326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581" name="Picture 15" descr="C:\Users\PC User\Desktop\PIC_0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773238"/>
            <a:ext cx="2235200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四角形吹き出し 18"/>
          <p:cNvSpPr/>
          <p:nvPr/>
        </p:nvSpPr>
        <p:spPr>
          <a:xfrm>
            <a:off x="71438" y="1700213"/>
            <a:ext cx="2413000" cy="1800225"/>
          </a:xfrm>
          <a:prstGeom prst="wedgeRectCallout">
            <a:avLst>
              <a:gd name="adj1" fmla="val 101659"/>
              <a:gd name="adj2" fmla="val 390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5292725" y="6237288"/>
            <a:ext cx="2663825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24584" name="Picture 20" descr="C:\Users\PC User\Desktop\PIC_00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5516563"/>
            <a:ext cx="122396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21" descr="C:\Users\PC User\Desktop\PIC_00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16338"/>
            <a:ext cx="11874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22" descr="C:\Users\PC User\Desktop\PIC_003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933825"/>
            <a:ext cx="1090613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テキスト ボックス 10"/>
          <p:cNvSpPr txBox="1">
            <a:spLocks noChangeArrowheads="1"/>
          </p:cNvSpPr>
          <p:nvPr/>
        </p:nvSpPr>
        <p:spPr bwMode="auto">
          <a:xfrm>
            <a:off x="250825" y="6165850"/>
            <a:ext cx="20161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 b="1">
                <a:latin typeface="Calibri" panose="020F0502020204030204" pitchFamily="34" charset="0"/>
              </a:rPr>
              <a:t>夕焼け実験</a:t>
            </a:r>
          </a:p>
        </p:txBody>
      </p:sp>
      <p:pic>
        <p:nvPicPr>
          <p:cNvPr id="24588" name="Picture 22" descr="C:\Users\PC User\Desktop\CIMG339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81525"/>
            <a:ext cx="2055813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23" descr="C:\Users\PC User\Desktop\CIMG339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652963"/>
            <a:ext cx="2408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24" descr="C:\Users\PC User\Desktop\CIMG340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700213"/>
            <a:ext cx="19446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四角形吹き出し 24"/>
          <p:cNvSpPr/>
          <p:nvPr/>
        </p:nvSpPr>
        <p:spPr>
          <a:xfrm>
            <a:off x="6911975" y="1628775"/>
            <a:ext cx="2052638" cy="2016125"/>
          </a:xfrm>
          <a:prstGeom prst="wedgeRectCallout">
            <a:avLst>
              <a:gd name="adj1" fmla="val -148287"/>
              <a:gd name="adj2" fmla="val 165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4592" name="テキスト ボックス 25"/>
          <p:cNvSpPr txBox="1">
            <a:spLocks noChangeArrowheads="1"/>
          </p:cNvSpPr>
          <p:nvPr/>
        </p:nvSpPr>
        <p:spPr bwMode="auto">
          <a:xfrm>
            <a:off x="323850" y="3141663"/>
            <a:ext cx="1944688" cy="40005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b="1"/>
              <a:t>干渉縞が見える</a:t>
            </a:r>
          </a:p>
        </p:txBody>
      </p:sp>
      <p:sp>
        <p:nvSpPr>
          <p:cNvPr id="27" name="四角形吹き出し 26"/>
          <p:cNvSpPr/>
          <p:nvPr/>
        </p:nvSpPr>
        <p:spPr>
          <a:xfrm>
            <a:off x="755650" y="1196975"/>
            <a:ext cx="1223963" cy="431800"/>
          </a:xfrm>
          <a:prstGeom prst="wedgeRectCallout">
            <a:avLst>
              <a:gd name="adj1" fmla="val 36876"/>
              <a:gd name="adj2" fmla="val 1966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dirty="0">
                <a:solidFill>
                  <a:schemeClr val="tx1"/>
                </a:solidFill>
              </a:rPr>
              <a:t>LED</a:t>
            </a:r>
            <a:r>
              <a:rPr lang="ja-JP" altLang="en-US" sz="2000" dirty="0">
                <a:solidFill>
                  <a:schemeClr val="tx1"/>
                </a:solidFill>
              </a:rPr>
              <a:t>ライト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9" name="Picture 1" descr="http://ec2.images-amazon.com/images/I/510EM5KMsDL._SS500_.jpg"/>
          <p:cNvPicPr>
            <a:picLocks noChangeAspect="1" noChangeArrowheads="1"/>
          </p:cNvPicPr>
          <p:nvPr/>
        </p:nvPicPr>
        <p:blipFill>
          <a:blip r:embed="rId3"/>
          <a:srcRect l="14639" r="14560"/>
          <a:stretch>
            <a:fillRect/>
          </a:stretch>
        </p:blipFill>
        <p:spPr bwMode="auto">
          <a:xfrm>
            <a:off x="2483768" y="476672"/>
            <a:ext cx="3888432" cy="54908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41978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電磁気学編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174625" y="741363"/>
            <a:ext cx="738188" cy="403701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3600">
                <a:solidFill>
                  <a:srgbClr val="FF00FF"/>
                </a:solidFill>
                <a:latin typeface="Calibri" panose="020F0502020204030204" pitchFamily="34" charset="0"/>
              </a:rPr>
              <a:t>まだまだ続く、挑戦</a:t>
            </a:r>
          </a:p>
        </p:txBody>
      </p:sp>
      <p:sp>
        <p:nvSpPr>
          <p:cNvPr id="26628" name="テキスト ボックス 4"/>
          <p:cNvSpPr txBox="1">
            <a:spLocks noChangeArrowheads="1"/>
          </p:cNvSpPr>
          <p:nvPr/>
        </p:nvSpPr>
        <p:spPr bwMode="auto">
          <a:xfrm>
            <a:off x="1187450" y="4581525"/>
            <a:ext cx="23764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800"/>
              <a:t>川村研究室は</a:t>
            </a:r>
          </a:p>
        </p:txBody>
      </p:sp>
      <p:sp>
        <p:nvSpPr>
          <p:cNvPr id="6" name="爆発 1 5"/>
          <p:cNvSpPr/>
          <p:nvPr/>
        </p:nvSpPr>
        <p:spPr>
          <a:xfrm>
            <a:off x="684213" y="4221163"/>
            <a:ext cx="3382962" cy="1295400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26630" name="Picture 4" descr="C:\Users\PC User\Desktop\PIC_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981075"/>
            <a:ext cx="1450975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テキスト ボックス 7"/>
          <p:cNvSpPr txBox="1">
            <a:spLocks noChangeArrowheads="1"/>
          </p:cNvSpPr>
          <p:nvPr/>
        </p:nvSpPr>
        <p:spPr bwMode="auto">
          <a:xfrm>
            <a:off x="7524750" y="3068638"/>
            <a:ext cx="1368425" cy="40005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b="1"/>
              <a:t>はく検電器</a:t>
            </a:r>
          </a:p>
        </p:txBody>
      </p:sp>
      <p:sp>
        <p:nvSpPr>
          <p:cNvPr id="26632" name="正方形/長方形 10"/>
          <p:cNvSpPr>
            <a:spLocks noChangeArrowheads="1"/>
          </p:cNvSpPr>
          <p:nvPr/>
        </p:nvSpPr>
        <p:spPr bwMode="auto">
          <a:xfrm>
            <a:off x="1042988" y="1268413"/>
            <a:ext cx="4249737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b="1">
                <a:solidFill>
                  <a:srgbClr val="269A26"/>
                </a:solidFill>
              </a:rPr>
              <a:t>○静電気：電気くらげ</a:t>
            </a:r>
            <a:endParaRPr lang="en-US" altLang="ja-JP" b="1">
              <a:solidFill>
                <a:srgbClr val="269A26"/>
              </a:solidFill>
            </a:endParaRPr>
          </a:p>
          <a:p>
            <a:pPr eaLnBrk="1" hangingPunct="1"/>
            <a:r>
              <a:rPr lang="en-US" altLang="ja-JP" b="1">
                <a:solidFill>
                  <a:srgbClr val="269A26"/>
                </a:solidFill>
              </a:rPr>
              <a:t>              </a:t>
            </a:r>
            <a:r>
              <a:rPr lang="ja-JP" altLang="en-US" b="1">
                <a:solidFill>
                  <a:srgbClr val="269A26"/>
                </a:solidFill>
              </a:rPr>
              <a:t>空き缶転がし</a:t>
            </a:r>
            <a:endParaRPr lang="en-US" altLang="ja-JP" b="1">
              <a:solidFill>
                <a:srgbClr val="269A26"/>
              </a:solidFill>
            </a:endParaRPr>
          </a:p>
          <a:p>
            <a:pPr eaLnBrk="1" hangingPunct="1"/>
            <a:r>
              <a:rPr lang="en-US" altLang="ja-JP" b="1">
                <a:solidFill>
                  <a:srgbClr val="269A26"/>
                </a:solidFill>
              </a:rPr>
              <a:t>              </a:t>
            </a:r>
            <a:r>
              <a:rPr lang="ja-JP" altLang="en-US" b="1">
                <a:solidFill>
                  <a:srgbClr val="269A26"/>
                </a:solidFill>
              </a:rPr>
              <a:t>バンデグラフ</a:t>
            </a:r>
            <a:br>
              <a:rPr lang="ja-JP" altLang="en-US" b="1">
                <a:solidFill>
                  <a:srgbClr val="269A26"/>
                </a:solidFill>
              </a:rPr>
            </a:br>
            <a:r>
              <a:rPr lang="ja-JP" altLang="en-US" b="1">
                <a:solidFill>
                  <a:srgbClr val="269A26"/>
                </a:solidFill>
              </a:rPr>
              <a:t>○お持ち帰り実験 </a:t>
            </a:r>
            <a:r>
              <a:rPr lang="en-US" altLang="ja-JP" b="1">
                <a:solidFill>
                  <a:srgbClr val="269A26"/>
                </a:solidFill>
              </a:rPr>
              <a:t>: </a:t>
            </a:r>
            <a:r>
              <a:rPr lang="ja-JP" altLang="en-US" b="1">
                <a:solidFill>
                  <a:srgbClr val="269A26"/>
                </a:solidFill>
              </a:rPr>
              <a:t>追いかけっこストロー</a:t>
            </a:r>
            <a:endParaRPr lang="en-US" altLang="ja-JP" b="1">
              <a:solidFill>
                <a:srgbClr val="269A26"/>
              </a:solidFill>
            </a:endParaRPr>
          </a:p>
          <a:p>
            <a:pPr eaLnBrk="1" hangingPunct="1"/>
            <a:r>
              <a:rPr lang="en-US" altLang="ja-JP" b="1">
                <a:solidFill>
                  <a:srgbClr val="269A26"/>
                </a:solidFill>
              </a:rPr>
              <a:t>                           </a:t>
            </a:r>
            <a:r>
              <a:rPr lang="ja-JP" altLang="en-US" b="1">
                <a:solidFill>
                  <a:srgbClr val="269A26"/>
                </a:solidFill>
              </a:rPr>
              <a:t>ペットボトル箔検電気</a:t>
            </a:r>
            <a:br>
              <a:rPr lang="ja-JP" altLang="en-US" b="1">
                <a:solidFill>
                  <a:srgbClr val="269A26"/>
                </a:solidFill>
              </a:rPr>
            </a:br>
            <a:r>
              <a:rPr lang="ja-JP" altLang="en-US" b="1">
                <a:solidFill>
                  <a:srgbClr val="269A26"/>
                </a:solidFill>
              </a:rPr>
              <a:t>○雷実験</a:t>
            </a:r>
            <a:br>
              <a:rPr lang="ja-JP" altLang="en-US" b="1">
                <a:solidFill>
                  <a:srgbClr val="269A26"/>
                </a:solidFill>
              </a:rPr>
            </a:br>
            <a:r>
              <a:rPr lang="ja-JP" altLang="en-US" b="1">
                <a:solidFill>
                  <a:srgbClr val="269A26"/>
                </a:solidFill>
              </a:rPr>
              <a:t>○コンデンサー</a:t>
            </a:r>
            <a:br>
              <a:rPr lang="ja-JP" altLang="en-US" b="1">
                <a:solidFill>
                  <a:srgbClr val="269A26"/>
                </a:solidFill>
              </a:rPr>
            </a:br>
            <a:r>
              <a:rPr lang="ja-JP" altLang="en-US" b="1">
                <a:solidFill>
                  <a:srgbClr val="269A26"/>
                </a:solidFill>
              </a:rPr>
              <a:t>○燃料電池</a:t>
            </a:r>
            <a:r>
              <a:rPr lang="en-US" altLang="ja-JP" b="1">
                <a:solidFill>
                  <a:srgbClr val="269A26"/>
                </a:solidFill>
              </a:rPr>
              <a:t>:</a:t>
            </a:r>
            <a:r>
              <a:rPr lang="ja-JP" altLang="en-US" b="1">
                <a:solidFill>
                  <a:srgbClr val="269A26"/>
                </a:solidFill>
              </a:rPr>
              <a:t/>
            </a:r>
            <a:br>
              <a:rPr lang="ja-JP" altLang="en-US" b="1">
                <a:solidFill>
                  <a:srgbClr val="269A26"/>
                </a:solidFill>
              </a:rPr>
            </a:br>
            <a:r>
              <a:rPr lang="ja-JP" altLang="en-US" b="1">
                <a:solidFill>
                  <a:srgbClr val="269A26"/>
                </a:solidFill>
              </a:rPr>
              <a:t>○食塩水で電球をつける</a:t>
            </a:r>
            <a:br>
              <a:rPr lang="ja-JP" altLang="en-US" b="1">
                <a:solidFill>
                  <a:srgbClr val="269A26"/>
                </a:solidFill>
              </a:rPr>
            </a:br>
            <a:r>
              <a:rPr lang="ja-JP" altLang="en-US" b="1">
                <a:solidFill>
                  <a:srgbClr val="269A26"/>
                </a:solidFill>
              </a:rPr>
              <a:t>○マイスナー効果</a:t>
            </a:r>
            <a:endParaRPr lang="ja-JP" altLang="en-US">
              <a:solidFill>
                <a:srgbClr val="269A26"/>
              </a:solidFill>
            </a:endParaRPr>
          </a:p>
        </p:txBody>
      </p:sp>
      <p:pic>
        <p:nvPicPr>
          <p:cNvPr id="26633" name="Picture 12" descr="C:\Users\PC User\Desktop\IMG_49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573463"/>
            <a:ext cx="14414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テキスト ボックス 8"/>
          <p:cNvSpPr txBox="1">
            <a:spLocks noChangeArrowheads="1"/>
          </p:cNvSpPr>
          <p:nvPr/>
        </p:nvSpPr>
        <p:spPr bwMode="auto">
          <a:xfrm>
            <a:off x="7451725" y="5373688"/>
            <a:ext cx="1439863" cy="40005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b="1"/>
              <a:t>電気くらげ</a:t>
            </a:r>
          </a:p>
        </p:txBody>
      </p:sp>
      <p:pic>
        <p:nvPicPr>
          <p:cNvPr id="26635" name="Picture 12" descr="C:\Users\PC User\Desktop\IMG_49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125538"/>
            <a:ext cx="1901825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3" descr="C:\Users\PC User\Desktop\IMG_498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708275"/>
            <a:ext cx="2808287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7" name="Rectangle 2"/>
          <p:cNvSpPr>
            <a:spLocks noChangeArrowheads="1"/>
          </p:cNvSpPr>
          <p:nvPr/>
        </p:nvSpPr>
        <p:spPr bwMode="auto">
          <a:xfrm>
            <a:off x="250825" y="5429250"/>
            <a:ext cx="86423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ja-JP" sz="2800">
                <a:latin typeface="ＭＳ Ｐゴシック" panose="020B0600070205080204" pitchFamily="50" charset="-128"/>
                <a:cs typeface="Times New Roman" panose="02020603050405020304" pitchFamily="18" charset="0"/>
              </a:rPr>
              <a:t>あらゆることに</a:t>
            </a:r>
            <a:r>
              <a:rPr lang="ja-JP" sz="2800">
                <a:solidFill>
                  <a:srgbClr val="0070C0"/>
                </a:solidFill>
                <a:latin typeface="ＭＳ Ｐゴシック" panose="020B0600070205080204" pitchFamily="50" charset="-128"/>
                <a:cs typeface="Times New Roman" panose="02020603050405020304" pitchFamily="18" charset="0"/>
              </a:rPr>
              <a:t>興味</a:t>
            </a:r>
            <a:r>
              <a:rPr lang="ja-JP" sz="2800">
                <a:latin typeface="ＭＳ Ｐゴシック" panose="020B0600070205080204" pitchFamily="50" charset="-128"/>
                <a:cs typeface="Times New Roman" panose="02020603050405020304" pitchFamily="18" charset="0"/>
              </a:rPr>
              <a:t>を持ち、</a:t>
            </a:r>
            <a:endParaRPr lang="en-US" altLang="ja-JP" sz="2800">
              <a:latin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ja-JP" sz="2800">
                <a:latin typeface="ＭＳ Ｐゴシック" panose="020B0600070205080204" pitchFamily="50" charset="-128"/>
                <a:cs typeface="Times New Roman" panose="02020603050405020304" pitchFamily="18" charset="0"/>
              </a:rPr>
              <a:t>毎日ワクワクしたいと</a:t>
            </a:r>
            <a:r>
              <a:rPr lang="ja-JP" sz="2800">
                <a:solidFill>
                  <a:srgbClr val="0070C0"/>
                </a:solidFill>
                <a:latin typeface="ＭＳ Ｐゴシック" panose="020B0600070205080204" pitchFamily="50" charset="-128"/>
                <a:cs typeface="Times New Roman" panose="02020603050405020304" pitchFamily="18" charset="0"/>
              </a:rPr>
              <a:t>努力</a:t>
            </a:r>
            <a:r>
              <a:rPr lang="ja-JP" sz="2800">
                <a:latin typeface="ＭＳ Ｐゴシック" panose="020B0600070205080204" pitchFamily="50" charset="-128"/>
                <a:cs typeface="Times New Roman" panose="02020603050405020304" pitchFamily="18" charset="0"/>
              </a:rPr>
              <a:t>する</a:t>
            </a:r>
            <a:r>
              <a:rPr lang="ja-JP" sz="2800">
                <a:solidFill>
                  <a:srgbClr val="0070C0"/>
                </a:solidFill>
                <a:latin typeface="ＭＳ Ｐゴシック" panose="020B0600070205080204" pitchFamily="50" charset="-128"/>
                <a:cs typeface="Times New Roman" panose="02020603050405020304" pitchFamily="18" charset="0"/>
              </a:rPr>
              <a:t>やる気</a:t>
            </a:r>
            <a:r>
              <a:rPr lang="ja-JP" sz="2800">
                <a:latin typeface="ＭＳ Ｐゴシック" panose="020B0600070205080204" pitchFamily="50" charset="-128"/>
                <a:cs typeface="Times New Roman" panose="02020603050405020304" pitchFamily="18" charset="0"/>
              </a:rPr>
              <a:t>のある学生を</a:t>
            </a:r>
            <a:endParaRPr lang="en-US" altLang="ja-JP" sz="2800">
              <a:latin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ja-JP" sz="2800">
                <a:solidFill>
                  <a:srgbClr val="FF0000"/>
                </a:solidFill>
                <a:latin typeface="ＭＳ Ｐゴシック" panose="020B0600070205080204" pitchFamily="50" charset="-128"/>
                <a:cs typeface="Times New Roman" panose="02020603050405020304" pitchFamily="18" charset="0"/>
              </a:rPr>
              <a:t>求め</a:t>
            </a:r>
            <a:r>
              <a:rPr lang="ja-JP" altLang="en-US" sz="2800">
                <a:solidFill>
                  <a:srgbClr val="FF0000"/>
                </a:solidFill>
                <a:latin typeface="ＭＳ Ｐゴシック" panose="020B0600070205080204" pitchFamily="50" charset="-128"/>
                <a:cs typeface="Times New Roman" panose="02020603050405020304" pitchFamily="18" charset="0"/>
              </a:rPr>
              <a:t>る</a:t>
            </a:r>
            <a:endParaRPr lang="ja-JP" sz="4000">
              <a:solidFill>
                <a:srgbClr val="FF0000"/>
              </a:solidFill>
            </a:endParaRPr>
          </a:p>
        </p:txBody>
      </p:sp>
      <p:sp>
        <p:nvSpPr>
          <p:cNvPr id="26638" name="テキスト ボックス 13"/>
          <p:cNvSpPr txBox="1">
            <a:spLocks noChangeArrowheads="1"/>
          </p:cNvSpPr>
          <p:nvPr/>
        </p:nvSpPr>
        <p:spPr bwMode="auto">
          <a:xfrm>
            <a:off x="5580063" y="2420938"/>
            <a:ext cx="13684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000" b="1"/>
              <a:t>電気力線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404664"/>
            <a:ext cx="3409879" cy="45365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6570" name="Picture 2" descr="C:\Users\shohei\Downloads\denkitedukur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016" y="1216480"/>
            <a:ext cx="3744416" cy="53601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64414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E6C911-E5DE-4120-92A2-0747DAF1F940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ja-JP" sz="1400" smtClean="0"/>
          </a:p>
        </p:txBody>
      </p:sp>
      <p:pic>
        <p:nvPicPr>
          <p:cNvPr id="7171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-171450"/>
            <a:ext cx="6985000" cy="727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11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title"/>
          </p:nvPr>
        </p:nvSpPr>
        <p:spPr>
          <a:xfrm>
            <a:off x="495995" y="99628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研究室の取り組み</a:t>
            </a:r>
          </a:p>
        </p:txBody>
      </p:sp>
      <p:sp>
        <p:nvSpPr>
          <p:cNvPr id="3075" name="正方形/長方形 2"/>
          <p:cNvSpPr>
            <a:spLocks noChangeArrowheads="1"/>
          </p:cNvSpPr>
          <p:nvPr/>
        </p:nvSpPr>
        <p:spPr bwMode="auto">
          <a:xfrm>
            <a:off x="398364" y="4437112"/>
            <a:ext cx="842486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ja-JP" sz="2800" dirty="0"/>
              <a:t>将来</a:t>
            </a:r>
            <a:r>
              <a:rPr lang="ja-JP" altLang="en-US" sz="2800" dirty="0"/>
              <a:t>、</a:t>
            </a:r>
            <a:r>
              <a:rPr lang="ja-JP" altLang="ja-JP" sz="2800" b="1" dirty="0">
                <a:solidFill>
                  <a:srgbClr val="0070C0"/>
                </a:solidFill>
              </a:rPr>
              <a:t>理科教師をめざす</a:t>
            </a:r>
            <a:r>
              <a:rPr lang="ja-JP" altLang="ja-JP" sz="2800" dirty="0"/>
              <a:t>学生に</a:t>
            </a:r>
            <a:r>
              <a:rPr lang="ja-JP" altLang="en-US" sz="2800" dirty="0" smtClean="0"/>
              <a:t>、</a:t>
            </a:r>
            <a:endParaRPr lang="en-US" altLang="ja-JP" sz="2800" dirty="0" smtClean="0"/>
          </a:p>
          <a:p>
            <a:pPr algn="ctr" eaLnBrk="1" hangingPunct="1"/>
            <a:r>
              <a:rPr lang="ja-JP" altLang="en-US" sz="2800" b="1" dirty="0">
                <a:solidFill>
                  <a:srgbClr val="FF0000"/>
                </a:solidFill>
              </a:rPr>
              <a:t>→</a:t>
            </a:r>
            <a:r>
              <a:rPr lang="ja-JP" altLang="ja-JP" sz="2800" b="1" dirty="0" smtClean="0">
                <a:solidFill>
                  <a:srgbClr val="FF0000"/>
                </a:solidFill>
              </a:rPr>
              <a:t>理科</a:t>
            </a:r>
            <a:r>
              <a:rPr lang="ja-JP" altLang="ja-JP" sz="2800" b="1" dirty="0">
                <a:solidFill>
                  <a:srgbClr val="FF0000"/>
                </a:solidFill>
              </a:rPr>
              <a:t>指導</a:t>
            </a:r>
            <a:r>
              <a:rPr lang="ja-JP" altLang="ja-JP" sz="2800" dirty="0"/>
              <a:t>や</a:t>
            </a:r>
            <a:r>
              <a:rPr lang="ja-JP" altLang="ja-JP" sz="2800" b="1" dirty="0">
                <a:solidFill>
                  <a:srgbClr val="FF0000"/>
                </a:solidFill>
              </a:rPr>
              <a:t>実験指導</a:t>
            </a:r>
            <a:r>
              <a:rPr lang="ja-JP" altLang="ja-JP" sz="2800" dirty="0"/>
              <a:t>も</a:t>
            </a:r>
            <a:r>
              <a:rPr lang="ja-JP" altLang="ja-JP" sz="2800" b="1" dirty="0">
                <a:solidFill>
                  <a:srgbClr val="0070C0"/>
                </a:solidFill>
              </a:rPr>
              <a:t>得意</a:t>
            </a:r>
            <a:r>
              <a:rPr lang="ja-JP" altLang="ja-JP" sz="2800" dirty="0" smtClean="0"/>
              <a:t>で</a:t>
            </a:r>
            <a:endParaRPr lang="en-US" altLang="ja-JP" sz="2800" dirty="0" smtClean="0"/>
          </a:p>
          <a:p>
            <a:pPr algn="ctr" eaLnBrk="1" hangingPunct="1"/>
            <a:r>
              <a:rPr lang="ja-JP" altLang="ja-JP" sz="2800" dirty="0" smtClean="0"/>
              <a:t>しかも</a:t>
            </a:r>
            <a:r>
              <a:rPr lang="ja-JP" altLang="ja-JP" sz="2800" dirty="0"/>
              <a:t>生徒の</a:t>
            </a:r>
            <a:r>
              <a:rPr lang="ja-JP" altLang="ja-JP" sz="2800" dirty="0">
                <a:solidFill>
                  <a:srgbClr val="F34BDB"/>
                </a:solidFill>
              </a:rPr>
              <a:t>ハート</a:t>
            </a:r>
            <a:r>
              <a:rPr lang="ja-JP" altLang="ja-JP" sz="2800" dirty="0"/>
              <a:t>をがっちり</a:t>
            </a:r>
            <a:r>
              <a:rPr lang="ja-JP" altLang="ja-JP" sz="2800" b="1" dirty="0">
                <a:solidFill>
                  <a:srgbClr val="FF0000"/>
                </a:solidFill>
              </a:rPr>
              <a:t>つかむ</a:t>
            </a:r>
            <a:r>
              <a:rPr lang="ja-JP" altLang="ja-JP" sz="2800" dirty="0"/>
              <a:t>こと</a:t>
            </a:r>
            <a:r>
              <a:rPr lang="ja-JP" altLang="ja-JP" sz="2800" dirty="0" smtClean="0"/>
              <a:t>ができる</a:t>
            </a:r>
            <a:r>
              <a:rPr lang="ja-JP" altLang="en-US" sz="2800" dirty="0" smtClean="0"/>
              <a:t>、</a:t>
            </a:r>
            <a:endParaRPr lang="en-US" altLang="ja-JP" sz="2800" dirty="0" smtClean="0"/>
          </a:p>
          <a:p>
            <a:pPr algn="ctr" eaLnBrk="1" hangingPunct="1"/>
            <a:r>
              <a:rPr lang="ja-JP" altLang="ja-JP" sz="2800" dirty="0" smtClean="0"/>
              <a:t>そんな</a:t>
            </a:r>
            <a:r>
              <a:rPr lang="ja-JP" altLang="ja-JP" sz="2800" dirty="0"/>
              <a:t>先生を育てたいと考えて</a:t>
            </a:r>
            <a:r>
              <a:rPr lang="ja-JP" altLang="en-US" sz="2800" dirty="0"/>
              <a:t>いる</a:t>
            </a:r>
          </a:p>
        </p:txBody>
      </p:sp>
      <p:sp>
        <p:nvSpPr>
          <p:cNvPr id="3076" name="正方形/長方形 3"/>
          <p:cNvSpPr>
            <a:spLocks noChangeArrowheads="1"/>
          </p:cNvSpPr>
          <p:nvPr/>
        </p:nvSpPr>
        <p:spPr bwMode="auto">
          <a:xfrm>
            <a:off x="495995" y="1019467"/>
            <a:ext cx="820737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ja-JP" sz="2800" b="1" dirty="0">
                <a:solidFill>
                  <a:srgbClr val="F34BDB"/>
                </a:solidFill>
              </a:rPr>
              <a:t>サイエンス・コミュニケーション特別演習</a:t>
            </a:r>
            <a:r>
              <a:rPr lang="ja-JP" altLang="ja-JP" sz="2800" b="1" dirty="0" smtClean="0">
                <a:solidFill>
                  <a:srgbClr val="F34BDB"/>
                </a:solidFill>
              </a:rPr>
              <a:t>ゼミ</a:t>
            </a:r>
            <a:endParaRPr lang="en-US" altLang="ja-JP" sz="2800" b="1" dirty="0" smtClean="0">
              <a:solidFill>
                <a:srgbClr val="F34BDB"/>
              </a:solidFill>
            </a:endParaRPr>
          </a:p>
          <a:p>
            <a:pPr algn="ctr" eaLnBrk="1" hangingPunct="1"/>
            <a:endParaRPr lang="en-US" altLang="ja-JP" sz="2800" b="1" dirty="0" smtClean="0">
              <a:solidFill>
                <a:srgbClr val="F34BDB"/>
              </a:solidFill>
            </a:endParaRPr>
          </a:p>
          <a:p>
            <a:pPr algn="ctr" eaLnBrk="1" hangingPunct="1"/>
            <a:r>
              <a:rPr lang="ja-JP" altLang="en-US" sz="2800" b="1" dirty="0" smtClean="0">
                <a:solidFill>
                  <a:srgbClr val="F34BDB"/>
                </a:solidFill>
              </a:rPr>
              <a:t>理科大好き実験教室</a:t>
            </a:r>
            <a:endParaRPr lang="en-US" altLang="ja-JP" sz="2800" b="1" dirty="0">
              <a:solidFill>
                <a:srgbClr val="F34BDB"/>
              </a:solidFill>
            </a:endParaRPr>
          </a:p>
          <a:p>
            <a:pPr algn="ctr" eaLnBrk="1" hangingPunct="1"/>
            <a:endParaRPr lang="en-US" altLang="ja-JP" sz="2000" b="1" dirty="0">
              <a:solidFill>
                <a:srgbClr val="F34BDB"/>
              </a:solidFill>
            </a:endParaRPr>
          </a:p>
          <a:p>
            <a:pPr algn="ctr" eaLnBrk="1" hangingPunct="1"/>
            <a:r>
              <a:rPr lang="ja-JP" altLang="en-US" sz="2800" dirty="0" smtClean="0"/>
              <a:t>火曜日・</a:t>
            </a:r>
            <a:r>
              <a:rPr lang="ja-JP" altLang="ja-JP" sz="2800" dirty="0" smtClean="0"/>
              <a:t>水曜日</a:t>
            </a:r>
            <a:r>
              <a:rPr lang="ja-JP" altLang="ja-JP" sz="2800" dirty="0"/>
              <a:t>は</a:t>
            </a:r>
            <a:r>
              <a:rPr lang="ja-JP" altLang="ja-JP" sz="2800" dirty="0" smtClean="0"/>
              <a:t>午後</a:t>
            </a:r>
            <a:r>
              <a:rPr lang="en-US" altLang="ja-JP" sz="2800" dirty="0" smtClean="0"/>
              <a:t>6</a:t>
            </a:r>
            <a:r>
              <a:rPr lang="ja-JP" altLang="en-US" sz="2800" dirty="0" smtClean="0"/>
              <a:t>時</a:t>
            </a:r>
            <a:r>
              <a:rPr lang="en-US" altLang="ja-JP" sz="2800" dirty="0" smtClean="0"/>
              <a:t>30</a:t>
            </a:r>
            <a:r>
              <a:rPr lang="ja-JP" altLang="en-US" sz="2800" dirty="0" smtClean="0"/>
              <a:t>分</a:t>
            </a:r>
            <a:r>
              <a:rPr lang="ja-JP" altLang="ja-JP" sz="2800" dirty="0" smtClean="0"/>
              <a:t>から</a:t>
            </a:r>
            <a:r>
              <a:rPr lang="en-US" altLang="ja-JP" sz="2800" dirty="0" smtClean="0"/>
              <a:t>8</a:t>
            </a:r>
            <a:r>
              <a:rPr lang="ja-JP" altLang="en-US" sz="2800" dirty="0" smtClean="0"/>
              <a:t>時</a:t>
            </a:r>
            <a:r>
              <a:rPr lang="en-US" altLang="ja-JP" sz="2800" dirty="0" smtClean="0"/>
              <a:t>10</a:t>
            </a:r>
            <a:r>
              <a:rPr lang="ja-JP" altLang="en-US" sz="2800" dirty="0" smtClean="0"/>
              <a:t>分</a:t>
            </a:r>
            <a:r>
              <a:rPr lang="ja-JP" altLang="ja-JP" sz="2800" dirty="0" smtClean="0"/>
              <a:t>まで</a:t>
            </a:r>
            <a:endParaRPr lang="en-US" altLang="ja-JP" sz="2800" dirty="0"/>
          </a:p>
        </p:txBody>
      </p:sp>
      <p:sp>
        <p:nvSpPr>
          <p:cNvPr id="5" name="下矢印 4"/>
          <p:cNvSpPr/>
          <p:nvPr/>
        </p:nvSpPr>
        <p:spPr>
          <a:xfrm>
            <a:off x="4275832" y="3415264"/>
            <a:ext cx="647700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4151313" y="192880"/>
            <a:ext cx="4992687" cy="1143000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二大研究テーマ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5209792" y="1538714"/>
            <a:ext cx="2647950" cy="461962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ja-JP" sz="2400" b="1" dirty="0">
                <a:latin typeface="+mj-ea"/>
                <a:ea typeface="+mj-ea"/>
                <a:cs typeface="Times New Roman" pitchFamily="18" charset="0"/>
              </a:rPr>
              <a:t>サボニウス型風車</a:t>
            </a:r>
            <a:endParaRPr lang="en-US" altLang="ja-JP" sz="2400" b="1" dirty="0">
              <a:latin typeface="+mj-ea"/>
              <a:ea typeface="+mj-ea"/>
              <a:cs typeface="Times New Roman" pitchFamily="18" charset="0"/>
            </a:endParaRPr>
          </a:p>
        </p:txBody>
      </p:sp>
      <p:pic>
        <p:nvPicPr>
          <p:cNvPr id="4100" name="Picture 1" descr="C:\Users\PC User\Desktop\sikiso011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26" y="1504950"/>
            <a:ext cx="35147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3" descr="http://www2.hamajima.co.jp/~elegance/kawamura/semi/de/dsc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7" y="4618344"/>
            <a:ext cx="2562225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9" descr="C:\Users\PC User\Desktop\musicbo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781821"/>
            <a:ext cx="1665447" cy="167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5" name="グループ化 9"/>
          <p:cNvGrpSpPr>
            <a:grpSpLocks/>
          </p:cNvGrpSpPr>
          <p:nvPr/>
        </p:nvGrpSpPr>
        <p:grpSpPr bwMode="auto">
          <a:xfrm>
            <a:off x="34925" y="0"/>
            <a:ext cx="4752975" cy="2276872"/>
            <a:chOff x="467544" y="1196752"/>
            <a:chExt cx="1688381" cy="1008112"/>
          </a:xfrm>
        </p:grpSpPr>
        <p:sp>
          <p:nvSpPr>
            <p:cNvPr id="4107" name="テキスト ボックス 10"/>
            <p:cNvSpPr txBox="1">
              <a:spLocks noChangeArrowheads="1"/>
            </p:cNvSpPr>
            <p:nvPr/>
          </p:nvSpPr>
          <p:spPr bwMode="auto">
            <a:xfrm>
              <a:off x="721332" y="1449778"/>
              <a:ext cx="1434593" cy="546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ja-JP" altLang="en-US" sz="2800" dirty="0" smtClean="0"/>
                <a:t>３．１１までから，</a:t>
              </a:r>
              <a:endParaRPr lang="en-US" altLang="ja-JP" sz="2800" dirty="0" smtClean="0"/>
            </a:p>
            <a:p>
              <a:pPr eaLnBrk="1" hangingPunct="1"/>
              <a:r>
                <a:rPr lang="ja-JP" altLang="en-US" sz="2800" dirty="0" smtClean="0"/>
                <a:t>そして３．１１以降も</a:t>
              </a:r>
              <a:endParaRPr lang="ja-JP" altLang="en-US" sz="2800" dirty="0"/>
            </a:p>
          </p:txBody>
        </p:sp>
        <p:sp>
          <p:nvSpPr>
            <p:cNvPr id="12" name="爆発 1 11"/>
            <p:cNvSpPr/>
            <p:nvPr/>
          </p:nvSpPr>
          <p:spPr>
            <a:xfrm>
              <a:off x="467544" y="1196752"/>
              <a:ext cx="1584460" cy="1008112"/>
            </a:xfrm>
            <a:prstGeom prst="irregularSeal1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4106" name="テキスト ボックス 2"/>
          <p:cNvSpPr txBox="1">
            <a:spLocks noChangeArrowheads="1"/>
          </p:cNvSpPr>
          <p:nvPr/>
        </p:nvSpPr>
        <p:spPr bwMode="auto">
          <a:xfrm>
            <a:off x="140038" y="3874293"/>
            <a:ext cx="2736850" cy="461963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 b="1" dirty="0">
                <a:latin typeface="Calibri" panose="020F0502020204030204" pitchFamily="34" charset="0"/>
              </a:rPr>
              <a:t>色素増感太陽電池</a:t>
            </a:r>
          </a:p>
        </p:txBody>
      </p:sp>
      <p:pic>
        <p:nvPicPr>
          <p:cNvPr id="13" name="図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844" y="2665473"/>
            <a:ext cx="4657623" cy="3493217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 smtClean="0"/>
              <a:t>力の合成・分解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慣性の法則</a:t>
            </a:r>
            <a:endParaRPr lang="ja-JP" altLang="en-US" dirty="0"/>
          </a:p>
        </p:txBody>
      </p:sp>
      <p:pic>
        <p:nvPicPr>
          <p:cNvPr id="10243" name="図 2" descr="P1050679 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79625"/>
            <a:ext cx="4176712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 descr="図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949950"/>
            <a:ext cx="43211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5" descr="IMG_37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76438"/>
            <a:ext cx="4537075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4" descr="IMG_38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75" y="4092575"/>
            <a:ext cx="4000500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テキスト ボックス 10"/>
          <p:cNvSpPr txBox="1">
            <a:spLocks noChangeArrowheads="1"/>
          </p:cNvSpPr>
          <p:nvPr/>
        </p:nvSpPr>
        <p:spPr bwMode="auto">
          <a:xfrm>
            <a:off x="5651500" y="1455738"/>
            <a:ext cx="2160588" cy="46037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 b="1">
                <a:latin typeface="Calibri" panose="020F0502020204030204" pitchFamily="34" charset="0"/>
              </a:rPr>
              <a:t>エアートラック</a:t>
            </a:r>
          </a:p>
        </p:txBody>
      </p:sp>
      <p:sp>
        <p:nvSpPr>
          <p:cNvPr id="10248" name="テキスト ボックス 11"/>
          <p:cNvSpPr txBox="1">
            <a:spLocks noChangeArrowheads="1"/>
          </p:cNvSpPr>
          <p:nvPr/>
        </p:nvSpPr>
        <p:spPr bwMode="auto">
          <a:xfrm>
            <a:off x="4932363" y="3573463"/>
            <a:ext cx="3887787" cy="461962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 b="1">
                <a:latin typeface="Calibri" panose="020F0502020204030204" pitchFamily="34" charset="0"/>
              </a:rPr>
              <a:t>大型風船ホバークラフト</a:t>
            </a:r>
          </a:p>
        </p:txBody>
      </p:sp>
      <p:sp>
        <p:nvSpPr>
          <p:cNvPr id="10249" name="テキスト ボックス 12"/>
          <p:cNvSpPr txBox="1">
            <a:spLocks noChangeArrowheads="1"/>
          </p:cNvSpPr>
          <p:nvPr/>
        </p:nvSpPr>
        <p:spPr bwMode="auto">
          <a:xfrm>
            <a:off x="900113" y="5445125"/>
            <a:ext cx="2879725" cy="461963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 b="1">
                <a:latin typeface="Calibri" panose="020F0502020204030204" pitchFamily="34" charset="0"/>
              </a:rPr>
              <a:t>自作型ばねはかり</a:t>
            </a:r>
          </a:p>
        </p:txBody>
      </p:sp>
      <p:sp>
        <p:nvSpPr>
          <p:cNvPr id="10250" name="テキスト ボックス 13"/>
          <p:cNvSpPr txBox="1">
            <a:spLocks noChangeArrowheads="1"/>
          </p:cNvSpPr>
          <p:nvPr/>
        </p:nvSpPr>
        <p:spPr bwMode="auto">
          <a:xfrm>
            <a:off x="971550" y="1557338"/>
            <a:ext cx="2447925" cy="46037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 b="1">
                <a:latin typeface="Calibri" panose="020F0502020204030204" pitchFamily="34" charset="0"/>
              </a:rPr>
              <a:t>力の合成・分解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 smtClean="0"/>
              <a:t>摩擦力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斜方投射</a:t>
            </a:r>
            <a:endParaRPr lang="ja-JP" altLang="en-US" dirty="0"/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34575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412875"/>
            <a:ext cx="33845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IMG_40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4108450"/>
            <a:ext cx="53276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テキスト ボックス 5"/>
          <p:cNvSpPr txBox="1">
            <a:spLocks noChangeArrowheads="1"/>
          </p:cNvSpPr>
          <p:nvPr/>
        </p:nvSpPr>
        <p:spPr bwMode="auto">
          <a:xfrm>
            <a:off x="3203575" y="4221163"/>
            <a:ext cx="2916238" cy="46037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 b="1">
                <a:latin typeface="Calibri" panose="020F0502020204030204" pitchFamily="34" charset="0"/>
              </a:rPr>
              <a:t>モンキーハンティング</a:t>
            </a:r>
          </a:p>
        </p:txBody>
      </p:sp>
      <p:sp>
        <p:nvSpPr>
          <p:cNvPr id="11271" name="テキスト ボックス 6"/>
          <p:cNvSpPr txBox="1">
            <a:spLocks noChangeArrowheads="1"/>
          </p:cNvSpPr>
          <p:nvPr/>
        </p:nvSpPr>
        <p:spPr bwMode="auto">
          <a:xfrm>
            <a:off x="3492500" y="2420938"/>
            <a:ext cx="2303463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 b="1">
                <a:latin typeface="Calibri" panose="020F0502020204030204" pitchFamily="34" charset="0"/>
              </a:rPr>
              <a:t>摩擦力実験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 smtClean="0"/>
              <a:t>慣性力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単振動</a:t>
            </a:r>
            <a:endParaRPr lang="ja-JP" altLang="en-US" dirty="0"/>
          </a:p>
        </p:txBody>
      </p:sp>
      <p:pic>
        <p:nvPicPr>
          <p:cNvPr id="12291" name="Picture 4" descr="IMG_42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06688"/>
            <a:ext cx="2952750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慣性力実験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132013"/>
            <a:ext cx="285750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 descr="IMG_42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981075"/>
            <a:ext cx="356235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テキスト ボックス 5"/>
          <p:cNvSpPr txBox="1">
            <a:spLocks noChangeArrowheads="1"/>
          </p:cNvSpPr>
          <p:nvPr/>
        </p:nvSpPr>
        <p:spPr bwMode="auto">
          <a:xfrm>
            <a:off x="2555875" y="1628775"/>
            <a:ext cx="2879725" cy="830263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 b="1">
                <a:latin typeface="Calibri" panose="020F0502020204030204" pitchFamily="34" charset="0"/>
              </a:rPr>
              <a:t>これまでの</a:t>
            </a:r>
            <a:endParaRPr lang="en-US" altLang="ja-JP" sz="2400" b="1">
              <a:latin typeface="Calibri" panose="020F0502020204030204" pitchFamily="34" charset="0"/>
            </a:endParaRPr>
          </a:p>
          <a:p>
            <a:pPr algn="ctr" eaLnBrk="1" hangingPunct="1"/>
            <a:r>
              <a:rPr lang="ja-JP" altLang="en-US" sz="2400" b="1">
                <a:latin typeface="Calibri" panose="020F0502020204030204" pitchFamily="34" charset="0"/>
              </a:rPr>
              <a:t>慣性力実験機</a:t>
            </a:r>
          </a:p>
        </p:txBody>
      </p:sp>
      <p:sp>
        <p:nvSpPr>
          <p:cNvPr id="12295" name="テキスト ボックス 6"/>
          <p:cNvSpPr txBox="1">
            <a:spLocks noChangeArrowheads="1"/>
          </p:cNvSpPr>
          <p:nvPr/>
        </p:nvSpPr>
        <p:spPr bwMode="auto">
          <a:xfrm>
            <a:off x="5580063" y="1125538"/>
            <a:ext cx="1646237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 b="1">
                <a:latin typeface="Calibri" panose="020F0502020204030204" pitchFamily="34" charset="0"/>
              </a:rPr>
              <a:t>色砂振り子</a:t>
            </a:r>
          </a:p>
        </p:txBody>
      </p:sp>
      <p:sp>
        <p:nvSpPr>
          <p:cNvPr id="12296" name="テキスト ボックス 7"/>
          <p:cNvSpPr txBox="1">
            <a:spLocks noChangeArrowheads="1"/>
          </p:cNvSpPr>
          <p:nvPr/>
        </p:nvSpPr>
        <p:spPr bwMode="auto">
          <a:xfrm>
            <a:off x="250825" y="6207125"/>
            <a:ext cx="3529013" cy="461963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 b="1">
                <a:latin typeface="Calibri" panose="020F0502020204030204" pitchFamily="34" charset="0"/>
              </a:rPr>
              <a:t>人が乗れる慣性力実験機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 smtClean="0"/>
              <a:t>力学的エネルギー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万有引力</a:t>
            </a:r>
            <a:endParaRPr lang="ja-JP" altLang="en-US" dirty="0"/>
          </a:p>
        </p:txBody>
      </p:sp>
      <p:pic>
        <p:nvPicPr>
          <p:cNvPr id="13315" name="Picture 4" descr="IMG_43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484313"/>
            <a:ext cx="4721225" cy="353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IMG_43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357563"/>
            <a:ext cx="5113337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 descr="http://www2.hamajima.co.jp/~elegance/kawamura/semi/banyuinryok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41438"/>
            <a:ext cx="2881313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テキスト ボックス 6"/>
          <p:cNvSpPr txBox="1">
            <a:spLocks noChangeArrowheads="1"/>
          </p:cNvSpPr>
          <p:nvPr/>
        </p:nvSpPr>
        <p:spPr bwMode="auto">
          <a:xfrm>
            <a:off x="971550" y="5056188"/>
            <a:ext cx="2520950" cy="46037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 b="1">
                <a:latin typeface="Calibri" panose="020F0502020204030204" pitchFamily="34" charset="0"/>
              </a:rPr>
              <a:t>ループコースター</a:t>
            </a:r>
          </a:p>
        </p:txBody>
      </p:sp>
      <p:sp>
        <p:nvSpPr>
          <p:cNvPr id="13319" name="テキスト ボックス 7"/>
          <p:cNvSpPr txBox="1">
            <a:spLocks noChangeArrowheads="1"/>
          </p:cNvSpPr>
          <p:nvPr/>
        </p:nvSpPr>
        <p:spPr bwMode="auto">
          <a:xfrm>
            <a:off x="6084888" y="3357563"/>
            <a:ext cx="2519362" cy="46037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 b="1">
                <a:latin typeface="Calibri" panose="020F0502020204030204" pitchFamily="34" charset="0"/>
              </a:rPr>
              <a:t>万有引力説明機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2158</TotalTime>
  <Words>322</Words>
  <Application>Microsoft Office PowerPoint</Application>
  <PresentationFormat>画面に合わせる (4:3)</PresentationFormat>
  <Paragraphs>106</Paragraphs>
  <Slides>23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30" baseType="lpstr">
      <vt:lpstr>HGP創英角ﾎﾟｯﾌﾟ体</vt:lpstr>
      <vt:lpstr>HGｺﾞｼｯｸE</vt:lpstr>
      <vt:lpstr>ＭＳ Ｐゴシック</vt:lpstr>
      <vt:lpstr>Arial</vt:lpstr>
      <vt:lpstr>Calibri</vt:lpstr>
      <vt:lpstr>Times New Roman</vt:lpstr>
      <vt:lpstr>Office テーマ</vt:lpstr>
      <vt:lpstr>サイエンス・コミュニケーション活動が開く夢 　- つながる思いプロジェクト -</vt:lpstr>
      <vt:lpstr>PowerPoint プレゼンテーション</vt:lpstr>
      <vt:lpstr>PowerPoint プレゼンテーション</vt:lpstr>
      <vt:lpstr>研究室の取り組み</vt:lpstr>
      <vt:lpstr>二大研究テーマ</vt:lpstr>
      <vt:lpstr>力の合成・分解 慣性の法則</vt:lpstr>
      <vt:lpstr>摩擦力 斜方投射</vt:lpstr>
      <vt:lpstr>慣性力 単振動</vt:lpstr>
      <vt:lpstr>力学的エネルギー 万有引力</vt:lpstr>
      <vt:lpstr>運動量</vt:lpstr>
      <vt:lpstr>力学改良編</vt:lpstr>
      <vt:lpstr>PowerPoint プレゼンテーション</vt:lpstr>
      <vt:lpstr>熱 ボイル・シャルルの法則 熱力学の第1法則・第2法則</vt:lpstr>
      <vt:lpstr>分子運動論</vt:lpstr>
      <vt:lpstr>波動・音波</vt:lpstr>
      <vt:lpstr>共振・共鳴</vt:lpstr>
      <vt:lpstr>幾何光学１</vt:lpstr>
      <vt:lpstr>幾何光学２</vt:lpstr>
      <vt:lpstr>顕微鏡シリーズ</vt:lpstr>
      <vt:lpstr>光の干渉・回折・偏光・分散</vt:lpstr>
      <vt:lpstr>PowerPoint プレゼンテーション</vt:lpstr>
      <vt:lpstr>電磁気学編</vt:lpstr>
      <vt:lpstr>PowerPoint プレゼンテーション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yasu</dc:creator>
  <cp:lastModifiedBy>川村康文</cp:lastModifiedBy>
  <cp:revision>31</cp:revision>
  <dcterms:created xsi:type="dcterms:W3CDTF">2011-01-18T06:12:38Z</dcterms:created>
  <dcterms:modified xsi:type="dcterms:W3CDTF">2013-08-08T07:18:50Z</dcterms:modified>
</cp:coreProperties>
</file>