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20" r:id="rId2"/>
    <p:sldId id="263" r:id="rId3"/>
    <p:sldId id="256" r:id="rId4"/>
    <p:sldId id="269" r:id="rId5"/>
    <p:sldId id="275" r:id="rId6"/>
    <p:sldId id="276" r:id="rId7"/>
    <p:sldId id="270" r:id="rId8"/>
    <p:sldId id="266" r:id="rId9"/>
    <p:sldId id="267" r:id="rId10"/>
    <p:sldId id="271" r:id="rId11"/>
    <p:sldId id="280" r:id="rId12"/>
    <p:sldId id="265" r:id="rId13"/>
    <p:sldId id="282" r:id="rId14"/>
    <p:sldId id="278" r:id="rId15"/>
    <p:sldId id="279" r:id="rId16"/>
    <p:sldId id="277" r:id="rId17"/>
    <p:sldId id="284" r:id="rId18"/>
    <p:sldId id="304" r:id="rId19"/>
    <p:sldId id="353" r:id="rId20"/>
    <p:sldId id="358" r:id="rId21"/>
    <p:sldId id="359" r:id="rId22"/>
    <p:sldId id="361" r:id="rId23"/>
    <p:sldId id="332" r:id="rId24"/>
    <p:sldId id="345" r:id="rId25"/>
    <p:sldId id="322" r:id="rId26"/>
    <p:sldId id="323" r:id="rId27"/>
    <p:sldId id="333" r:id="rId28"/>
    <p:sldId id="346" r:id="rId29"/>
    <p:sldId id="347" r:id="rId30"/>
    <p:sldId id="348" r:id="rId31"/>
    <p:sldId id="349" r:id="rId32"/>
    <p:sldId id="327" r:id="rId33"/>
    <p:sldId id="328" r:id="rId34"/>
    <p:sldId id="329" r:id="rId35"/>
    <p:sldId id="351" r:id="rId36"/>
    <p:sldId id="334" r:id="rId37"/>
    <p:sldId id="343" r:id="rId38"/>
    <p:sldId id="331" r:id="rId39"/>
    <p:sldId id="341" r:id="rId40"/>
    <p:sldId id="342" r:id="rId41"/>
    <p:sldId id="352" r:id="rId42"/>
    <p:sldId id="335" r:id="rId43"/>
    <p:sldId id="285" r:id="rId44"/>
    <p:sldId id="344" r:id="rId45"/>
    <p:sldId id="286" r:id="rId46"/>
    <p:sldId id="287" r:id="rId47"/>
    <p:sldId id="288" r:id="rId48"/>
    <p:sldId id="336" r:id="rId49"/>
    <p:sldId id="302" r:id="rId50"/>
    <p:sldId id="337" r:id="rId51"/>
    <p:sldId id="312" r:id="rId52"/>
    <p:sldId id="313" r:id="rId53"/>
    <p:sldId id="354" r:id="rId54"/>
    <p:sldId id="314" r:id="rId55"/>
    <p:sldId id="338" r:id="rId56"/>
    <p:sldId id="316" r:id="rId57"/>
    <p:sldId id="356" r:id="rId58"/>
    <p:sldId id="339" r:id="rId59"/>
    <p:sldId id="318" r:id="rId60"/>
    <p:sldId id="340" r:id="rId61"/>
    <p:sldId id="319" r:id="rId62"/>
    <p:sldId id="261" r:id="rId63"/>
    <p:sldId id="283" r:id="rId64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1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67" d="100"/>
          <a:sy n="67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175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wmf"/><Relationship Id="rId4" Type="http://schemas.openxmlformats.org/officeDocument/2006/relationships/image" Target="../media/image45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398D2C2-C959-4581-8C7F-69F4DD6C29B1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3540316-DA45-4DA5-98BE-B85D99B27CA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250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dirty="0" err="1" smtClean="0">
                <a:ea typeface="ＭＳ Ｐゴシック" panose="020B0600070205080204" pitchFamily="50" charset="-128"/>
              </a:rPr>
              <a:t>学校教育及び社会教育におけるエネルギ</a:t>
            </a:r>
            <a:r>
              <a:rPr lang="en-US" altLang="ja-JP" dirty="0" smtClean="0">
                <a:ea typeface="ＭＳ Ｐゴシック" panose="020B0600070205080204" pitchFamily="50" charset="-128"/>
              </a:rPr>
              <a:t>ー・</a:t>
            </a:r>
            <a:r>
              <a:rPr lang="en-US" altLang="ja-JP" dirty="0" err="1" smtClean="0">
                <a:ea typeface="ＭＳ Ｐゴシック" panose="020B0600070205080204" pitchFamily="50" charset="-128"/>
              </a:rPr>
              <a:t>環境教育のあり方</a:t>
            </a:r>
            <a:endParaRPr lang="en-US" altLang="ja-JP" dirty="0" smtClean="0">
              <a:ea typeface="ＭＳ Ｐゴシック" panose="020B0600070205080204" pitchFamily="50" charset="-128"/>
            </a:endParaRP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89B0FF-58E4-493A-9CF2-A852E98EA4EC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6254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71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50AB5-B3E9-4B3E-9973-DC4A60B535F1}" type="slidenum">
              <a:rPr lang="ja-JP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ja-JP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4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90F25-1372-4F95-BBB1-359CC43F8BEB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98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1089FABC-E5D0-4E12-9820-61E120A8768D}" type="slidenum">
              <a:rPr lang="en-US" altLang="ja-JP" sz="1200" smtClean="0">
                <a:latin typeface="Calibri" panose="020F0502020204030204" pitchFamily="34" charset="0"/>
              </a:rPr>
              <a:pPr/>
              <a:t>37</a:t>
            </a:fld>
            <a:endParaRPr lang="en-US" altLang="ja-JP" sz="1200" smtClean="0">
              <a:latin typeface="Calibri" panose="020F050202020403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58692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3365B-7DDB-4048-B792-7A5F09F542FE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5165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E739D9-EE56-4007-A3FC-A08C33CA749F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ja-JP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36905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910EA-C9C1-4651-A9E1-232063C6DA12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ja-JP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34023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0130-1F2C-49D2-9762-0FE68A8A4F54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2F1C-67C4-4525-96BB-D89E5203E5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866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A9E9-94B6-46B5-8AA5-BF205DD4AF0F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014C-38CC-4693-8BAC-EF5ED40F9D9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383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74D01-8A42-4BEF-B04A-694CFCC3704C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422E1-F388-4BA6-91DB-2774629EF03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29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BC6DD-0598-4CB6-8DE6-0B3C4FAD24B4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2A71E-D987-40DE-9819-B80B2443199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950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4890-9A74-47D8-AEAE-E57436F9992A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95382-5DD8-4C96-BF41-91F0129786A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061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2D52-5F81-4783-84B2-0475835643C7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FCF2-2E4E-4CB0-86CC-FE3BF12D872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081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2861-1FF7-4ED3-9A48-AB6EFAAD2A50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18321-6401-449B-9FD0-1B039B9ACA0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279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A0F6-8C56-4696-B2A2-607A7E5B1115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074B4-ADCF-4F14-9072-81316CEDB9A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382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7634-80E8-44FB-8AFE-870F84929150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EC4D-E5FE-44CD-BA5D-492510DCE9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54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E12D-5C74-4512-8C74-032A23D101CC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C4248-4EB6-4309-A47C-D0DBDE5AECF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358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1425-BDA3-4FA3-9684-9AE74D996AB5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1F20-39E4-45DA-A4C9-CCCE92D44C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2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B2A15F8-7F26-4018-9132-C7F518B32B39}" type="datetimeFigureOut">
              <a:rPr lang="ja-JP" altLang="en-US"/>
              <a:pPr>
                <a:defRPr/>
              </a:pPr>
              <a:t>2019/12/7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6D95933-76EC-49A8-B755-54CFEE74FC9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5.png"/><Relationship Id="rId4" Type="http://schemas.openxmlformats.org/officeDocument/2006/relationships/image" Target="../media/image42.wmf"/><Relationship Id="rId9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farm6.static.flickr.com/5259/5532269544_4d74de28e6_b.jp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8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7.png"/><Relationship Id="rId5" Type="http://schemas.openxmlformats.org/officeDocument/2006/relationships/image" Target="../media/image340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9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20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2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AE655-BC52-48DF-9A8F-018E4841F23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1400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88640"/>
            <a:ext cx="6844878" cy="2520950"/>
          </a:xfrm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5400" b="1" dirty="0" smtClean="0">
                <a:solidFill>
                  <a:srgbClr val="7030A0"/>
                </a:solidFill>
                <a:ea typeface="HGｺﾞｼｯｸE" panose="020B0909000000000000" pitchFamily="49" charset="-128"/>
              </a:rPr>
              <a:t>地球環境問題解決</a:t>
            </a:r>
            <a:r>
              <a:rPr lang="en-US" altLang="ja-JP" sz="5400" b="1" dirty="0" smtClean="0">
                <a:solidFill>
                  <a:srgbClr val="7030A0"/>
                </a:solidFill>
                <a:ea typeface="HGｺﾞｼｯｸE" panose="020B0909000000000000" pitchFamily="49" charset="-128"/>
              </a:rPr>
              <a:t/>
            </a:r>
            <a:br>
              <a:rPr lang="en-US" altLang="ja-JP" sz="5400" b="1" dirty="0" smtClean="0">
                <a:solidFill>
                  <a:srgbClr val="7030A0"/>
                </a:solidFill>
                <a:ea typeface="HGｺﾞｼｯｸE" panose="020B0909000000000000" pitchFamily="49" charset="-128"/>
              </a:rPr>
            </a:br>
            <a:r>
              <a:rPr lang="ja-JP" altLang="en-US" sz="5400" b="1" dirty="0" smtClean="0">
                <a:solidFill>
                  <a:srgbClr val="7030A0"/>
                </a:solidFill>
                <a:ea typeface="HGｺﾞｼｯｸE" panose="020B0909000000000000" pitchFamily="49" charset="-128"/>
              </a:rPr>
              <a:t>を考える科学実験</a:t>
            </a: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788" y="2852936"/>
            <a:ext cx="6983412" cy="372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40446" y="3323084"/>
            <a:ext cx="1152128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00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図 1" descr="http://www2.hamajima.co.jp/~elegance/kawamura/ganbaro/2011/20111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11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AFB25F4-2112-41BE-8FBD-40191B7F8AC6}" type="slidenum">
              <a:rPr lang="en-US" altLang="ja-JP" sz="1400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US" altLang="ja-JP" sz="1400" smtClean="0">
              <a:latin typeface="Times New Roman" panose="02020603050405020304" pitchFamily="18" charset="0"/>
            </a:endParaRPr>
          </a:p>
        </p:txBody>
      </p:sp>
      <p:pic>
        <p:nvPicPr>
          <p:cNvPr id="14339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8280920" cy="727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19113" y="71438"/>
            <a:ext cx="7583487" cy="1044575"/>
          </a:xfrm>
        </p:spPr>
        <p:txBody>
          <a:bodyPr/>
          <a:lstStyle/>
          <a:p>
            <a:pPr eaLnBrk="1" hangingPunct="1"/>
            <a:r>
              <a:rPr lang="ja-JP" altLang="en-US" smtClean="0"/>
              <a:t>映画とタイアップ</a:t>
            </a:r>
          </a:p>
        </p:txBody>
      </p:sp>
      <p:pic>
        <p:nvPicPr>
          <p:cNvPr id="17411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30313"/>
            <a:ext cx="38544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2065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027488"/>
            <a:ext cx="36957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1300"/>
            <a:ext cx="144145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419350"/>
            <a:ext cx="14351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2" descr="C:\Users\yk\Desktop\HP\kawamuraHP\ganbaro\fu-fu-\kadomat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8288"/>
            <a:ext cx="14732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yk\Desktop\HP\kawamuraHP\ganbaro\fu-fu-\jugo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4724400"/>
            <a:ext cx="14573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yk\Desktop\HP\kawamuraHP\ganbaro\fu-fu-\kogaras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4724400"/>
            <a:ext cx="14859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C:\Users\yk\Desktop\HP\kawamuraHP\ganbaro\fu-fu-\ｏｄａｉｒｉ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254000"/>
            <a:ext cx="14525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C:\Users\yk\Desktop\HP\kawamuraHP\ganbaro\fu-fu-\tanabata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441575"/>
            <a:ext cx="1473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C:\Users\yk\Desktop\HP\kawamuraHP\ganbaro\fu-fu-\tangonosekk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430463"/>
            <a:ext cx="14414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 descr="C:\Users\yk\Desktop\HP\kawamuraHP\ganbaro\fu-fu-\um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68288"/>
            <a:ext cx="146208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0" descr="C:\Users\yk\Desktop\HP\kawamuraHP\ganbaro\fu-fu-\undoka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724400"/>
            <a:ext cx="1462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37100"/>
            <a:ext cx="1503363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5" name="Picture 11" descr="C:\Users\yk\Desktop\HP\kawamuraHP\ganbaro\fu-fu-\kaeru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419350"/>
            <a:ext cx="15128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2" descr="C:\Users\yk\Desktop\HP\kawamuraHP\ganbaro\fu-fu-\kamomenosuiheisa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19350"/>
            <a:ext cx="15033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4" descr="C:\Users\yk\Desktop\HP\kawamuraHP\ganbaro\fu-fu-\sakur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68288"/>
            <a:ext cx="15938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5" descr="C:\Users\yk\Desktop\YK\実　験\電磁気\サボニウス型風車\2012h24\卓上門燈\卓上サボ作り方\CIMG199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706938"/>
            <a:ext cx="1598612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8"/>
          <p:cNvSpPr txBox="1">
            <a:spLocks noChangeArrowheads="1"/>
          </p:cNvSpPr>
          <p:nvPr/>
        </p:nvSpPr>
        <p:spPr bwMode="auto">
          <a:xfrm>
            <a:off x="611188" y="323850"/>
            <a:ext cx="3384550" cy="1077913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 smtClean="0"/>
              <a:t>卓上型サボニウス</a:t>
            </a:r>
            <a:endParaRPr lang="en-US" altLang="ja-JP" sz="32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 smtClean="0"/>
              <a:t>風車風力発電機</a:t>
            </a:r>
            <a:endParaRPr lang="ja-JP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写真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7879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IMGP38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133600"/>
            <a:ext cx="496887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38"/>
          <p:cNvSpPr txBox="1">
            <a:spLocks noChangeArrowheads="1"/>
          </p:cNvSpPr>
          <p:nvPr/>
        </p:nvSpPr>
        <p:spPr bwMode="auto">
          <a:xfrm>
            <a:off x="565150" y="260350"/>
            <a:ext cx="515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市民との科学・技術対話</a:t>
            </a:r>
          </a:p>
        </p:txBody>
      </p:sp>
      <p:sp>
        <p:nvSpPr>
          <p:cNvPr id="20485" name="Text Box 138"/>
          <p:cNvSpPr txBox="1">
            <a:spLocks noChangeArrowheads="1"/>
          </p:cNvSpPr>
          <p:nvPr/>
        </p:nvSpPr>
        <p:spPr bwMode="auto">
          <a:xfrm>
            <a:off x="125413" y="836613"/>
            <a:ext cx="883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例）大学のオープンキャンパス、大学の講義実験、</a:t>
            </a:r>
            <a:endParaRPr lang="en-US" altLang="ja-JP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　　高校の</a:t>
            </a:r>
            <a:r>
              <a:rPr lang="en-US" altLang="ja-JP" b="1">
                <a:latin typeface="Arial" panose="020B0604020202020204" pitchFamily="34" charset="0"/>
              </a:rPr>
              <a:t>SPP</a:t>
            </a:r>
            <a:r>
              <a:rPr lang="ja-JP" altLang="en-US" b="1">
                <a:latin typeface="Arial" panose="020B0604020202020204" pitchFamily="34" charset="0"/>
              </a:rPr>
              <a:t>や</a:t>
            </a:r>
            <a:r>
              <a:rPr lang="en-US" altLang="ja-JP" b="1">
                <a:latin typeface="Arial" panose="020B0604020202020204" pitchFamily="34" charset="0"/>
              </a:rPr>
              <a:t>SSH</a:t>
            </a:r>
            <a:r>
              <a:rPr lang="ja-JP" altLang="en-US" b="1">
                <a:latin typeface="Arial" panose="020B0604020202020204" pitchFamily="34" charset="0"/>
              </a:rPr>
              <a:t>授業、東北復興のシンボル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09575" y="476250"/>
            <a:ext cx="144463" cy="144463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2.hamajima.co.jp/~elegance/kawamura/write/fusha-h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" y="-10319"/>
            <a:ext cx="4600450" cy="684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2.hamajima.co.jp/~elegance/kawamura/write/taiy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12" y="-10319"/>
            <a:ext cx="4633788" cy="6868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１</a:t>
            </a:r>
            <a:r>
              <a:rPr lang="ja-JP" altLang="en-US" sz="4400" dirty="0" smtClean="0">
                <a:solidFill>
                  <a:srgbClr val="FF0000"/>
                </a:solidFill>
              </a:rPr>
              <a:t>．</a:t>
            </a:r>
            <a:r>
              <a:rPr lang="ja-JP" altLang="en-US" sz="4400" dirty="0">
                <a:solidFill>
                  <a:srgbClr val="FF000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FF000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36291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4B376-9E06-4DCC-91B0-94F45F91DEAB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ja-JP" sz="1400" smtClean="0"/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2981325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564439"/>
              </p:ext>
            </p:extLst>
          </p:nvPr>
        </p:nvGraphicFramePr>
        <p:xfrm>
          <a:off x="-112712" y="1290235"/>
          <a:ext cx="4900736" cy="5677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" r:id="rId3" imgW="4824384" imgH="4860286" progId="HANAKO.Document.9">
                  <p:embed/>
                </p:oleObj>
              </mc:Choice>
              <mc:Fallback>
                <p:oleObj r:id="rId3" imgW="4824384" imgH="4860286" progId="HANAKO.Documen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383" b="5917"/>
                      <a:stretch>
                        <a:fillRect/>
                      </a:stretch>
                    </p:blipFill>
                    <p:spPr bwMode="auto">
                      <a:xfrm>
                        <a:off x="-112712" y="1290235"/>
                        <a:ext cx="4900736" cy="5677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3505200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744026"/>
              </p:ext>
            </p:extLst>
          </p:nvPr>
        </p:nvGraphicFramePr>
        <p:xfrm>
          <a:off x="4618434" y="1866106"/>
          <a:ext cx="1755775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1" name="ビットマップ イメージ" r:id="rId5" imgW="1991003" imgH="2010056" progId="Paint.Picture">
                  <p:embed/>
                </p:oleObj>
              </mc:Choice>
              <mc:Fallback>
                <p:oleObj name="ビットマップ イメージ" r:id="rId5" imgW="1991003" imgH="2010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434" y="1866106"/>
                        <a:ext cx="1755775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3529013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430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09812"/>
              </p:ext>
            </p:extLst>
          </p:nvPr>
        </p:nvGraphicFramePr>
        <p:xfrm>
          <a:off x="6761956" y="1866106"/>
          <a:ext cx="1716088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2" name="ビットマップ イメージ" r:id="rId7" imgW="1876190" imgH="1943371" progId="Paint.Picture">
                  <p:embed/>
                </p:oleObj>
              </mc:Choice>
              <mc:Fallback>
                <p:oleObj name="ビットマップ イメージ" r:id="rId7" imgW="1876190" imgH="19433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956" y="1866106"/>
                        <a:ext cx="1716088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382000" cy="1143000"/>
          </a:xfrm>
        </p:spPr>
        <p:txBody>
          <a:bodyPr/>
          <a:lstStyle/>
          <a:p>
            <a:pPr eaLnBrk="1" hangingPunct="1"/>
            <a:r>
              <a:rPr lang="ja-JP" altLang="en-US" sz="4000" dirty="0" smtClean="0">
                <a:ea typeface="HGｺﾞｼｯｸE" panose="020B0909000000000000" pitchFamily="49" charset="-128"/>
              </a:rPr>
              <a:t>省エネ電球デモンストレーション</a:t>
            </a:r>
            <a:br>
              <a:rPr lang="ja-JP" altLang="en-US" sz="4000" dirty="0" smtClean="0">
                <a:ea typeface="HGｺﾞｼｯｸE" panose="020B0909000000000000" pitchFamily="49" charset="-128"/>
              </a:rPr>
            </a:br>
            <a:r>
              <a:rPr lang="ja-JP" altLang="en-US" sz="4000" dirty="0" smtClean="0">
                <a:ea typeface="HGｺﾞｼｯｸE" panose="020B0909000000000000" pitchFamily="49" charset="-128"/>
              </a:rPr>
              <a:t>実験器</a:t>
            </a:r>
          </a:p>
        </p:txBody>
      </p:sp>
      <p:graphicFrame>
        <p:nvGraphicFramePr>
          <p:cNvPr id="430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715925"/>
              </p:ext>
            </p:extLst>
          </p:nvPr>
        </p:nvGraphicFramePr>
        <p:xfrm>
          <a:off x="4283968" y="3750470"/>
          <a:ext cx="4752528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3" name="ビットマップ イメージ" r:id="rId9" imgW="6058746" imgH="3238952" progId="Paint.Picture">
                  <p:embed/>
                </p:oleObj>
              </mc:Choice>
              <mc:Fallback>
                <p:oleObj name="ビットマップ イメージ" r:id="rId9" imgW="6058746" imgH="3238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3750470"/>
                        <a:ext cx="4752528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60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EA6-F68D-4F38-9132-2167C34F1E3C}" type="slidenum">
              <a:rPr lang="en-US" altLang="ja-JP"/>
              <a:pPr/>
              <a:t>19</a:t>
            </a:fld>
            <a:endParaRPr lang="en-US" altLang="ja-JP"/>
          </a:p>
        </p:txBody>
      </p:sp>
      <p:graphicFrame>
        <p:nvGraphicFramePr>
          <p:cNvPr id="1853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87503"/>
              </p:ext>
            </p:extLst>
          </p:nvPr>
        </p:nvGraphicFramePr>
        <p:xfrm>
          <a:off x="-540568" y="-387424"/>
          <a:ext cx="6269876" cy="485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ビットマップ イメージ" r:id="rId3" imgW="9752381" imgH="7314286" progId="Paint.Picture">
                  <p:embed/>
                </p:oleObj>
              </mc:Choice>
              <mc:Fallback>
                <p:oleObj name="ビットマップ イメージ" r:id="rId3" imgW="9752381" imgH="7314286" progId="Paint.Picture">
                  <p:embed/>
                  <p:pic>
                    <p:nvPicPr>
                      <p:cNvPr id="1853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0568" y="-387424"/>
                        <a:ext cx="6269876" cy="4851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4949" y="4725144"/>
            <a:ext cx="41399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2014</a:t>
            </a:r>
            <a:r>
              <a:rPr lang="ja-JP" altLang="en-US" dirty="0" smtClean="0">
                <a:solidFill>
                  <a:schemeClr val="tx2"/>
                </a:solidFill>
              </a:rPr>
              <a:t>年</a:t>
            </a:r>
            <a:r>
              <a:rPr lang="en-US" altLang="ja-JP" dirty="0" smtClean="0">
                <a:solidFill>
                  <a:schemeClr val="tx2"/>
                </a:solidFill>
              </a:rPr>
              <a:t>10</a:t>
            </a:r>
            <a:r>
              <a:rPr lang="ja-JP" altLang="en-US" dirty="0" smtClean="0">
                <a:solidFill>
                  <a:schemeClr val="tx2"/>
                </a:solidFill>
              </a:rPr>
              <a:t>月</a:t>
            </a:r>
            <a:r>
              <a:rPr lang="en-US" altLang="ja-JP" dirty="0" smtClean="0">
                <a:solidFill>
                  <a:schemeClr val="tx2"/>
                </a:solidFill>
              </a:rPr>
              <a:t>7</a:t>
            </a:r>
            <a:r>
              <a:rPr lang="ja-JP" altLang="en-US" dirty="0" smtClean="0">
                <a:solidFill>
                  <a:schemeClr val="tx2"/>
                </a:solidFill>
              </a:rPr>
              <a:t>日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　　中村修二先生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ノーベル物理学賞受賞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652120" y="188640"/>
            <a:ext cx="349188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2005</a:t>
            </a:r>
            <a:r>
              <a:rPr lang="ja-JP" altLang="en-US" dirty="0" smtClean="0">
                <a:solidFill>
                  <a:schemeClr val="tx2"/>
                </a:solidFill>
              </a:rPr>
              <a:t>年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tx2"/>
                </a:solidFill>
              </a:rPr>
              <a:t>7</a:t>
            </a:r>
            <a:r>
              <a:rPr lang="ja-JP" altLang="en-US" dirty="0" smtClean="0">
                <a:solidFill>
                  <a:schemeClr val="tx2"/>
                </a:solidFill>
              </a:rPr>
              <a:t>月</a:t>
            </a:r>
            <a:r>
              <a:rPr lang="en-US" altLang="ja-JP" dirty="0" smtClean="0">
                <a:solidFill>
                  <a:schemeClr val="tx2"/>
                </a:solidFill>
              </a:rPr>
              <a:t>28</a:t>
            </a:r>
            <a:r>
              <a:rPr lang="ja-JP" altLang="en-US" dirty="0" smtClean="0">
                <a:solidFill>
                  <a:schemeClr val="tx2"/>
                </a:solidFill>
              </a:rPr>
              <a:t>・</a:t>
            </a:r>
            <a:r>
              <a:rPr lang="en-US" altLang="ja-JP" dirty="0" smtClean="0">
                <a:solidFill>
                  <a:schemeClr val="tx2"/>
                </a:solidFill>
              </a:rPr>
              <a:t>29</a:t>
            </a:r>
            <a:r>
              <a:rPr lang="ja-JP" altLang="en-US" dirty="0" smtClean="0">
                <a:solidFill>
                  <a:schemeClr val="tx2"/>
                </a:solidFill>
              </a:rPr>
              <a:t>日（木金）　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世界</a:t>
            </a:r>
            <a:r>
              <a:rPr lang="ja-JP" altLang="en-US" dirty="0">
                <a:solidFill>
                  <a:schemeClr val="tx2"/>
                </a:solidFill>
              </a:rPr>
              <a:t>物理年２００５　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信越</a:t>
            </a:r>
            <a:r>
              <a:rPr lang="ja-JP" altLang="en-US" dirty="0">
                <a:solidFill>
                  <a:schemeClr val="tx2"/>
                </a:solidFill>
              </a:rPr>
              <a:t>実験</a:t>
            </a:r>
            <a:r>
              <a:rPr lang="ja-JP" altLang="en-US" dirty="0" smtClean="0">
                <a:solidFill>
                  <a:schemeClr val="tx2"/>
                </a:solidFill>
              </a:rPr>
              <a:t>教室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長野県栄村</a:t>
            </a:r>
            <a:endParaRPr lang="ja-JP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7015"/>
              </p:ext>
            </p:extLst>
          </p:nvPr>
        </p:nvGraphicFramePr>
        <p:xfrm>
          <a:off x="4211960" y="3501008"/>
          <a:ext cx="5148262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ビットマップ イメージ" r:id="rId5" imgW="9752381" imgH="7314286" progId="Paint.Picture">
                  <p:embed/>
                </p:oleObj>
              </mc:Choice>
              <mc:Fallback>
                <p:oleObj name="ビットマップ イメージ" r:id="rId5" imgW="9752381" imgH="7314286" progId="Paint.Picture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501008"/>
                        <a:ext cx="5148262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2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正方形/長方形 4"/>
          <p:cNvSpPr>
            <a:spLocks noChangeArrowheads="1"/>
          </p:cNvSpPr>
          <p:nvPr/>
        </p:nvSpPr>
        <p:spPr bwMode="auto">
          <a:xfrm>
            <a:off x="11113" y="38100"/>
            <a:ext cx="8435975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400">
                <a:solidFill>
                  <a:schemeClr val="accent2"/>
                </a:solidFill>
              </a:rPr>
              <a:t>2011</a:t>
            </a:r>
            <a:r>
              <a:rPr lang="ja-JP" altLang="en-US" sz="4400">
                <a:solidFill>
                  <a:schemeClr val="accent2"/>
                </a:solidFill>
              </a:rPr>
              <a:t>年</a:t>
            </a:r>
            <a:r>
              <a:rPr lang="en-US" altLang="ja-JP" sz="4400">
                <a:solidFill>
                  <a:schemeClr val="accent2"/>
                </a:solidFill>
              </a:rPr>
              <a:t>3</a:t>
            </a:r>
            <a:r>
              <a:rPr lang="ja-JP" altLang="en-US" sz="4400">
                <a:solidFill>
                  <a:schemeClr val="accent2"/>
                </a:solidFill>
              </a:rPr>
              <a:t>月</a:t>
            </a:r>
            <a:r>
              <a:rPr lang="en-US" altLang="ja-JP" sz="4400">
                <a:solidFill>
                  <a:schemeClr val="accent2"/>
                </a:solidFill>
              </a:rPr>
              <a:t>11</a:t>
            </a:r>
            <a:r>
              <a:rPr lang="ja-JP" altLang="en-US" sz="4400">
                <a:solidFill>
                  <a:schemeClr val="accent2"/>
                </a:solidFill>
              </a:rPr>
              <a:t>日</a:t>
            </a: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chemeClr val="accent2"/>
                </a:solidFill>
              </a:rPr>
              <a:t>我々は，未曽有の震災および</a:t>
            </a: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chemeClr val="accent2"/>
                </a:solidFill>
              </a:rPr>
              <a:t>原子力発電所</a:t>
            </a: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chemeClr val="accent2"/>
                </a:solidFill>
              </a:rPr>
              <a:t>の事故を</a:t>
            </a: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chemeClr val="accent2"/>
                </a:solidFill>
              </a:rPr>
              <a:t>経験した。</a:t>
            </a:r>
            <a:endParaRPr lang="ja-JP" altLang="en-US" sz="4400"/>
          </a:p>
        </p:txBody>
      </p:sp>
      <p:pic>
        <p:nvPicPr>
          <p:cNvPr id="8195" name="Picture 2" descr="[フリー画像] 社会・環境, 災害, 地震, 津波, 2011年東北地方太平洋沖地震, 日本, 宮城県, 2011031823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76475"/>
            <a:ext cx="5565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正方形/長方形 3"/>
          <p:cNvSpPr>
            <a:spLocks noChangeArrowheads="1"/>
          </p:cNvSpPr>
          <p:nvPr/>
        </p:nvSpPr>
        <p:spPr bwMode="auto">
          <a:xfrm>
            <a:off x="3894138" y="6165850"/>
            <a:ext cx="5049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BY</a:t>
            </a:r>
            <a:r>
              <a:rPr lang="ja-JP" altLang="en-US" sz="1800"/>
              <a:t>　</a:t>
            </a:r>
            <a:r>
              <a:rPr lang="en-US" altLang="ja-JP" sz="1800"/>
              <a:t>U.S. Navy photo by Mass Communication Specialist 3rd Class Alexander Tidd</a:t>
            </a:r>
            <a:endParaRPr lang="en-US" altLang="ja-JP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346" y="850300"/>
            <a:ext cx="3022696" cy="2954420"/>
          </a:xfrm>
          <a:ln>
            <a:solidFill>
              <a:schemeClr val="bg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300"/>
            <a:ext cx="3027750" cy="29544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328180-8EFE-4FF1-8DF8-C466A54B1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2986" r="13294" b="5853"/>
          <a:stretch/>
        </p:blipFill>
        <p:spPr>
          <a:xfrm>
            <a:off x="6039248" y="855935"/>
            <a:ext cx="3098608" cy="29544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3282FE-290D-43F0-A06E-B4F5FF3600F0}"/>
              </a:ext>
            </a:extLst>
          </p:cNvPr>
          <p:cNvSpPr txBox="1"/>
          <p:nvPr/>
        </p:nvSpPr>
        <p:spPr>
          <a:xfrm>
            <a:off x="195926" y="3816745"/>
            <a:ext cx="262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白熱電球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BFFECB-7E90-4A8B-BDE8-D5E87E331703}"/>
              </a:ext>
            </a:extLst>
          </p:cNvPr>
          <p:cNvSpPr txBox="1"/>
          <p:nvPr/>
        </p:nvSpPr>
        <p:spPr>
          <a:xfrm>
            <a:off x="2955520" y="3766413"/>
            <a:ext cx="287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電球型蛍光灯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ACCFE7-600F-4349-976F-D8F455DE965A}"/>
              </a:ext>
            </a:extLst>
          </p:cNvPr>
          <p:cNvSpPr txBox="1"/>
          <p:nvPr/>
        </p:nvSpPr>
        <p:spPr>
          <a:xfrm>
            <a:off x="6157192" y="3849884"/>
            <a:ext cx="184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電球</a:t>
            </a: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-180528" y="-52830"/>
            <a:ext cx="9505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ea typeface="HGｺﾞｼｯｸE" panose="020B0909000000000000" pitchFamily="49" charset="-128"/>
              </a:rPr>
              <a:t>省エネ電球デモンストレーション実験器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7" b="10535"/>
          <a:stretch/>
        </p:blipFill>
        <p:spPr bwMode="auto">
          <a:xfrm>
            <a:off x="0" y="4451051"/>
            <a:ext cx="3192494" cy="190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483" y="4351188"/>
            <a:ext cx="1063034" cy="1481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82873" y="4268761"/>
            <a:ext cx="1804393" cy="96663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-33858" y="6396335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ja-JP" altLang="en-US" sz="2400" dirty="0">
                <a:solidFill>
                  <a:srgbClr val="000000"/>
                </a:solidFill>
                <a:latin typeface="HG丸ｺﾞｼｯｸM-PRO" pitchFamily="50" charset="-128"/>
              </a:rPr>
              <a:t>連続した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スペクトル　５４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HG丸ｺﾞｼｯｸM-PRO" pitchFamily="50" charset="-128"/>
              </a:rPr>
              <a:t>W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程度</a:t>
            </a:r>
            <a:endParaRPr lang="ja-JP" altLang="en-US" sz="2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3755847" y="5879271"/>
            <a:ext cx="2882520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>
              <a:lnSpc>
                <a:spcPct val="12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ja-JP" altLang="en-US" sz="2400" dirty="0">
                <a:solidFill>
                  <a:srgbClr val="000000"/>
                </a:solidFill>
                <a:latin typeface="HG丸ｺﾞｼｯｸM-PRO" pitchFamily="50" charset="-128"/>
              </a:rPr>
              <a:t>とびとびの</a:t>
            </a:r>
            <a:r>
              <a:rPr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スペクトル</a:t>
            </a:r>
            <a:endParaRPr lang="en-US" altLang="ja-JP" sz="2400" dirty="0" smtClean="0">
              <a:solidFill>
                <a:srgbClr val="000000"/>
              </a:solidFill>
              <a:latin typeface="HG丸ｺﾞｼｯｸM-PRO" pitchFamily="50" charset="-128"/>
            </a:endParaRPr>
          </a:p>
          <a:p>
            <a:pPr lvl="0" defTabSz="449263">
              <a:lnSpc>
                <a:spcPct val="12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　　１２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HG丸ｺﾞｼｯｸM-PRO" pitchFamily="50" charset="-128"/>
              </a:rPr>
              <a:t>W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程度</a:t>
            </a:r>
            <a:endParaRPr kumimoji="0" lang="en-US" altLang="ja-JP" sz="2400" dirty="0">
              <a:solidFill>
                <a:srgbClr val="000000"/>
              </a:solidFill>
              <a:latin typeface="HG丸ｺﾞｼｯｸM-PRO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09445" y="5879271"/>
            <a:ext cx="26452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連続したスペクトル</a:t>
            </a:r>
            <a:endParaRPr kumimoji="0" lang="en-US" altLang="ja-JP" sz="2400" dirty="0" smtClean="0">
              <a:solidFill>
                <a:srgbClr val="000000"/>
              </a:solidFill>
              <a:latin typeface="HG丸ｺﾞｼｯｸM-PRO" pitchFamily="50" charset="-128"/>
            </a:endParaRP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　　　８</a:t>
            </a:r>
            <a:r>
              <a:rPr kumimoji="0" lang="en-US" altLang="ja-JP" sz="2400" dirty="0" smtClean="0">
                <a:solidFill>
                  <a:srgbClr val="000000"/>
                </a:solidFill>
                <a:latin typeface="HG丸ｺﾞｼｯｸM-PRO" pitchFamily="50" charset="-128"/>
              </a:rPr>
              <a:t>W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HG丸ｺﾞｼｯｸM-PRO" pitchFamily="50" charset="-128"/>
              </a:rPr>
              <a:t>程度</a:t>
            </a:r>
            <a:r>
              <a:rPr kumimoji="0" lang="ja-JP" altLang="en-US" dirty="0">
                <a:solidFill>
                  <a:srgbClr val="000000"/>
                </a:solidFill>
                <a:latin typeface="HG丸ｺﾞｼｯｸM-PRO" pitchFamily="50" charset="-128"/>
              </a:rPr>
              <a:t>　</a:t>
            </a:r>
            <a:r>
              <a:rPr kumimoji="0" lang="ja-JP" altLang="en-US" dirty="0" smtClean="0">
                <a:solidFill>
                  <a:srgbClr val="000000"/>
                </a:solidFill>
                <a:latin typeface="HG丸ｺﾞｼｯｸM-PRO" pitchFamily="50" charset="-128"/>
              </a:rPr>
              <a:t>　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4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8DABEB-467D-4B92-AAEF-34B6933F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3957" r="7006" b="21371"/>
          <a:stretch/>
        </p:blipFill>
        <p:spPr>
          <a:xfrm>
            <a:off x="218114" y="-15093"/>
            <a:ext cx="7888824" cy="572701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EC68317-20FB-4056-A9FA-688C44E12DFD}"/>
              </a:ext>
            </a:extLst>
          </p:cNvPr>
          <p:cNvCxnSpPr>
            <a:cxnSpLocks/>
          </p:cNvCxnSpPr>
          <p:nvPr/>
        </p:nvCxnSpPr>
        <p:spPr>
          <a:xfrm>
            <a:off x="750492" y="64473"/>
            <a:ext cx="1" cy="56384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99F74B9-176D-4057-A594-01CDEC50B582}"/>
              </a:ext>
            </a:extLst>
          </p:cNvPr>
          <p:cNvCxnSpPr>
            <a:cxnSpLocks/>
          </p:cNvCxnSpPr>
          <p:nvPr/>
        </p:nvCxnSpPr>
        <p:spPr>
          <a:xfrm flipH="1" flipV="1">
            <a:off x="750492" y="5678464"/>
            <a:ext cx="8175394" cy="244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62CB0F-F557-46AF-8D74-8DD0C119F368}"/>
              </a:ext>
            </a:extLst>
          </p:cNvPr>
          <p:cNvSpPr txBox="1"/>
          <p:nvPr/>
        </p:nvSpPr>
        <p:spPr>
          <a:xfrm>
            <a:off x="82359" y="1185486"/>
            <a:ext cx="584775" cy="3368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分光放射照度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225F37-E6FF-470A-9FC5-464C0270930A}"/>
              </a:ext>
            </a:extLst>
          </p:cNvPr>
          <p:cNvSpPr txBox="1"/>
          <p:nvPr/>
        </p:nvSpPr>
        <p:spPr>
          <a:xfrm>
            <a:off x="1316800" y="5758186"/>
            <a:ext cx="1257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700nm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4D698C-2859-4200-855C-2A4BEB3EE2DA}"/>
              </a:ext>
            </a:extLst>
          </p:cNvPr>
          <p:cNvSpPr txBox="1"/>
          <p:nvPr/>
        </p:nvSpPr>
        <p:spPr>
          <a:xfrm>
            <a:off x="7574907" y="5777314"/>
            <a:ext cx="1257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400nm</a:t>
            </a:r>
            <a:endParaRPr kumimoji="1" lang="ja-JP" altLang="en-US" sz="2000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04F08C0-2EA8-46F2-B25B-E8C5456E6A32}"/>
              </a:ext>
            </a:extLst>
          </p:cNvPr>
          <p:cNvCxnSpPr>
            <a:cxnSpLocks/>
          </p:cNvCxnSpPr>
          <p:nvPr/>
        </p:nvCxnSpPr>
        <p:spPr>
          <a:xfrm>
            <a:off x="1760406" y="5584792"/>
            <a:ext cx="0" cy="236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4CC3A38-BCCA-4D3D-94D1-4AA4535DE52B}"/>
              </a:ext>
            </a:extLst>
          </p:cNvPr>
          <p:cNvCxnSpPr>
            <a:cxnSpLocks/>
          </p:cNvCxnSpPr>
          <p:nvPr/>
        </p:nvCxnSpPr>
        <p:spPr>
          <a:xfrm>
            <a:off x="7957993" y="5584792"/>
            <a:ext cx="0" cy="236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1256D0F-C19E-4C06-AB9B-EB873A01704C}"/>
              </a:ext>
            </a:extLst>
          </p:cNvPr>
          <p:cNvSpPr txBox="1"/>
          <p:nvPr/>
        </p:nvSpPr>
        <p:spPr>
          <a:xfrm>
            <a:off x="-775763" y="5708481"/>
            <a:ext cx="2989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赤外線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0AB6078-2751-4601-A993-DF4DFCB8BD71}"/>
              </a:ext>
            </a:extLst>
          </p:cNvPr>
          <p:cNvSpPr txBox="1"/>
          <p:nvPr/>
        </p:nvSpPr>
        <p:spPr>
          <a:xfrm>
            <a:off x="2555310" y="5635961"/>
            <a:ext cx="2989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可視光線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085761-E527-4E5F-A672-BF1FE42DB64A}"/>
              </a:ext>
            </a:extLst>
          </p:cNvPr>
          <p:cNvSpPr txBox="1"/>
          <p:nvPr/>
        </p:nvSpPr>
        <p:spPr>
          <a:xfrm>
            <a:off x="7069053" y="5977369"/>
            <a:ext cx="2989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紫外線</a:t>
            </a:r>
          </a:p>
        </p:txBody>
      </p:sp>
      <p:sp>
        <p:nvSpPr>
          <p:cNvPr id="9" name="吹き出し: 線 8">
            <a:extLst>
              <a:ext uri="{FF2B5EF4-FFF2-40B4-BE49-F238E27FC236}">
                <a16:creationId xmlns:a16="http://schemas.microsoft.com/office/drawing/2014/main" id="{75FBB795-43E3-4860-94D1-D19DA72E38E2}"/>
              </a:ext>
            </a:extLst>
          </p:cNvPr>
          <p:cNvSpPr/>
          <p:nvPr/>
        </p:nvSpPr>
        <p:spPr>
          <a:xfrm>
            <a:off x="5776337" y="292053"/>
            <a:ext cx="3149541" cy="1474638"/>
          </a:xfrm>
          <a:prstGeom prst="borderCallout1">
            <a:avLst>
              <a:gd name="adj1" fmla="val 98930"/>
              <a:gd name="adj2" fmla="val 13853"/>
              <a:gd name="adj3" fmla="val 302666"/>
              <a:gd name="adj4" fmla="val 1025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この部分だけ</a:t>
            </a:r>
            <a:endParaRPr kumimoji="1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弱いので</a:t>
            </a:r>
            <a:endParaRPr kumimoji="1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黒い線がみえる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BF59074-95BE-4DF1-B42F-D45071280054}"/>
              </a:ext>
            </a:extLst>
          </p:cNvPr>
          <p:cNvSpPr/>
          <p:nvPr/>
        </p:nvSpPr>
        <p:spPr>
          <a:xfrm>
            <a:off x="5690395" y="4735417"/>
            <a:ext cx="707182" cy="104189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88F890E-6DAA-443F-A051-CAB2B2234E7F}"/>
              </a:ext>
            </a:extLst>
          </p:cNvPr>
          <p:cNvSpPr/>
          <p:nvPr/>
        </p:nvSpPr>
        <p:spPr>
          <a:xfrm>
            <a:off x="44604" y="64473"/>
            <a:ext cx="2989031" cy="1003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の場合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085CB-594D-4B92-8D90-F484BAA527F4}"/>
              </a:ext>
            </a:extLst>
          </p:cNvPr>
          <p:cNvSpPr txBox="1"/>
          <p:nvPr/>
        </p:nvSpPr>
        <p:spPr>
          <a:xfrm>
            <a:off x="1316800" y="6366724"/>
            <a:ext cx="9121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(</a:t>
            </a:r>
            <a:r>
              <a:rPr kumimoji="1" lang="ja-JP" altLang="en-US" sz="1400" dirty="0"/>
              <a:t>出典</a:t>
            </a:r>
            <a:r>
              <a:rPr kumimoji="1" lang="en-US" altLang="ja-JP" sz="1400" dirty="0"/>
              <a:t>: https://2sz7fh20hqku3jnvjc3lxy6g-wpengine.netdna-ssl.com/wp-content/themes/xicato/documentuploads/XSM%20Standard%20Series%20Datasheet.pdf</a:t>
            </a:r>
            <a:r>
              <a:rPr kumimoji="1" lang="ja-JP" altLang="en-US" sz="1400" dirty="0"/>
              <a:t>より一部改変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577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 flipH="1">
            <a:off x="-2" y="692696"/>
            <a:ext cx="9144001" cy="6095774"/>
            <a:chOff x="-76001" y="-315328"/>
            <a:chExt cx="9400530" cy="7128704"/>
          </a:xfrm>
        </p:grpSpPr>
        <p:grpSp>
          <p:nvGrpSpPr>
            <p:cNvPr id="7179" name="グループ化 7178"/>
            <p:cNvGrpSpPr/>
            <p:nvPr/>
          </p:nvGrpSpPr>
          <p:grpSpPr>
            <a:xfrm>
              <a:off x="-76001" y="-315328"/>
              <a:ext cx="9400530" cy="5688544"/>
              <a:chOff x="-76001" y="-132190"/>
              <a:chExt cx="9400530" cy="5688544"/>
            </a:xfrm>
          </p:grpSpPr>
          <p:grpSp>
            <p:nvGrpSpPr>
              <p:cNvPr id="7178" name="グループ化 7177"/>
              <p:cNvGrpSpPr/>
              <p:nvPr/>
            </p:nvGrpSpPr>
            <p:grpSpPr>
              <a:xfrm>
                <a:off x="-76001" y="-132190"/>
                <a:ext cx="9400530" cy="5688544"/>
                <a:chOff x="-76001" y="-132190"/>
                <a:chExt cx="9400530" cy="5688544"/>
              </a:xfrm>
            </p:grpSpPr>
            <p:grpSp>
              <p:nvGrpSpPr>
                <p:cNvPr id="7177" name="グループ化 7176"/>
                <p:cNvGrpSpPr/>
                <p:nvPr/>
              </p:nvGrpSpPr>
              <p:grpSpPr>
                <a:xfrm>
                  <a:off x="-76001" y="-132190"/>
                  <a:ext cx="9400530" cy="5688544"/>
                  <a:chOff x="-76001" y="-149332"/>
                  <a:chExt cx="9400530" cy="6618854"/>
                </a:xfrm>
              </p:grpSpPr>
              <p:sp>
                <p:nvSpPr>
                  <p:cNvPr id="11" name="正方形/長方形 10"/>
                  <p:cNvSpPr/>
                  <p:nvPr/>
                </p:nvSpPr>
                <p:spPr>
                  <a:xfrm>
                    <a:off x="0" y="2615446"/>
                    <a:ext cx="9144000" cy="316286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3" name="図 2"/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10800000">
                    <a:off x="3347862" y="2615446"/>
                    <a:ext cx="3672407" cy="316286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" name="テキスト ボックス 4"/>
                  <p:cNvSpPr txBox="1"/>
                  <p:nvPr/>
                </p:nvSpPr>
                <p:spPr>
                  <a:xfrm>
                    <a:off x="3563888" y="1191114"/>
                    <a:ext cx="1620957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2800" dirty="0">
                        <a:solidFill>
                          <a:prstClr val="black"/>
                        </a:solidFill>
                        <a:latin typeface="Calibri"/>
                      </a:rPr>
                      <a:t>太陽の光</a:t>
                    </a:r>
                  </a:p>
                </p:txBody>
              </p:sp>
              <p:sp>
                <p:nvSpPr>
                  <p:cNvPr id="21" name="テキスト ボックス 20"/>
                  <p:cNvSpPr txBox="1"/>
                  <p:nvPr/>
                </p:nvSpPr>
                <p:spPr>
                  <a:xfrm>
                    <a:off x="-19620" y="3716824"/>
                    <a:ext cx="615553" cy="1169552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2800" dirty="0">
                        <a:solidFill>
                          <a:prstClr val="black"/>
                        </a:solidFill>
                        <a:latin typeface="Calibri"/>
                      </a:rPr>
                      <a:t>殺菌灯</a:t>
                    </a:r>
                  </a:p>
                </p:txBody>
              </p:sp>
              <p:sp>
                <p:nvSpPr>
                  <p:cNvPr id="22" name="テキスト ボックス 21"/>
                  <p:cNvSpPr txBox="1"/>
                  <p:nvPr/>
                </p:nvSpPr>
                <p:spPr>
                  <a:xfrm>
                    <a:off x="22683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250</a:t>
                    </a:r>
                    <a:endParaRPr kumimoji="1"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1043608" y="3704642"/>
                    <a:ext cx="615553" cy="1137492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2800" dirty="0">
                        <a:solidFill>
                          <a:prstClr val="black"/>
                        </a:solidFill>
                        <a:latin typeface="Calibri"/>
                      </a:rPr>
                      <a:t>日焼け</a:t>
                    </a:r>
                    <a:endParaRPr kumimoji="1" lang="en-US" altLang="ja-JP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" name="テキスト ボックス 23"/>
                  <p:cNvSpPr txBox="1"/>
                  <p:nvPr/>
                </p:nvSpPr>
                <p:spPr>
                  <a:xfrm>
                    <a:off x="1051893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350</a:t>
                    </a:r>
                    <a:endParaRPr kumimoji="1"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" name="テキスト ボックス 24"/>
                  <p:cNvSpPr txBox="1"/>
                  <p:nvPr/>
                </p:nvSpPr>
                <p:spPr>
                  <a:xfrm>
                    <a:off x="2195659" y="2613420"/>
                    <a:ext cx="646331" cy="3269612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3000" b="1" dirty="0">
                        <a:solidFill>
                          <a:prstClr val="black"/>
                        </a:solidFill>
                        <a:latin typeface="Calibri"/>
                      </a:rPr>
                      <a:t>ブラックライト</a:t>
                    </a:r>
                    <a:endParaRPr kumimoji="1" lang="en-US" altLang="ja-JP" sz="30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" name="テキスト ボックス 25"/>
                  <p:cNvSpPr txBox="1"/>
                  <p:nvPr/>
                </p:nvSpPr>
                <p:spPr>
                  <a:xfrm>
                    <a:off x="2110915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365</a:t>
                    </a:r>
                    <a:endParaRPr kumimoji="1"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2981417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380</a:t>
                    </a:r>
                    <a:endParaRPr kumimoji="1"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" name="テキスト ボックス 27"/>
                  <p:cNvSpPr txBox="1"/>
                  <p:nvPr/>
                </p:nvSpPr>
                <p:spPr>
                  <a:xfrm>
                    <a:off x="6547884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770</a:t>
                    </a:r>
                    <a:endParaRPr kumimoji="1"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7170" name="Picture 2" descr="C:\Users\mayuri\AppData\Local\Microsoft\Windows\Temporary Internet Files\Content.IE5\ABAKN71F\MC900440405[1]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52743" y="-149332"/>
                    <a:ext cx="850476" cy="96000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31" name="直線コネクタ 30"/>
                  <p:cNvCxnSpPr/>
                  <p:nvPr/>
                </p:nvCxnSpPr>
                <p:spPr>
                  <a:xfrm flipV="1">
                    <a:off x="3828" y="734292"/>
                    <a:ext cx="3848092" cy="7555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69" name="直線コネクタ 7168"/>
                  <p:cNvCxnSpPr/>
                  <p:nvPr/>
                </p:nvCxnSpPr>
                <p:spPr>
                  <a:xfrm>
                    <a:off x="4932040" y="688409"/>
                    <a:ext cx="4240922" cy="76121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75" name="左右矢印 7174"/>
                  <p:cNvSpPr/>
                  <p:nvPr/>
                </p:nvSpPr>
                <p:spPr>
                  <a:xfrm>
                    <a:off x="3384272" y="1724101"/>
                    <a:ext cx="3636000" cy="966055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左右矢印 39"/>
                  <p:cNvSpPr/>
                  <p:nvPr/>
                </p:nvSpPr>
                <p:spPr>
                  <a:xfrm>
                    <a:off x="7020273" y="1724101"/>
                    <a:ext cx="2304256" cy="966055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" name="左右矢印 40"/>
                  <p:cNvSpPr/>
                  <p:nvPr/>
                </p:nvSpPr>
                <p:spPr>
                  <a:xfrm>
                    <a:off x="-76001" y="1724101"/>
                    <a:ext cx="3423864" cy="966054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76" name="テキスト ボックス 7175"/>
                  <p:cNvSpPr txBox="1"/>
                  <p:nvPr/>
                </p:nvSpPr>
                <p:spPr>
                  <a:xfrm>
                    <a:off x="4067944" y="1873584"/>
                    <a:ext cx="2031325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3600" dirty="0">
                        <a:solidFill>
                          <a:prstClr val="black"/>
                        </a:solidFill>
                        <a:latin typeface="Calibri"/>
                      </a:rPr>
                      <a:t>可視光線</a:t>
                    </a:r>
                  </a:p>
                </p:txBody>
              </p:sp>
              <p:sp>
                <p:nvSpPr>
                  <p:cNvPr id="43" name="テキスト ボックス 42"/>
                  <p:cNvSpPr txBox="1"/>
                  <p:nvPr/>
                </p:nvSpPr>
                <p:spPr>
                  <a:xfrm>
                    <a:off x="851101" y="1861388"/>
                    <a:ext cx="1569660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3600" dirty="0">
                        <a:solidFill>
                          <a:prstClr val="black"/>
                        </a:solidFill>
                        <a:latin typeface="Calibri"/>
                      </a:rPr>
                      <a:t>紫外線</a:t>
                    </a:r>
                  </a:p>
                </p:txBody>
              </p:sp>
              <p:sp>
                <p:nvSpPr>
                  <p:cNvPr id="44" name="テキスト ボックス 43"/>
                  <p:cNvSpPr txBox="1"/>
                  <p:nvPr/>
                </p:nvSpPr>
                <p:spPr>
                  <a:xfrm>
                    <a:off x="7387571" y="1861388"/>
                    <a:ext cx="1569660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1" lang="ja-JP" altLang="en-US" sz="3600" dirty="0">
                        <a:solidFill>
                          <a:prstClr val="black"/>
                        </a:solidFill>
                        <a:latin typeface="Calibri"/>
                      </a:rPr>
                      <a:t>赤外線</a:t>
                    </a:r>
                  </a:p>
                </p:txBody>
              </p:sp>
              <p:cxnSp>
                <p:nvCxnSpPr>
                  <p:cNvPr id="7" name="直線矢印コネクタ 6"/>
                  <p:cNvCxnSpPr/>
                  <p:nvPr/>
                </p:nvCxnSpPr>
                <p:spPr>
                  <a:xfrm flipH="1">
                    <a:off x="-36512" y="5778310"/>
                    <a:ext cx="9209474" cy="20939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7832829" y="5033134"/>
                  <a:ext cx="91563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1" lang="en-US" altLang="ja-JP" sz="2800" dirty="0">
                      <a:solidFill>
                        <a:prstClr val="black"/>
                      </a:solidFill>
                      <a:latin typeface="Calibri"/>
                    </a:rPr>
                    <a:t>1000</a:t>
                  </a:r>
                  <a:endParaRPr kumimoji="1" lang="ja-JP" alt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7" name="テキスト ボックス 46"/>
              <p:cNvSpPr txBox="1"/>
              <p:nvPr/>
            </p:nvSpPr>
            <p:spPr>
              <a:xfrm>
                <a:off x="7868490" y="2492896"/>
                <a:ext cx="615553" cy="255133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1" lang="ja-JP" altLang="en-US" sz="2800" dirty="0">
                    <a:solidFill>
                      <a:prstClr val="black"/>
                    </a:solidFill>
                    <a:latin typeface="Calibri"/>
                  </a:rPr>
                  <a:t>赤外線ヒーター</a:t>
                </a:r>
                <a:endParaRPr kumimoji="1" lang="en-US" altLang="ja-JP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80" name="テキスト ボックス 7179"/>
                <p:cNvSpPr txBox="1"/>
                <p:nvPr/>
              </p:nvSpPr>
              <p:spPr>
                <a:xfrm>
                  <a:off x="188584" y="5229200"/>
                  <a:ext cx="193514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kumimoji="1" lang="ja-JP" altLang="en-US" sz="2800" dirty="0">
                      <a:solidFill>
                        <a:prstClr val="black"/>
                      </a:solidFill>
                      <a:latin typeface="Calibri"/>
                    </a:rPr>
                    <a:t>波長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dirty="0">
                          <a:solidFill>
                            <a:prstClr val="black"/>
                          </a:solidFill>
                          <a:latin typeface="Cambria Math"/>
                        </a:rPr>
                        <m:t>λ</m:t>
                      </m:r>
                      <m:r>
                        <a:rPr kumimoji="1" lang="en-US" altLang="ja-JP" sz="28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〔</m:t>
                      </m:r>
                      <m:r>
                        <m:rPr>
                          <m:sty m:val="p"/>
                        </m:rPr>
                        <a:rPr kumimoji="1" lang="en-US" altLang="ja-JP" sz="2800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nm</m:t>
                      </m:r>
                      <m:r>
                        <a:rPr kumimoji="1" lang="en-US" altLang="ja-JP" sz="28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〕</m:t>
                      </m:r>
                    </m:oMath>
                  </a14:m>
                  <a:endParaRPr kumimoji="1" lang="ja-JP" alt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80" name="テキスト ボックス 7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584" y="5229200"/>
                  <a:ext cx="1935145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625" t="-16279" b="-267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81" name="左右矢印 7180"/>
            <p:cNvSpPr/>
            <p:nvPr/>
          </p:nvSpPr>
          <p:spPr>
            <a:xfrm>
              <a:off x="35496" y="5654952"/>
              <a:ext cx="9036000" cy="1158424"/>
            </a:xfrm>
            <a:prstGeom prst="leftRightArrow">
              <a:avLst>
                <a:gd name="adj1" fmla="val 67132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1" lang="ja-JP" altLang="en-US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182" name="テキスト ボックス 7181"/>
            <p:cNvSpPr txBox="1"/>
            <p:nvPr/>
          </p:nvSpPr>
          <p:spPr>
            <a:xfrm>
              <a:off x="3059832" y="5851812"/>
              <a:ext cx="34291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ja-JP" altLang="en-US" sz="4400" dirty="0">
                  <a:solidFill>
                    <a:prstClr val="black"/>
                  </a:solidFill>
                  <a:latin typeface="Calibri"/>
                </a:rPr>
                <a:t>光エネルギー</a:t>
              </a:r>
              <a:endParaRPr kumimoji="1" lang="en-US" altLang="ja-JP" sz="4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83" name="テキスト ボックス 7182"/>
            <p:cNvSpPr txBox="1"/>
            <p:nvPr/>
          </p:nvSpPr>
          <p:spPr>
            <a:xfrm>
              <a:off x="310461" y="5792578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ja-JP" altLang="en-US" sz="4800" dirty="0">
                  <a:solidFill>
                    <a:prstClr val="black"/>
                  </a:solidFill>
                  <a:latin typeface="Calibri"/>
                </a:rPr>
                <a:t>強</a:t>
              </a: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8092261" y="5812903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ja-JP" altLang="en-US" sz="4800" dirty="0">
                  <a:solidFill>
                    <a:prstClr val="black"/>
                  </a:solidFill>
                  <a:latin typeface="Calibri"/>
                </a:rPr>
                <a:t>弱</a:t>
              </a:r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7080367" y="1168032"/>
            <a:ext cx="202348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</a:rPr>
              <a:t>しがいせん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746152" y="5583750"/>
            <a:ext cx="202348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</a:rPr>
              <a:t>ひかり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88528" y="2360953"/>
            <a:ext cx="24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solidFill>
                  <a:schemeClr val="tx1"/>
                </a:solidFill>
              </a:rPr>
              <a:t>せきがいせん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93494" y="3099617"/>
            <a:ext cx="24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chemeClr val="tx1"/>
                </a:solidFill>
              </a:rPr>
              <a:t>ひ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935613" y="3028825"/>
            <a:ext cx="244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chemeClr val="tx1"/>
                </a:solidFill>
              </a:rPr>
              <a:t>さきんとう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4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85409"/>
              </p:ext>
            </p:extLst>
          </p:nvPr>
        </p:nvGraphicFramePr>
        <p:xfrm>
          <a:off x="5959361" y="146151"/>
          <a:ext cx="1710671" cy="171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9" name="ビットマップ イメージ" r:id="rId6" imgW="2180952" imgH="2228571" progId="Paint.Picture">
                  <p:embed/>
                </p:oleObj>
              </mc:Choice>
              <mc:Fallback>
                <p:oleObj name="ビットマップ イメージ" r:id="rId6" imgW="2180952" imgH="2228571" progId="Paint.Picture">
                  <p:embed/>
                  <p:pic>
                    <p:nvPicPr>
                      <p:cNvPr id="4403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361" y="146151"/>
                        <a:ext cx="1710671" cy="1710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87743"/>
              </p:ext>
            </p:extLst>
          </p:nvPr>
        </p:nvGraphicFramePr>
        <p:xfrm>
          <a:off x="420257" y="158966"/>
          <a:ext cx="1593634" cy="1593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0" name="ビットマップ イメージ" r:id="rId8" imgW="1905266" imgH="1943371" progId="Paint.Picture">
                  <p:embed/>
                </p:oleObj>
              </mc:Choice>
              <mc:Fallback>
                <p:oleObj name="ビットマップ イメージ" r:id="rId8" imgW="1905266" imgH="1943371" progId="Paint.Picture">
                  <p:embed/>
                  <p:pic>
                    <p:nvPicPr>
                      <p:cNvPr id="4404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257" y="158966"/>
                        <a:ext cx="1593634" cy="1593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614831"/>
              </p:ext>
            </p:extLst>
          </p:nvPr>
        </p:nvGraphicFramePr>
        <p:xfrm>
          <a:off x="2555776" y="132551"/>
          <a:ext cx="1618245" cy="1618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1" name="ビットマップ イメージ" r:id="rId10" imgW="1724266" imgH="1762371" progId="Paint.Picture">
                  <p:embed/>
                </p:oleObj>
              </mc:Choice>
              <mc:Fallback>
                <p:oleObj name="ビットマップ イメージ" r:id="rId10" imgW="1724266" imgH="1762371" progId="Paint.Picture">
                  <p:embed/>
                  <p:pic>
                    <p:nvPicPr>
                      <p:cNvPr id="4404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32551"/>
                        <a:ext cx="1618245" cy="1618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9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</a:rPr>
              <a:t>２</a:t>
            </a:r>
            <a:r>
              <a:rPr lang="ja-JP" altLang="en-US" sz="4400" dirty="0">
                <a:solidFill>
                  <a:srgbClr val="FF000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23822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nit.aist.go.jp/rcpvt/ci/about_pv/types/PV-Group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90588"/>
            <a:ext cx="8496300" cy="5076825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07504" y="621814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独立行政法人産業技術総合研究所</a:t>
            </a:r>
            <a:r>
              <a:rPr kumimoji="1" lang="ja-JP" altLang="en-US" sz="1400" dirty="0" smtClean="0"/>
              <a:t>、「太陽電池の分類」</a:t>
            </a:r>
            <a:r>
              <a:rPr lang="en-US" altLang="ja-JP" sz="1400" dirty="0" smtClean="0"/>
              <a:t>(http://unit.aist.go.jp/rcpvt/ci/about_pv/types/PV-Groups.gif)</a:t>
            </a:r>
            <a:r>
              <a:rPr lang="ja-JP" altLang="en-US" sz="1400" dirty="0" smtClean="0"/>
              <a:t>、</a:t>
            </a:r>
            <a:r>
              <a:rPr lang="en-US" altLang="ja-JP" sz="1400" dirty="0" smtClean="0"/>
              <a:t>2011/11/14</a:t>
            </a:r>
            <a:r>
              <a:rPr lang="ja-JP" altLang="en-US" sz="1400" dirty="0" smtClean="0"/>
              <a:t>確認</a:t>
            </a:r>
            <a:endParaRPr kumimoji="1" lang="ja-JP" altLang="en-US" sz="1400" dirty="0"/>
          </a:p>
        </p:txBody>
      </p:sp>
      <p:sp>
        <p:nvSpPr>
          <p:cNvPr id="5" name="角丸四角形 4"/>
          <p:cNvSpPr/>
          <p:nvPr/>
        </p:nvSpPr>
        <p:spPr>
          <a:xfrm>
            <a:off x="179512" y="476672"/>
            <a:ext cx="8784976" cy="57606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63840" y="116632"/>
            <a:ext cx="34163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太陽電池の分類</a:t>
            </a:r>
            <a:endParaRPr kumimoji="1" lang="ja-JP" altLang="en-US" sz="3600" dirty="0"/>
          </a:p>
        </p:txBody>
      </p:sp>
      <p:sp>
        <p:nvSpPr>
          <p:cNvPr id="9" name="円/楕円 8"/>
          <p:cNvSpPr/>
          <p:nvPr/>
        </p:nvSpPr>
        <p:spPr>
          <a:xfrm>
            <a:off x="3707904" y="4725144"/>
            <a:ext cx="1728192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14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295275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8675" name="Text Box 39"/>
          <p:cNvSpPr txBox="1">
            <a:spLocks noChangeArrowheads="1"/>
          </p:cNvSpPr>
          <p:nvPr/>
        </p:nvSpPr>
        <p:spPr bwMode="auto">
          <a:xfrm>
            <a:off x="827088" y="333375"/>
            <a:ext cx="7404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色素増感太陽電池で走る模型自動車教材</a:t>
            </a:r>
          </a:p>
        </p:txBody>
      </p:sp>
      <p:pic>
        <p:nvPicPr>
          <p:cNvPr id="28676" name="Picture 41" descr="IMG_44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341438"/>
            <a:ext cx="22701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5905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8" descr="ds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3415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B9CFAA-DFE9-4062-A1BD-B962959A887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ja-JP" sz="1400" smtClean="0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700338" y="2781300"/>
            <a:ext cx="3671887" cy="30956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3775"/>
          </a:xfrm>
        </p:spPr>
        <p:txBody>
          <a:bodyPr/>
          <a:lstStyle/>
          <a:p>
            <a:pPr algn="l" eaLnBrk="1" hangingPunct="1"/>
            <a:r>
              <a:rPr lang="ja-JP" altLang="en-US" smtClean="0"/>
              <a:t>色素増感太陽電池の発電原理</a:t>
            </a: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6227763" y="2781300"/>
            <a:ext cx="144462" cy="3095625"/>
          </a:xfrm>
          <a:prstGeom prst="rect">
            <a:avLst/>
          </a:prstGeom>
          <a:solidFill>
            <a:srgbClr val="29292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6516688" y="2781300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3" name="Oval 6"/>
          <p:cNvSpPr>
            <a:spLocks noChangeArrowheads="1"/>
          </p:cNvSpPr>
          <p:nvPr/>
        </p:nvSpPr>
        <p:spPr bwMode="auto">
          <a:xfrm>
            <a:off x="2627313" y="2997200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4" name="Oval 7"/>
          <p:cNvSpPr>
            <a:spLocks noChangeArrowheads="1"/>
          </p:cNvSpPr>
          <p:nvPr/>
        </p:nvSpPr>
        <p:spPr bwMode="auto">
          <a:xfrm>
            <a:off x="2987675" y="2997200"/>
            <a:ext cx="503238" cy="5032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5" name="Oval 8"/>
          <p:cNvSpPr>
            <a:spLocks noChangeArrowheads="1"/>
          </p:cNvSpPr>
          <p:nvPr/>
        </p:nvSpPr>
        <p:spPr bwMode="auto">
          <a:xfrm>
            <a:off x="3348038" y="2997200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6" name="Oval 9"/>
          <p:cNvSpPr>
            <a:spLocks noChangeArrowheads="1"/>
          </p:cNvSpPr>
          <p:nvPr/>
        </p:nvSpPr>
        <p:spPr bwMode="auto">
          <a:xfrm>
            <a:off x="3708400" y="2997200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7" name="Oval 10"/>
          <p:cNvSpPr>
            <a:spLocks noChangeArrowheads="1"/>
          </p:cNvSpPr>
          <p:nvPr/>
        </p:nvSpPr>
        <p:spPr bwMode="auto">
          <a:xfrm>
            <a:off x="2627313" y="393382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8" name="Oval 11"/>
          <p:cNvSpPr>
            <a:spLocks noChangeArrowheads="1"/>
          </p:cNvSpPr>
          <p:nvPr/>
        </p:nvSpPr>
        <p:spPr bwMode="auto">
          <a:xfrm>
            <a:off x="3348038" y="393382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9" name="Oval 12"/>
          <p:cNvSpPr>
            <a:spLocks noChangeArrowheads="1"/>
          </p:cNvSpPr>
          <p:nvPr/>
        </p:nvSpPr>
        <p:spPr bwMode="auto">
          <a:xfrm>
            <a:off x="2987675" y="393382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0" name="Oval 13"/>
          <p:cNvSpPr>
            <a:spLocks noChangeArrowheads="1"/>
          </p:cNvSpPr>
          <p:nvPr/>
        </p:nvSpPr>
        <p:spPr bwMode="auto">
          <a:xfrm>
            <a:off x="3708400" y="393382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1" name="Oval 14"/>
          <p:cNvSpPr>
            <a:spLocks noChangeArrowheads="1"/>
          </p:cNvSpPr>
          <p:nvPr/>
        </p:nvSpPr>
        <p:spPr bwMode="auto">
          <a:xfrm>
            <a:off x="2627313" y="4868863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2" name="Oval 15"/>
          <p:cNvSpPr>
            <a:spLocks noChangeArrowheads="1"/>
          </p:cNvSpPr>
          <p:nvPr/>
        </p:nvSpPr>
        <p:spPr bwMode="auto">
          <a:xfrm>
            <a:off x="3708400" y="4868863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3" name="Oval 16"/>
          <p:cNvSpPr>
            <a:spLocks noChangeArrowheads="1"/>
          </p:cNvSpPr>
          <p:nvPr/>
        </p:nvSpPr>
        <p:spPr bwMode="auto">
          <a:xfrm>
            <a:off x="3348038" y="4868863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4" name="Oval 17"/>
          <p:cNvSpPr>
            <a:spLocks noChangeArrowheads="1"/>
          </p:cNvSpPr>
          <p:nvPr/>
        </p:nvSpPr>
        <p:spPr bwMode="auto">
          <a:xfrm>
            <a:off x="2987675" y="4868863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5" name="Oval 18"/>
          <p:cNvSpPr>
            <a:spLocks noChangeArrowheads="1"/>
          </p:cNvSpPr>
          <p:nvPr/>
        </p:nvSpPr>
        <p:spPr bwMode="auto">
          <a:xfrm>
            <a:off x="2844800" y="292417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6" name="Oval 19"/>
          <p:cNvSpPr>
            <a:spLocks noChangeArrowheads="1"/>
          </p:cNvSpPr>
          <p:nvPr/>
        </p:nvSpPr>
        <p:spPr bwMode="auto">
          <a:xfrm>
            <a:off x="30607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276600" y="292417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4925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9" name="Oval 22"/>
          <p:cNvSpPr>
            <a:spLocks noChangeArrowheads="1"/>
          </p:cNvSpPr>
          <p:nvPr/>
        </p:nvSpPr>
        <p:spPr bwMode="auto">
          <a:xfrm>
            <a:off x="3708400" y="29972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0" name="Oval 23"/>
          <p:cNvSpPr>
            <a:spLocks noChangeArrowheads="1"/>
          </p:cNvSpPr>
          <p:nvPr/>
        </p:nvSpPr>
        <p:spPr bwMode="auto">
          <a:xfrm>
            <a:off x="3995738" y="292417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1" name="Oval 24"/>
          <p:cNvSpPr>
            <a:spLocks noChangeArrowheads="1"/>
          </p:cNvSpPr>
          <p:nvPr/>
        </p:nvSpPr>
        <p:spPr bwMode="auto">
          <a:xfrm>
            <a:off x="2771775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2" name="Oval 25"/>
          <p:cNvSpPr>
            <a:spLocks noChangeArrowheads="1"/>
          </p:cNvSpPr>
          <p:nvPr/>
        </p:nvSpPr>
        <p:spPr bwMode="auto">
          <a:xfrm>
            <a:off x="29876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3" name="Oval 26"/>
          <p:cNvSpPr>
            <a:spLocks noChangeArrowheads="1"/>
          </p:cNvSpPr>
          <p:nvPr/>
        </p:nvSpPr>
        <p:spPr bwMode="auto">
          <a:xfrm>
            <a:off x="3132138" y="350043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4" name="Oval 27"/>
          <p:cNvSpPr>
            <a:spLocks noChangeArrowheads="1"/>
          </p:cNvSpPr>
          <p:nvPr/>
        </p:nvSpPr>
        <p:spPr bwMode="auto">
          <a:xfrm>
            <a:off x="3348038" y="34290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5" name="Oval 28"/>
          <p:cNvSpPr>
            <a:spLocks noChangeArrowheads="1"/>
          </p:cNvSpPr>
          <p:nvPr/>
        </p:nvSpPr>
        <p:spPr bwMode="auto">
          <a:xfrm>
            <a:off x="2700338" y="29972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6" name="Oval 29"/>
          <p:cNvSpPr>
            <a:spLocks noChangeArrowheads="1"/>
          </p:cNvSpPr>
          <p:nvPr/>
        </p:nvSpPr>
        <p:spPr bwMode="auto">
          <a:xfrm>
            <a:off x="3492500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7" name="Oval 30"/>
          <p:cNvSpPr>
            <a:spLocks noChangeArrowheads="1"/>
          </p:cNvSpPr>
          <p:nvPr/>
        </p:nvSpPr>
        <p:spPr bwMode="auto">
          <a:xfrm>
            <a:off x="3708400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8" name="Oval 31"/>
          <p:cNvSpPr>
            <a:spLocks noChangeArrowheads="1"/>
          </p:cNvSpPr>
          <p:nvPr/>
        </p:nvSpPr>
        <p:spPr bwMode="auto">
          <a:xfrm>
            <a:off x="3924300" y="35004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9" name="Oval 32"/>
          <p:cNvSpPr>
            <a:spLocks noChangeArrowheads="1"/>
          </p:cNvSpPr>
          <p:nvPr/>
        </p:nvSpPr>
        <p:spPr bwMode="auto">
          <a:xfrm>
            <a:off x="2771775" y="38608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0" name="Oval 33"/>
          <p:cNvSpPr>
            <a:spLocks noChangeArrowheads="1"/>
          </p:cNvSpPr>
          <p:nvPr/>
        </p:nvSpPr>
        <p:spPr bwMode="auto">
          <a:xfrm>
            <a:off x="2916238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1" name="Oval 34"/>
          <p:cNvSpPr>
            <a:spLocks noChangeArrowheads="1"/>
          </p:cNvSpPr>
          <p:nvPr/>
        </p:nvSpPr>
        <p:spPr bwMode="auto">
          <a:xfrm>
            <a:off x="3132138" y="38608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2" name="Oval 35"/>
          <p:cNvSpPr>
            <a:spLocks noChangeArrowheads="1"/>
          </p:cNvSpPr>
          <p:nvPr/>
        </p:nvSpPr>
        <p:spPr bwMode="auto">
          <a:xfrm>
            <a:off x="3348038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3" name="Oval 36"/>
          <p:cNvSpPr>
            <a:spLocks noChangeArrowheads="1"/>
          </p:cNvSpPr>
          <p:nvPr/>
        </p:nvSpPr>
        <p:spPr bwMode="auto">
          <a:xfrm>
            <a:off x="3492500" y="38608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4" name="Oval 37"/>
          <p:cNvSpPr>
            <a:spLocks noChangeArrowheads="1"/>
          </p:cNvSpPr>
          <p:nvPr/>
        </p:nvSpPr>
        <p:spPr bwMode="auto">
          <a:xfrm>
            <a:off x="3708400" y="39338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5" name="Oval 38"/>
          <p:cNvSpPr>
            <a:spLocks noChangeArrowheads="1"/>
          </p:cNvSpPr>
          <p:nvPr/>
        </p:nvSpPr>
        <p:spPr bwMode="auto">
          <a:xfrm>
            <a:off x="3852863" y="39338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6" name="Oval 39"/>
          <p:cNvSpPr>
            <a:spLocks noChangeArrowheads="1"/>
          </p:cNvSpPr>
          <p:nvPr/>
        </p:nvSpPr>
        <p:spPr bwMode="auto">
          <a:xfrm>
            <a:off x="2771775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7" name="Oval 40"/>
          <p:cNvSpPr>
            <a:spLocks noChangeArrowheads="1"/>
          </p:cNvSpPr>
          <p:nvPr/>
        </p:nvSpPr>
        <p:spPr bwMode="auto">
          <a:xfrm>
            <a:off x="2916238" y="43656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8" name="Oval 41"/>
          <p:cNvSpPr>
            <a:spLocks noChangeArrowheads="1"/>
          </p:cNvSpPr>
          <p:nvPr/>
        </p:nvSpPr>
        <p:spPr bwMode="auto">
          <a:xfrm>
            <a:off x="3060700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9" name="Oval 42"/>
          <p:cNvSpPr>
            <a:spLocks noChangeArrowheads="1"/>
          </p:cNvSpPr>
          <p:nvPr/>
        </p:nvSpPr>
        <p:spPr bwMode="auto">
          <a:xfrm>
            <a:off x="3203575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0" name="Oval 43"/>
          <p:cNvSpPr>
            <a:spLocks noChangeArrowheads="1"/>
          </p:cNvSpPr>
          <p:nvPr/>
        </p:nvSpPr>
        <p:spPr bwMode="auto">
          <a:xfrm>
            <a:off x="3419475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1" name="Oval 44"/>
          <p:cNvSpPr>
            <a:spLocks noChangeArrowheads="1"/>
          </p:cNvSpPr>
          <p:nvPr/>
        </p:nvSpPr>
        <p:spPr bwMode="auto">
          <a:xfrm>
            <a:off x="3563938" y="4437063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2" name="Oval 45"/>
          <p:cNvSpPr>
            <a:spLocks noChangeArrowheads="1"/>
          </p:cNvSpPr>
          <p:nvPr/>
        </p:nvSpPr>
        <p:spPr bwMode="auto">
          <a:xfrm>
            <a:off x="3708400" y="43656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3" name="Oval 46"/>
          <p:cNvSpPr>
            <a:spLocks noChangeArrowheads="1"/>
          </p:cNvSpPr>
          <p:nvPr/>
        </p:nvSpPr>
        <p:spPr bwMode="auto">
          <a:xfrm>
            <a:off x="3924300" y="44370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4" name="Oval 47"/>
          <p:cNvSpPr>
            <a:spLocks noChangeArrowheads="1"/>
          </p:cNvSpPr>
          <p:nvPr/>
        </p:nvSpPr>
        <p:spPr bwMode="auto">
          <a:xfrm>
            <a:off x="2771775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5" name="Oval 48"/>
          <p:cNvSpPr>
            <a:spLocks noChangeArrowheads="1"/>
          </p:cNvSpPr>
          <p:nvPr/>
        </p:nvSpPr>
        <p:spPr bwMode="auto">
          <a:xfrm>
            <a:off x="2916238" y="4868863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6" name="Oval 49"/>
          <p:cNvSpPr>
            <a:spLocks noChangeArrowheads="1"/>
          </p:cNvSpPr>
          <p:nvPr/>
        </p:nvSpPr>
        <p:spPr bwMode="auto">
          <a:xfrm>
            <a:off x="30607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7" name="Oval 50"/>
          <p:cNvSpPr>
            <a:spLocks noChangeArrowheads="1"/>
          </p:cNvSpPr>
          <p:nvPr/>
        </p:nvSpPr>
        <p:spPr bwMode="auto">
          <a:xfrm>
            <a:off x="3203575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8" name="Oval 51"/>
          <p:cNvSpPr>
            <a:spLocks noChangeArrowheads="1"/>
          </p:cNvSpPr>
          <p:nvPr/>
        </p:nvSpPr>
        <p:spPr bwMode="auto">
          <a:xfrm>
            <a:off x="32766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9" name="Oval 52"/>
          <p:cNvSpPr>
            <a:spLocks noChangeArrowheads="1"/>
          </p:cNvSpPr>
          <p:nvPr/>
        </p:nvSpPr>
        <p:spPr bwMode="auto">
          <a:xfrm>
            <a:off x="34925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0" name="Oval 53"/>
          <p:cNvSpPr>
            <a:spLocks noChangeArrowheads="1"/>
          </p:cNvSpPr>
          <p:nvPr/>
        </p:nvSpPr>
        <p:spPr bwMode="auto">
          <a:xfrm>
            <a:off x="3708400" y="48688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1" name="Oval 54"/>
          <p:cNvSpPr>
            <a:spLocks noChangeArrowheads="1"/>
          </p:cNvSpPr>
          <p:nvPr/>
        </p:nvSpPr>
        <p:spPr bwMode="auto">
          <a:xfrm>
            <a:off x="3924300" y="479742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2" name="Oval 55"/>
          <p:cNvSpPr>
            <a:spLocks noChangeArrowheads="1"/>
          </p:cNvSpPr>
          <p:nvPr/>
        </p:nvSpPr>
        <p:spPr bwMode="auto">
          <a:xfrm>
            <a:off x="2771775" y="537368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3" name="Oval 56"/>
          <p:cNvSpPr>
            <a:spLocks noChangeArrowheads="1"/>
          </p:cNvSpPr>
          <p:nvPr/>
        </p:nvSpPr>
        <p:spPr bwMode="auto">
          <a:xfrm>
            <a:off x="2987675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4" name="Oval 57"/>
          <p:cNvSpPr>
            <a:spLocks noChangeArrowheads="1"/>
          </p:cNvSpPr>
          <p:nvPr/>
        </p:nvSpPr>
        <p:spPr bwMode="auto">
          <a:xfrm>
            <a:off x="3132138" y="537368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5" name="Oval 58"/>
          <p:cNvSpPr>
            <a:spLocks noChangeArrowheads="1"/>
          </p:cNvSpPr>
          <p:nvPr/>
        </p:nvSpPr>
        <p:spPr bwMode="auto">
          <a:xfrm>
            <a:off x="3276600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6" name="Oval 59"/>
          <p:cNvSpPr>
            <a:spLocks noChangeArrowheads="1"/>
          </p:cNvSpPr>
          <p:nvPr/>
        </p:nvSpPr>
        <p:spPr bwMode="auto">
          <a:xfrm>
            <a:off x="3492500" y="537368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7" name="Oval 60"/>
          <p:cNvSpPr>
            <a:spLocks noChangeArrowheads="1"/>
          </p:cNvSpPr>
          <p:nvPr/>
        </p:nvSpPr>
        <p:spPr bwMode="auto">
          <a:xfrm>
            <a:off x="3708400" y="53006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8" name="Oval 61"/>
          <p:cNvSpPr>
            <a:spLocks noChangeArrowheads="1"/>
          </p:cNvSpPr>
          <p:nvPr/>
        </p:nvSpPr>
        <p:spPr bwMode="auto">
          <a:xfrm>
            <a:off x="3852863" y="5373688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9" name="Oval 62"/>
          <p:cNvSpPr>
            <a:spLocks noChangeArrowheads="1"/>
          </p:cNvSpPr>
          <p:nvPr/>
        </p:nvSpPr>
        <p:spPr bwMode="auto">
          <a:xfrm>
            <a:off x="4140200" y="5229225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0" name="Oval 63"/>
          <p:cNvSpPr>
            <a:spLocks noChangeArrowheads="1"/>
          </p:cNvSpPr>
          <p:nvPr/>
        </p:nvSpPr>
        <p:spPr bwMode="auto">
          <a:xfrm>
            <a:off x="4140200" y="4941888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1" name="Oval 64"/>
          <p:cNvSpPr>
            <a:spLocks noChangeArrowheads="1"/>
          </p:cNvSpPr>
          <p:nvPr/>
        </p:nvSpPr>
        <p:spPr bwMode="auto">
          <a:xfrm>
            <a:off x="4140200" y="4221163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2" name="Oval 65"/>
          <p:cNvSpPr>
            <a:spLocks noChangeArrowheads="1"/>
          </p:cNvSpPr>
          <p:nvPr/>
        </p:nvSpPr>
        <p:spPr bwMode="auto">
          <a:xfrm>
            <a:off x="4211638" y="3213100"/>
            <a:ext cx="71437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3" name="Line 66"/>
          <p:cNvSpPr>
            <a:spLocks noChangeShapeType="1"/>
          </p:cNvSpPr>
          <p:nvPr/>
        </p:nvSpPr>
        <p:spPr bwMode="auto">
          <a:xfrm flipV="1">
            <a:off x="2627313" y="22764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4" name="Line 67"/>
          <p:cNvSpPr>
            <a:spLocks noChangeShapeType="1"/>
          </p:cNvSpPr>
          <p:nvPr/>
        </p:nvSpPr>
        <p:spPr bwMode="auto">
          <a:xfrm>
            <a:off x="2627313" y="227647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5" name="Line 68"/>
          <p:cNvSpPr>
            <a:spLocks noChangeShapeType="1"/>
          </p:cNvSpPr>
          <p:nvPr/>
        </p:nvSpPr>
        <p:spPr bwMode="auto">
          <a:xfrm>
            <a:off x="4572000" y="220503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6" name="Line 69"/>
          <p:cNvSpPr>
            <a:spLocks noChangeShapeType="1"/>
          </p:cNvSpPr>
          <p:nvPr/>
        </p:nvSpPr>
        <p:spPr bwMode="auto">
          <a:xfrm>
            <a:off x="6443663" y="22050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7" name="Rectangle 70"/>
          <p:cNvSpPr>
            <a:spLocks noChangeArrowheads="1"/>
          </p:cNvSpPr>
          <p:nvPr/>
        </p:nvSpPr>
        <p:spPr bwMode="auto">
          <a:xfrm>
            <a:off x="4500563" y="1989138"/>
            <a:ext cx="7143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8" name="Oval 71"/>
          <p:cNvSpPr>
            <a:spLocks noChangeArrowheads="1"/>
          </p:cNvSpPr>
          <p:nvPr/>
        </p:nvSpPr>
        <p:spPr bwMode="auto">
          <a:xfrm>
            <a:off x="4427538" y="1700213"/>
            <a:ext cx="215900" cy="4333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9" name="Text Box 72"/>
          <p:cNvSpPr txBox="1">
            <a:spLocks noChangeArrowheads="1"/>
          </p:cNvSpPr>
          <p:nvPr/>
        </p:nvSpPr>
        <p:spPr bwMode="auto">
          <a:xfrm>
            <a:off x="250825" y="4797425"/>
            <a:ext cx="19462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電気伝導性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ガラス</a:t>
            </a:r>
          </a:p>
        </p:txBody>
      </p:sp>
      <p:sp>
        <p:nvSpPr>
          <p:cNvPr id="29770" name="Text Box 73"/>
          <p:cNvSpPr txBox="1">
            <a:spLocks noChangeArrowheads="1"/>
          </p:cNvSpPr>
          <p:nvPr/>
        </p:nvSpPr>
        <p:spPr bwMode="auto">
          <a:xfrm>
            <a:off x="5508625" y="6092825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黒鉛</a:t>
            </a:r>
            <a:r>
              <a:rPr lang="ja-JP" altLang="en-US" sz="1800">
                <a:latin typeface="Arial" panose="020B0604020202020204" pitchFamily="34" charset="0"/>
              </a:rPr>
              <a:t>または白金</a:t>
            </a:r>
          </a:p>
        </p:txBody>
      </p:sp>
      <p:sp>
        <p:nvSpPr>
          <p:cNvPr id="29771" name="Text Box 74"/>
          <p:cNvSpPr txBox="1">
            <a:spLocks noChangeArrowheads="1"/>
          </p:cNvSpPr>
          <p:nvPr/>
        </p:nvSpPr>
        <p:spPr bwMode="auto">
          <a:xfrm>
            <a:off x="4067175" y="4724400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色素</a:t>
            </a:r>
          </a:p>
        </p:txBody>
      </p:sp>
      <p:sp>
        <p:nvSpPr>
          <p:cNvPr id="29772" name="Text Box 75"/>
          <p:cNvSpPr txBox="1">
            <a:spLocks noChangeArrowheads="1"/>
          </p:cNvSpPr>
          <p:nvPr/>
        </p:nvSpPr>
        <p:spPr bwMode="auto">
          <a:xfrm>
            <a:off x="3708400" y="6165850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TiO</a:t>
            </a:r>
            <a:r>
              <a:rPr lang="ja-JP" altLang="en-US" sz="2400" baseline="-25000">
                <a:latin typeface="Arial" panose="020B0604020202020204" pitchFamily="34" charset="0"/>
              </a:rPr>
              <a:t>２</a:t>
            </a:r>
          </a:p>
        </p:txBody>
      </p:sp>
      <p:sp>
        <p:nvSpPr>
          <p:cNvPr id="29773" name="Text Box 76"/>
          <p:cNvSpPr txBox="1">
            <a:spLocks noChangeArrowheads="1"/>
          </p:cNvSpPr>
          <p:nvPr/>
        </p:nvSpPr>
        <p:spPr bwMode="auto">
          <a:xfrm>
            <a:off x="4211638" y="350043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ヨウ素電解液</a:t>
            </a:r>
          </a:p>
        </p:txBody>
      </p:sp>
      <p:sp>
        <p:nvSpPr>
          <p:cNvPr id="29774" name="Line 77"/>
          <p:cNvSpPr>
            <a:spLocks noChangeShapeType="1"/>
          </p:cNvSpPr>
          <p:nvPr/>
        </p:nvSpPr>
        <p:spPr bwMode="auto">
          <a:xfrm flipV="1">
            <a:off x="1908175" y="5229225"/>
            <a:ext cx="360363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5" name="Line 78"/>
          <p:cNvSpPr>
            <a:spLocks noChangeShapeType="1"/>
          </p:cNvSpPr>
          <p:nvPr/>
        </p:nvSpPr>
        <p:spPr bwMode="auto">
          <a:xfrm flipV="1">
            <a:off x="6084888" y="5805488"/>
            <a:ext cx="215900" cy="3603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6" name="Line 79"/>
          <p:cNvSpPr>
            <a:spLocks noChangeShapeType="1"/>
          </p:cNvSpPr>
          <p:nvPr/>
        </p:nvSpPr>
        <p:spPr bwMode="auto">
          <a:xfrm flipH="1" flipV="1">
            <a:off x="3995738" y="4508500"/>
            <a:ext cx="43180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7" name="Line 80"/>
          <p:cNvSpPr>
            <a:spLocks noChangeShapeType="1"/>
          </p:cNvSpPr>
          <p:nvPr/>
        </p:nvSpPr>
        <p:spPr bwMode="auto">
          <a:xfrm flipH="1" flipV="1">
            <a:off x="3924300" y="5157788"/>
            <a:ext cx="287338" cy="1079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8" name="Text Box 81"/>
          <p:cNvSpPr txBox="1">
            <a:spLocks noChangeArrowheads="1"/>
          </p:cNvSpPr>
          <p:nvPr/>
        </p:nvSpPr>
        <p:spPr bwMode="auto">
          <a:xfrm>
            <a:off x="2843213" y="1628775"/>
            <a:ext cx="863600" cy="466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電子</a:t>
            </a:r>
          </a:p>
        </p:txBody>
      </p:sp>
      <p:sp>
        <p:nvSpPr>
          <p:cNvPr id="29779" name="Line 82"/>
          <p:cNvSpPr>
            <a:spLocks noChangeShapeType="1"/>
          </p:cNvSpPr>
          <p:nvPr/>
        </p:nvSpPr>
        <p:spPr bwMode="auto">
          <a:xfrm>
            <a:off x="3708400" y="2133600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80" name="Text Box 83"/>
          <p:cNvSpPr txBox="1">
            <a:spLocks noChangeArrowheads="1"/>
          </p:cNvSpPr>
          <p:nvPr/>
        </p:nvSpPr>
        <p:spPr bwMode="auto">
          <a:xfrm>
            <a:off x="1908175" y="227647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（－）</a:t>
            </a:r>
          </a:p>
        </p:txBody>
      </p:sp>
      <p:sp>
        <p:nvSpPr>
          <p:cNvPr id="29781" name="Text Box 84"/>
          <p:cNvSpPr txBox="1">
            <a:spLocks noChangeArrowheads="1"/>
          </p:cNvSpPr>
          <p:nvPr/>
        </p:nvSpPr>
        <p:spPr bwMode="auto">
          <a:xfrm>
            <a:off x="6443663" y="2276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（＋）</a:t>
            </a:r>
          </a:p>
        </p:txBody>
      </p:sp>
      <p:sp>
        <p:nvSpPr>
          <p:cNvPr id="29782" name="Rectangle 85"/>
          <p:cNvSpPr>
            <a:spLocks noChangeArrowheads="1"/>
          </p:cNvSpPr>
          <p:nvPr/>
        </p:nvSpPr>
        <p:spPr bwMode="auto">
          <a:xfrm>
            <a:off x="2195513" y="2781300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3" name="Oval 86"/>
          <p:cNvSpPr>
            <a:spLocks noChangeArrowheads="1"/>
          </p:cNvSpPr>
          <p:nvPr/>
        </p:nvSpPr>
        <p:spPr bwMode="auto">
          <a:xfrm>
            <a:off x="4356100" y="2924175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Arial" panose="020B0604020202020204" pitchFamily="34" charset="0"/>
              </a:rPr>
              <a:t>－</a:t>
            </a:r>
          </a:p>
        </p:txBody>
      </p:sp>
      <p:sp>
        <p:nvSpPr>
          <p:cNvPr id="29784" name="Oval 87"/>
          <p:cNvSpPr>
            <a:spLocks noChangeArrowheads="1"/>
          </p:cNvSpPr>
          <p:nvPr/>
        </p:nvSpPr>
        <p:spPr bwMode="auto">
          <a:xfrm>
            <a:off x="4067175" y="3068638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5" name="Oval 88"/>
          <p:cNvSpPr>
            <a:spLocks noChangeArrowheads="1"/>
          </p:cNvSpPr>
          <p:nvPr/>
        </p:nvSpPr>
        <p:spPr bwMode="auto">
          <a:xfrm>
            <a:off x="3779838" y="43656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6" name="Oval 89"/>
          <p:cNvSpPr>
            <a:spLocks noChangeArrowheads="1"/>
          </p:cNvSpPr>
          <p:nvPr/>
        </p:nvSpPr>
        <p:spPr bwMode="auto">
          <a:xfrm>
            <a:off x="4067175" y="4005263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7" name="Oval 90"/>
          <p:cNvSpPr>
            <a:spLocks noChangeArrowheads="1"/>
          </p:cNvSpPr>
          <p:nvPr/>
        </p:nvSpPr>
        <p:spPr bwMode="auto">
          <a:xfrm>
            <a:off x="4068763" y="414972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8" name="Oval 91"/>
          <p:cNvSpPr>
            <a:spLocks noChangeArrowheads="1"/>
          </p:cNvSpPr>
          <p:nvPr/>
        </p:nvSpPr>
        <p:spPr bwMode="auto">
          <a:xfrm>
            <a:off x="3995738" y="386080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9" name="Oval 92"/>
          <p:cNvSpPr>
            <a:spLocks noChangeArrowheads="1"/>
          </p:cNvSpPr>
          <p:nvPr/>
        </p:nvSpPr>
        <p:spPr bwMode="auto">
          <a:xfrm>
            <a:off x="38512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0" name="Oval 93"/>
          <p:cNvSpPr>
            <a:spLocks noChangeArrowheads="1"/>
          </p:cNvSpPr>
          <p:nvPr/>
        </p:nvSpPr>
        <p:spPr bwMode="auto">
          <a:xfrm>
            <a:off x="4067175" y="342900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1" name="Text Box 94"/>
          <p:cNvSpPr txBox="1">
            <a:spLocks noChangeArrowheads="1"/>
          </p:cNvSpPr>
          <p:nvPr/>
        </p:nvSpPr>
        <p:spPr bwMode="auto">
          <a:xfrm>
            <a:off x="971550" y="3860800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（負極）</a:t>
            </a:r>
          </a:p>
        </p:txBody>
      </p:sp>
      <p:sp>
        <p:nvSpPr>
          <p:cNvPr id="29792" name="Text Box 95"/>
          <p:cNvSpPr txBox="1">
            <a:spLocks noChangeArrowheads="1"/>
          </p:cNvSpPr>
          <p:nvPr/>
        </p:nvSpPr>
        <p:spPr bwMode="auto">
          <a:xfrm>
            <a:off x="7019925" y="4005263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（正極）</a:t>
            </a:r>
          </a:p>
        </p:txBody>
      </p:sp>
      <p:sp>
        <p:nvSpPr>
          <p:cNvPr id="29793" name="Rectangle 96"/>
          <p:cNvSpPr>
            <a:spLocks noChangeArrowheads="1"/>
          </p:cNvSpPr>
          <p:nvPr/>
        </p:nvSpPr>
        <p:spPr bwMode="auto">
          <a:xfrm>
            <a:off x="2555875" y="2781300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4" name="Rectangle 97"/>
          <p:cNvSpPr>
            <a:spLocks noChangeArrowheads="1"/>
          </p:cNvSpPr>
          <p:nvPr/>
        </p:nvSpPr>
        <p:spPr bwMode="auto">
          <a:xfrm>
            <a:off x="6372225" y="2781300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5" name="Text Box 98"/>
          <p:cNvSpPr txBox="1">
            <a:spLocks noChangeArrowheads="1"/>
          </p:cNvSpPr>
          <p:nvPr/>
        </p:nvSpPr>
        <p:spPr bwMode="auto">
          <a:xfrm>
            <a:off x="2268538" y="60213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導電膜</a:t>
            </a:r>
          </a:p>
        </p:txBody>
      </p:sp>
      <p:sp>
        <p:nvSpPr>
          <p:cNvPr id="29796" name="Line 99"/>
          <p:cNvSpPr>
            <a:spLocks noChangeShapeType="1"/>
          </p:cNvSpPr>
          <p:nvPr/>
        </p:nvSpPr>
        <p:spPr bwMode="auto">
          <a:xfrm>
            <a:off x="2627313" y="5805488"/>
            <a:ext cx="144462" cy="215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9797" name="Object 100"/>
          <p:cNvGraphicFramePr>
            <a:graphicFrameLocks noChangeAspect="1"/>
          </p:cNvGraphicFramePr>
          <p:nvPr/>
        </p:nvGraphicFramePr>
        <p:xfrm>
          <a:off x="5364163" y="4437063"/>
          <a:ext cx="3714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4" name="数式" r:id="rId3" imgW="177646" imgH="241091" progId="Equation.3">
                  <p:embed/>
                </p:oleObj>
              </mc:Choice>
              <mc:Fallback>
                <p:oleObj name="数式" r:id="rId3" imgW="177646" imgH="241091" progId="Equation.3">
                  <p:embed/>
                  <p:pic>
                    <p:nvPicPr>
                      <p:cNvPr id="29797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437063"/>
                        <a:ext cx="3714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" name="AutoShape 101"/>
          <p:cNvSpPr>
            <a:spLocks noChangeArrowheads="1"/>
          </p:cNvSpPr>
          <p:nvPr/>
        </p:nvSpPr>
        <p:spPr bwMode="auto">
          <a:xfrm>
            <a:off x="5003800" y="4652963"/>
            <a:ext cx="215900" cy="647700"/>
          </a:xfrm>
          <a:prstGeom prst="curvedRigh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9" name="AutoShape 102"/>
          <p:cNvSpPr>
            <a:spLocks noChangeArrowheads="1"/>
          </p:cNvSpPr>
          <p:nvPr/>
        </p:nvSpPr>
        <p:spPr bwMode="auto">
          <a:xfrm rot="10800000" flipH="1">
            <a:off x="5795963" y="4508500"/>
            <a:ext cx="215900" cy="719138"/>
          </a:xfrm>
          <a:prstGeom prst="curvedLeftArrow">
            <a:avLst>
              <a:gd name="adj1" fmla="val 65569"/>
              <a:gd name="adj2" fmla="val 133235"/>
              <a:gd name="adj3" fmla="val 505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9800" name="Object 103"/>
          <p:cNvGraphicFramePr>
            <a:graphicFrameLocks noChangeAspect="1"/>
          </p:cNvGraphicFramePr>
          <p:nvPr/>
        </p:nvGraphicFramePr>
        <p:xfrm>
          <a:off x="5364163" y="5084763"/>
          <a:ext cx="403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5" name="数式" r:id="rId5" imgW="177646" imgH="190335" progId="Equation.3">
                  <p:embed/>
                </p:oleObj>
              </mc:Choice>
              <mc:Fallback>
                <p:oleObj name="数式" r:id="rId5" imgW="177646" imgH="190335" progId="Equation.3">
                  <p:embed/>
                  <p:pic>
                    <p:nvPicPr>
                      <p:cNvPr id="29800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084763"/>
                        <a:ext cx="4032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01" name="Line 104"/>
          <p:cNvSpPr>
            <a:spLocks noChangeShapeType="1"/>
          </p:cNvSpPr>
          <p:nvPr/>
        </p:nvSpPr>
        <p:spPr bwMode="auto">
          <a:xfrm>
            <a:off x="6443663" y="227647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2" name="Line 105"/>
          <p:cNvSpPr>
            <a:spLocks noChangeShapeType="1"/>
          </p:cNvSpPr>
          <p:nvPr/>
        </p:nvSpPr>
        <p:spPr bwMode="auto">
          <a:xfrm flipH="1">
            <a:off x="5364163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3" name="Text Box 106"/>
          <p:cNvSpPr txBox="1">
            <a:spLocks noChangeArrowheads="1"/>
          </p:cNvSpPr>
          <p:nvPr/>
        </p:nvSpPr>
        <p:spPr bwMode="auto">
          <a:xfrm>
            <a:off x="5364163" y="15573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電流</a:t>
            </a:r>
          </a:p>
        </p:txBody>
      </p:sp>
      <p:sp>
        <p:nvSpPr>
          <p:cNvPr id="29804" name="Text Box 107"/>
          <p:cNvSpPr txBox="1">
            <a:spLocks noChangeArrowheads="1"/>
          </p:cNvSpPr>
          <p:nvPr/>
        </p:nvSpPr>
        <p:spPr bwMode="auto">
          <a:xfrm>
            <a:off x="6948488" y="4581525"/>
            <a:ext cx="21955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電気伝導性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ガラス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ステンレス板</a:t>
            </a:r>
          </a:p>
        </p:txBody>
      </p:sp>
      <p:sp>
        <p:nvSpPr>
          <p:cNvPr id="29805" name="Line 108"/>
          <p:cNvSpPr>
            <a:spLocks noChangeShapeType="1"/>
          </p:cNvSpPr>
          <p:nvPr/>
        </p:nvSpPr>
        <p:spPr bwMode="auto">
          <a:xfrm flipV="1">
            <a:off x="6732588" y="5157788"/>
            <a:ext cx="360362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6" name="Freeform 109"/>
          <p:cNvSpPr>
            <a:spLocks/>
          </p:cNvSpPr>
          <p:nvPr/>
        </p:nvSpPr>
        <p:spPr bwMode="auto">
          <a:xfrm rot="335413">
            <a:off x="971550" y="2276475"/>
            <a:ext cx="1252538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7" name="Freeform 110"/>
          <p:cNvSpPr>
            <a:spLocks/>
          </p:cNvSpPr>
          <p:nvPr/>
        </p:nvSpPr>
        <p:spPr bwMode="auto">
          <a:xfrm rot="335413">
            <a:off x="827088" y="2924175"/>
            <a:ext cx="1252537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8" name="AutoShape 111"/>
          <p:cNvSpPr>
            <a:spLocks noChangeArrowheads="1"/>
          </p:cNvSpPr>
          <p:nvPr/>
        </p:nvSpPr>
        <p:spPr bwMode="auto">
          <a:xfrm>
            <a:off x="0" y="1628775"/>
            <a:ext cx="863600" cy="863600"/>
          </a:xfrm>
          <a:prstGeom prst="sun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lIns="74295" tIns="8890" rIns="74295" bIns="889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８．「宇宙船にっぽん号」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９．世界平和のために！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11070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1467844" y="74976"/>
            <a:ext cx="6088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/>
              <a:t>さまざまな</a:t>
            </a:r>
            <a:r>
              <a:rPr kumimoji="1" lang="ja-JP" altLang="en-US" sz="6000" dirty="0" smtClean="0"/>
              <a:t>風車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25218" y="1444055"/>
            <a:ext cx="283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水平</a:t>
            </a:r>
            <a:r>
              <a:rPr kumimoji="1" lang="ja-JP" altLang="en-US" sz="3600" dirty="0" smtClean="0"/>
              <a:t>軸風車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92080" y="1459323"/>
            <a:ext cx="283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/>
              <a:t>垂直軸風車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58288" y="2090386"/>
            <a:ext cx="9028157" cy="3382567"/>
            <a:chOff x="0" y="2120430"/>
            <a:chExt cx="9135661" cy="335252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2014" y="2190372"/>
              <a:ext cx="4503509" cy="3210276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1817120" y="2370656"/>
              <a:ext cx="927847" cy="5244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0" y="2120430"/>
              <a:ext cx="4562089" cy="33525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562088" y="2120430"/>
              <a:ext cx="4573573" cy="33525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7587192" y="3821774"/>
              <a:ext cx="1519187" cy="1591108"/>
            </a:xfrm>
            <a:prstGeom prst="roundRect">
              <a:avLst>
                <a:gd name="adj" fmla="val 5209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16" y="2162939"/>
              <a:ext cx="4528166" cy="3251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2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:\ゼミ\パワー係数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8656" y="228599"/>
            <a:ext cx="8474344" cy="5986463"/>
          </a:xfrm>
          <a:noFill/>
        </p:spPr>
      </p:pic>
      <p:sp>
        <p:nvSpPr>
          <p:cNvPr id="6" name="正方形/長方形 5"/>
          <p:cNvSpPr/>
          <p:nvPr/>
        </p:nvSpPr>
        <p:spPr>
          <a:xfrm>
            <a:off x="4143375" y="6215063"/>
            <a:ext cx="4714875" cy="357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800">
                <a:solidFill>
                  <a:schemeClr val="tx1"/>
                </a:solidFill>
                <a:latin typeface="Arial" charset="0"/>
              </a:rPr>
              <a:t>『</a:t>
            </a:r>
            <a:r>
              <a:rPr lang="ja-JP" altLang="en-US" sz="1800">
                <a:solidFill>
                  <a:schemeClr val="tx1"/>
                </a:solidFill>
                <a:latin typeface="Arial" charset="0"/>
              </a:rPr>
              <a:t>風力エネルギーの基礎</a:t>
            </a:r>
            <a:r>
              <a:rPr lang="en-US" altLang="ja-JP" sz="1800">
                <a:solidFill>
                  <a:schemeClr val="tx1"/>
                </a:solidFill>
                <a:latin typeface="Arial" charset="0"/>
              </a:rPr>
              <a:t>』</a:t>
            </a:r>
            <a:r>
              <a:rPr lang="ja-JP" altLang="en-US" sz="1800">
                <a:solidFill>
                  <a:schemeClr val="tx1"/>
                </a:solidFill>
                <a:latin typeface="Arial" charset="0"/>
              </a:rPr>
              <a:t>　牛山 泉　</a:t>
            </a:r>
            <a:r>
              <a:rPr lang="en-US" altLang="ja-JP" sz="1800">
                <a:solidFill>
                  <a:schemeClr val="tx1"/>
                </a:solidFill>
                <a:latin typeface="Arial" charset="0"/>
              </a:rPr>
              <a:t>p.92</a:t>
            </a:r>
          </a:p>
        </p:txBody>
      </p:sp>
    </p:spTree>
    <p:extLst>
      <p:ext uri="{BB962C8B-B14F-4D97-AF65-F5344CB8AC3E}">
        <p14:creationId xmlns:p14="http://schemas.microsoft.com/office/powerpoint/2010/main" val="24080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C:\Users\Yu\Dropbox\2012年12月1日_G＆Sシンポジウム口頭発表パワポ\photo\top-back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974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1" descr="C:\Users\Yu\Dropbox\2012年12月1日_G＆Sシンポジウム口頭発表パワポ\photo\top-ba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5400"/>
            <a:ext cx="53800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タイトル 1"/>
          <p:cNvSpPr txBox="1">
            <a:spLocks/>
          </p:cNvSpPr>
          <p:nvPr/>
        </p:nvSpPr>
        <p:spPr bwMode="auto">
          <a:xfrm>
            <a:off x="323850" y="908050"/>
            <a:ext cx="8712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000">
                <a:solidFill>
                  <a:srgbClr val="481F67"/>
                </a:solidFill>
              </a:rPr>
              <a:t>つながる思い プロジェクト</a:t>
            </a:r>
          </a:p>
        </p:txBody>
      </p:sp>
      <p:pic>
        <p:nvPicPr>
          <p:cNvPr id="3077" name="Picture 13" descr="C:\Users\Yu\Dropbox\2012年12月1日_G＆Sシンポジウム口頭発表パワポ\photo\top-bac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548063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C:\Users\Yu\Dropbox\2012年12月1日_G＆Sシンポジウム口頭発表パワポ\photo\top-back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200400"/>
            <a:ext cx="56372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C:\Users\yk\Desktop\YK\画像\お写真\kawamurasp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3184525"/>
            <a:ext cx="19589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サブタイトル 2"/>
          <p:cNvSpPr txBox="1">
            <a:spLocks/>
          </p:cNvSpPr>
          <p:nvPr/>
        </p:nvSpPr>
        <p:spPr bwMode="auto">
          <a:xfrm>
            <a:off x="476250" y="4322763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800"/>
              <a:t>川村康文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" name="アーチ 3"/>
          <p:cNvSpPr/>
          <p:nvPr/>
        </p:nvSpPr>
        <p:spPr>
          <a:xfrm rot="17029870">
            <a:off x="258763" y="1200150"/>
            <a:ext cx="1987550" cy="2384425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5" name="アーチ 4"/>
          <p:cNvSpPr/>
          <p:nvPr/>
        </p:nvSpPr>
        <p:spPr>
          <a:xfrm rot="6830762">
            <a:off x="129381" y="3694907"/>
            <a:ext cx="1812925" cy="2205038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 rot="705657">
            <a:off x="1084263" y="3235325"/>
            <a:ext cx="285750" cy="857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円/楕円 6"/>
          <p:cNvSpPr/>
          <p:nvPr/>
        </p:nvSpPr>
        <p:spPr>
          <a:xfrm rot="1167819">
            <a:off x="1049338" y="3481388"/>
            <a:ext cx="376237" cy="3571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左矢印 7"/>
          <p:cNvSpPr/>
          <p:nvPr/>
        </p:nvSpPr>
        <p:spPr>
          <a:xfrm>
            <a:off x="1428750" y="1643063"/>
            <a:ext cx="1214438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左矢印 16"/>
          <p:cNvSpPr/>
          <p:nvPr/>
        </p:nvSpPr>
        <p:spPr>
          <a:xfrm>
            <a:off x="1285875" y="2928938"/>
            <a:ext cx="135731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25" name="テキスト ボックス 17"/>
          <p:cNvSpPr txBox="1">
            <a:spLocks noChangeArrowheads="1"/>
          </p:cNvSpPr>
          <p:nvPr/>
        </p:nvSpPr>
        <p:spPr bwMode="auto">
          <a:xfrm>
            <a:off x="1428750" y="34671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中心軸</a:t>
            </a:r>
          </a:p>
        </p:txBody>
      </p:sp>
      <p:sp>
        <p:nvSpPr>
          <p:cNvPr id="19" name="左矢印 18"/>
          <p:cNvSpPr/>
          <p:nvPr/>
        </p:nvSpPr>
        <p:spPr>
          <a:xfrm>
            <a:off x="1928813" y="4071938"/>
            <a:ext cx="1143000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27" name="テキスト ボックス 19"/>
          <p:cNvSpPr txBox="1">
            <a:spLocks noChangeArrowheads="1"/>
          </p:cNvSpPr>
          <p:nvPr/>
        </p:nvSpPr>
        <p:spPr bwMode="auto">
          <a:xfrm>
            <a:off x="2071688" y="4500563"/>
            <a:ext cx="1285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パドルを</a:t>
            </a:r>
            <a:endParaRPr lang="en-US" altLang="ja-JP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止める</a:t>
            </a:r>
            <a:endParaRPr lang="en-US" altLang="ja-JP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向きの風</a:t>
            </a:r>
          </a:p>
        </p:txBody>
      </p:sp>
      <p:sp>
        <p:nvSpPr>
          <p:cNvPr id="9228" name="テキスト ボックス 22"/>
          <p:cNvSpPr txBox="1">
            <a:spLocks noChangeArrowheads="1"/>
          </p:cNvSpPr>
          <p:nvPr/>
        </p:nvSpPr>
        <p:spPr bwMode="auto">
          <a:xfrm>
            <a:off x="1428750" y="1928813"/>
            <a:ext cx="1428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パドルを</a:t>
            </a:r>
            <a:endParaRPr lang="en-US" altLang="ja-JP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回転させる</a:t>
            </a:r>
            <a:endParaRPr lang="en-US" altLang="ja-JP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>
                <a:latin typeface="Calibri" panose="020F0502020204030204" pitchFamily="34" charset="0"/>
              </a:rPr>
              <a:t>向きの風</a:t>
            </a:r>
          </a:p>
        </p:txBody>
      </p:sp>
      <p:sp>
        <p:nvSpPr>
          <p:cNvPr id="24" name="左矢印 23"/>
          <p:cNvSpPr/>
          <p:nvPr/>
        </p:nvSpPr>
        <p:spPr>
          <a:xfrm>
            <a:off x="1857375" y="5500688"/>
            <a:ext cx="1285875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rot="5400000">
            <a:off x="607219" y="821531"/>
            <a:ext cx="642938" cy="42862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-1321593" y="2607469"/>
            <a:ext cx="4786312" cy="8572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2" name="テキスト ボックス 17"/>
          <p:cNvSpPr txBox="1">
            <a:spLocks noChangeArrowheads="1"/>
          </p:cNvSpPr>
          <p:nvPr/>
        </p:nvSpPr>
        <p:spPr bwMode="auto">
          <a:xfrm>
            <a:off x="785813" y="252413"/>
            <a:ext cx="1357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パドル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142875" y="6000750"/>
            <a:ext cx="2571750" cy="5000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2400">
                <a:latin typeface="Calibri" panose="020F0502020204030204" pitchFamily="34" charset="0"/>
              </a:rPr>
              <a:t>抗力型風車</a:t>
            </a:r>
          </a:p>
        </p:txBody>
      </p:sp>
      <p:sp>
        <p:nvSpPr>
          <p:cNvPr id="9234" name="テキスト ボックス 31"/>
          <p:cNvSpPr txBox="1">
            <a:spLocks noChangeArrowheads="1"/>
          </p:cNvSpPr>
          <p:nvPr/>
        </p:nvSpPr>
        <p:spPr bwMode="auto">
          <a:xfrm>
            <a:off x="2590800" y="0"/>
            <a:ext cx="65532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8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サボニウス型風車とは？</a:t>
            </a:r>
            <a:endParaRPr lang="en-US" altLang="ja-JP" sz="480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 eaLnBrk="1" hangingPunct="1"/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その①</a:t>
            </a:r>
          </a:p>
        </p:txBody>
      </p:sp>
      <p:sp>
        <p:nvSpPr>
          <p:cNvPr id="38" name="アーチ 37"/>
          <p:cNvSpPr/>
          <p:nvPr/>
        </p:nvSpPr>
        <p:spPr>
          <a:xfrm rot="16481336">
            <a:off x="7335837" y="3325813"/>
            <a:ext cx="1844675" cy="205740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9" name="アーチ 38"/>
          <p:cNvSpPr/>
          <p:nvPr/>
        </p:nvSpPr>
        <p:spPr>
          <a:xfrm rot="5714169">
            <a:off x="7316788" y="4186237"/>
            <a:ext cx="1703388" cy="1903413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7929563" y="4624388"/>
            <a:ext cx="293687" cy="23336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38" name="テキスト ボックス 9"/>
          <p:cNvSpPr txBox="1">
            <a:spLocks noChangeArrowheads="1"/>
          </p:cNvSpPr>
          <p:nvPr/>
        </p:nvSpPr>
        <p:spPr bwMode="auto">
          <a:xfrm>
            <a:off x="7786688" y="625316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中心軸</a:t>
            </a:r>
          </a:p>
        </p:txBody>
      </p:sp>
      <p:cxnSp>
        <p:nvCxnSpPr>
          <p:cNvPr id="42" name="直線矢印コネクタ 41"/>
          <p:cNvCxnSpPr/>
          <p:nvPr/>
        </p:nvCxnSpPr>
        <p:spPr>
          <a:xfrm rot="16200000" flipV="1">
            <a:off x="7582695" y="5368131"/>
            <a:ext cx="1516062" cy="32067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10800000">
            <a:off x="7572375" y="2357438"/>
            <a:ext cx="1000125" cy="2857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rot="16200000" flipH="1">
            <a:off x="8072438" y="3643313"/>
            <a:ext cx="1214437" cy="71437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2" name="テキスト ボックス 9"/>
          <p:cNvSpPr txBox="1">
            <a:spLocks noChangeArrowheads="1"/>
          </p:cNvSpPr>
          <p:nvPr/>
        </p:nvSpPr>
        <p:spPr bwMode="auto">
          <a:xfrm>
            <a:off x="7858125" y="2609850"/>
            <a:ext cx="128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バケット</a:t>
            </a:r>
          </a:p>
        </p:txBody>
      </p:sp>
      <p:sp>
        <p:nvSpPr>
          <p:cNvPr id="56" name="角丸四角形 55"/>
          <p:cNvSpPr>
            <a:spLocks noChangeArrowheads="1"/>
          </p:cNvSpPr>
          <p:nvPr/>
        </p:nvSpPr>
        <p:spPr bwMode="auto">
          <a:xfrm>
            <a:off x="3276600" y="3810000"/>
            <a:ext cx="3814763" cy="2690813"/>
          </a:xfrm>
          <a:prstGeom prst="roundRect">
            <a:avLst>
              <a:gd name="adj" fmla="val 16667"/>
            </a:avLst>
          </a:prstGeom>
          <a:noFill/>
          <a:ln w="25400" cap="rnd" algn="ctr">
            <a:solidFill>
              <a:srgbClr val="3399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en-US" altLang="ja-JP" sz="2400">
              <a:latin typeface="Calibri" panose="020F0502020204030204" pitchFamily="34" charset="0"/>
            </a:endParaRPr>
          </a:p>
          <a:p>
            <a:pPr algn="ctr" eaLnBrk="1" hangingPunct="1"/>
            <a:r>
              <a:rPr lang="ja-JP" altLang="en-US" sz="2400">
                <a:latin typeface="Calibri" panose="020F0502020204030204" pitchFamily="34" charset="0"/>
              </a:rPr>
              <a:t>サボニウス型風車</a:t>
            </a:r>
            <a:endParaRPr lang="en-US" altLang="ja-JP" sz="2400">
              <a:latin typeface="Calibri" panose="020F0502020204030204" pitchFamily="34" charset="0"/>
            </a:endParaRPr>
          </a:p>
          <a:p>
            <a:pPr algn="ctr" eaLnBrk="1" hangingPunct="1"/>
            <a:endParaRPr lang="en-US" altLang="ja-JP" sz="1400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フィンランドのサボニウスが考案。</a:t>
            </a:r>
            <a:endParaRPr lang="en-US" altLang="ja-JP" sz="2400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円筒形の筒を縦に２つに切り、左右をずらして中心軸をとりつけた形の風車</a:t>
            </a:r>
            <a:endParaRPr lang="en-US" altLang="ja-JP" sz="2400">
              <a:latin typeface="Calibri" panose="020F0502020204030204" pitchFamily="34" charset="0"/>
            </a:endParaRPr>
          </a:p>
          <a:p>
            <a:pPr algn="ctr" eaLnBrk="1" hangingPunct="1"/>
            <a:endParaRPr lang="ja-JP" altLang="en-US" sz="2400">
              <a:latin typeface="Calibri" panose="020F0502020204030204" pitchFamily="34" charset="0"/>
            </a:endParaRPr>
          </a:p>
        </p:txBody>
      </p:sp>
      <p:sp>
        <p:nvSpPr>
          <p:cNvPr id="59" name="フローチャート : 記憶データ 58"/>
          <p:cNvSpPr>
            <a:spLocks noChangeArrowheads="1"/>
          </p:cNvSpPr>
          <p:nvPr/>
        </p:nvSpPr>
        <p:spPr bwMode="auto">
          <a:xfrm rot="5400000">
            <a:off x="5522913" y="1692275"/>
            <a:ext cx="1527175" cy="128587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1" name="右矢印 60"/>
          <p:cNvSpPr/>
          <p:nvPr/>
        </p:nvSpPr>
        <p:spPr>
          <a:xfrm>
            <a:off x="4714875" y="2214563"/>
            <a:ext cx="785813" cy="50006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5" name="円柱 84"/>
          <p:cNvSpPr/>
          <p:nvPr/>
        </p:nvSpPr>
        <p:spPr>
          <a:xfrm>
            <a:off x="6572250" y="1428750"/>
            <a:ext cx="142875" cy="1785938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2" name="フローチャート : 磁気ディスク 61"/>
          <p:cNvSpPr/>
          <p:nvPr/>
        </p:nvSpPr>
        <p:spPr>
          <a:xfrm>
            <a:off x="3286125" y="1428750"/>
            <a:ext cx="1219200" cy="1857375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0" name="フローチャート : 記憶データ 59"/>
          <p:cNvSpPr>
            <a:spLocks noChangeArrowheads="1"/>
          </p:cNvSpPr>
          <p:nvPr/>
        </p:nvSpPr>
        <p:spPr bwMode="auto">
          <a:xfrm rot="16200000">
            <a:off x="6153151" y="1895475"/>
            <a:ext cx="1528762" cy="1309687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2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アーチ 2"/>
          <p:cNvSpPr/>
          <p:nvPr/>
        </p:nvSpPr>
        <p:spPr>
          <a:xfrm rot="16481336">
            <a:off x="328613" y="750888"/>
            <a:ext cx="2832100" cy="300355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" name="アーチ 3"/>
          <p:cNvSpPr/>
          <p:nvPr/>
        </p:nvSpPr>
        <p:spPr>
          <a:xfrm rot="5714169">
            <a:off x="973931" y="1997869"/>
            <a:ext cx="2878138" cy="300355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643063" y="2681288"/>
            <a:ext cx="428625" cy="3571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245" name="テキスト ボックス 9"/>
          <p:cNvSpPr txBox="1">
            <a:spLocks noChangeArrowheads="1"/>
          </p:cNvSpPr>
          <p:nvPr/>
        </p:nvSpPr>
        <p:spPr bwMode="auto">
          <a:xfrm>
            <a:off x="142875" y="428625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中心軸</a:t>
            </a:r>
          </a:p>
        </p:txBody>
      </p:sp>
      <p:sp>
        <p:nvSpPr>
          <p:cNvPr id="27" name="上カーブ矢印 26"/>
          <p:cNvSpPr/>
          <p:nvPr/>
        </p:nvSpPr>
        <p:spPr>
          <a:xfrm rot="5400000">
            <a:off x="285750" y="1643063"/>
            <a:ext cx="2143125" cy="1428750"/>
          </a:xfrm>
          <a:prstGeom prst="curvedUpArrow">
            <a:avLst>
              <a:gd name="adj1" fmla="val 7128"/>
              <a:gd name="adj2" fmla="val 22199"/>
              <a:gd name="adj3" fmla="val 1655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8" name="左矢印 27"/>
          <p:cNvSpPr/>
          <p:nvPr/>
        </p:nvSpPr>
        <p:spPr>
          <a:xfrm>
            <a:off x="2143125" y="1143000"/>
            <a:ext cx="1714500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左矢印 28"/>
          <p:cNvSpPr/>
          <p:nvPr/>
        </p:nvSpPr>
        <p:spPr>
          <a:xfrm>
            <a:off x="2643188" y="1571625"/>
            <a:ext cx="1214437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右カーブ矢印 29"/>
          <p:cNvSpPr/>
          <p:nvPr/>
        </p:nvSpPr>
        <p:spPr>
          <a:xfrm>
            <a:off x="1571625" y="1643063"/>
            <a:ext cx="1000125" cy="1214437"/>
          </a:xfrm>
          <a:prstGeom prst="curvedRightArrow">
            <a:avLst>
              <a:gd name="adj1" fmla="val 12372"/>
              <a:gd name="adj2" fmla="val 50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2" name="左カーブ矢印 31"/>
          <p:cNvSpPr/>
          <p:nvPr/>
        </p:nvSpPr>
        <p:spPr>
          <a:xfrm rot="709132">
            <a:off x="2079625" y="3257550"/>
            <a:ext cx="511175" cy="825500"/>
          </a:xfrm>
          <a:prstGeom prst="curvedLeftArrow">
            <a:avLst>
              <a:gd name="adj1" fmla="val 17498"/>
              <a:gd name="adj2" fmla="val 41307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3" name="左カーブ矢印 32"/>
          <p:cNvSpPr/>
          <p:nvPr/>
        </p:nvSpPr>
        <p:spPr>
          <a:xfrm rot="243401">
            <a:off x="2573338" y="2571750"/>
            <a:ext cx="785812" cy="2000250"/>
          </a:xfrm>
          <a:prstGeom prst="curvedLeftArrow">
            <a:avLst>
              <a:gd name="adj1" fmla="val 25076"/>
              <a:gd name="adj2" fmla="val 72775"/>
              <a:gd name="adj3" fmla="val 28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4" name="左矢印 33"/>
          <p:cNvSpPr/>
          <p:nvPr/>
        </p:nvSpPr>
        <p:spPr>
          <a:xfrm>
            <a:off x="285750" y="3786188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左矢印 34"/>
          <p:cNvSpPr/>
          <p:nvPr/>
        </p:nvSpPr>
        <p:spPr>
          <a:xfrm>
            <a:off x="285750" y="4214813"/>
            <a:ext cx="2143125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4" name="テキスト ボックス 35"/>
          <p:cNvSpPr txBox="1">
            <a:spLocks noChangeArrowheads="1"/>
          </p:cNvSpPr>
          <p:nvPr/>
        </p:nvSpPr>
        <p:spPr bwMode="auto">
          <a:xfrm>
            <a:off x="3857625" y="1143000"/>
            <a:ext cx="242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/>
              <a:t>バケットを</a:t>
            </a:r>
            <a:endParaRPr lang="en-US" altLang="ja-JP" sz="2000"/>
          </a:p>
          <a:p>
            <a:pPr eaLnBrk="1" hangingPunct="1"/>
            <a:r>
              <a:rPr lang="ja-JP" altLang="en-US" sz="2000"/>
              <a:t>回転させる向きの風</a:t>
            </a:r>
          </a:p>
        </p:txBody>
      </p:sp>
      <p:sp>
        <p:nvSpPr>
          <p:cNvPr id="37" name="左矢印 36"/>
          <p:cNvSpPr/>
          <p:nvPr/>
        </p:nvSpPr>
        <p:spPr>
          <a:xfrm>
            <a:off x="4000500" y="28575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" name="左矢印 37"/>
          <p:cNvSpPr/>
          <p:nvPr/>
        </p:nvSpPr>
        <p:spPr>
          <a:xfrm>
            <a:off x="4000500" y="40005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" name="左矢印 38"/>
          <p:cNvSpPr/>
          <p:nvPr/>
        </p:nvSpPr>
        <p:spPr>
          <a:xfrm>
            <a:off x="4000500" y="45720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8" name="テキスト ボックス 40"/>
          <p:cNvSpPr txBox="1">
            <a:spLocks noChangeArrowheads="1"/>
          </p:cNvSpPr>
          <p:nvPr/>
        </p:nvSpPr>
        <p:spPr bwMode="auto">
          <a:xfrm>
            <a:off x="3929063" y="3214688"/>
            <a:ext cx="2643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/>
              <a:t>バケットの回転を</a:t>
            </a:r>
            <a:endParaRPr lang="en-US" altLang="ja-JP" sz="2000"/>
          </a:p>
          <a:p>
            <a:pPr eaLnBrk="1" hangingPunct="1"/>
            <a:r>
              <a:rPr lang="ja-JP" altLang="en-US" sz="2000"/>
              <a:t>止める向きの風</a:t>
            </a:r>
          </a:p>
        </p:txBody>
      </p:sp>
      <p:sp>
        <p:nvSpPr>
          <p:cNvPr id="43" name="角丸四角形 42"/>
          <p:cNvSpPr>
            <a:spLocks noChangeArrowheads="1"/>
          </p:cNvSpPr>
          <p:nvPr/>
        </p:nvSpPr>
        <p:spPr bwMode="auto">
          <a:xfrm>
            <a:off x="142875" y="4643438"/>
            <a:ext cx="1685925" cy="16430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バケットを</a:t>
            </a:r>
            <a:endParaRPr lang="en-US" altLang="ja-JP" sz="2400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回転させるのに役立った風</a:t>
            </a:r>
          </a:p>
        </p:txBody>
      </p:sp>
      <p:cxnSp>
        <p:nvCxnSpPr>
          <p:cNvPr id="45" name="直線矢印コネクタ 44"/>
          <p:cNvCxnSpPr>
            <a:endCxn id="9" idx="1"/>
          </p:cNvCxnSpPr>
          <p:nvPr/>
        </p:nvCxnSpPr>
        <p:spPr>
          <a:xfrm rot="16200000" flipH="1">
            <a:off x="253207" y="1280319"/>
            <a:ext cx="1843087" cy="106362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10263" idx="0"/>
          </p:cNvCxnSpPr>
          <p:nvPr/>
        </p:nvCxnSpPr>
        <p:spPr>
          <a:xfrm rot="5400000" flipH="1" flipV="1">
            <a:off x="2303462" y="5303838"/>
            <a:ext cx="1357313" cy="179388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rot="16200000" flipV="1">
            <a:off x="821531" y="4393407"/>
            <a:ext cx="2500313" cy="8572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テキスト ボックス 9"/>
          <p:cNvSpPr txBox="1">
            <a:spLocks noChangeArrowheads="1"/>
          </p:cNvSpPr>
          <p:nvPr/>
        </p:nvSpPr>
        <p:spPr bwMode="auto">
          <a:xfrm>
            <a:off x="2214563" y="6072188"/>
            <a:ext cx="1357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>
                <a:latin typeface="Calibri" panose="020F0502020204030204" pitchFamily="34" charset="0"/>
              </a:rPr>
              <a:t>バケット</a:t>
            </a:r>
          </a:p>
        </p:txBody>
      </p:sp>
      <p:sp>
        <p:nvSpPr>
          <p:cNvPr id="10264" name="テキスト ボックス 1"/>
          <p:cNvSpPr txBox="1">
            <a:spLocks noChangeArrowheads="1"/>
          </p:cNvSpPr>
          <p:nvPr/>
        </p:nvSpPr>
        <p:spPr bwMode="auto">
          <a:xfrm>
            <a:off x="2124075" y="71438"/>
            <a:ext cx="68056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8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サボニウス型風車とは？</a:t>
            </a:r>
            <a:endParaRPr lang="en-US" altLang="ja-JP" sz="480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 eaLnBrk="1" hangingPunct="1"/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その②</a:t>
            </a:r>
          </a:p>
        </p:txBody>
      </p:sp>
      <p:sp>
        <p:nvSpPr>
          <p:cNvPr id="26" name="角丸四角形 25"/>
          <p:cNvSpPr>
            <a:spLocks noChangeArrowheads="1"/>
          </p:cNvSpPr>
          <p:nvPr/>
        </p:nvSpPr>
        <p:spPr bwMode="auto">
          <a:xfrm>
            <a:off x="6096000" y="1676400"/>
            <a:ext cx="2857500" cy="28194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風向きを気に　せず回る</a:t>
            </a:r>
            <a:endParaRPr lang="en-US" altLang="ja-JP" sz="2800">
              <a:latin typeface="Calibri" panose="020F0502020204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騒音が少ない</a:t>
            </a:r>
            <a:endParaRPr lang="en-US" altLang="ja-JP" sz="2800">
              <a:latin typeface="Calibri" panose="020F0502020204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l"/>
            </a:pPr>
            <a:r>
              <a:rPr lang="ja-JP" altLang="en-US" sz="2800">
                <a:latin typeface="Calibri" panose="020F0502020204030204" pitchFamily="34" charset="0"/>
              </a:rPr>
              <a:t>微量の風で起動可能</a:t>
            </a:r>
          </a:p>
        </p:txBody>
      </p:sp>
      <p:sp>
        <p:nvSpPr>
          <p:cNvPr id="10266" name="テキスト ボックス 35"/>
          <p:cNvSpPr txBox="1">
            <a:spLocks noChangeArrowheads="1"/>
          </p:cNvSpPr>
          <p:nvPr/>
        </p:nvSpPr>
        <p:spPr bwMode="auto">
          <a:xfrm>
            <a:off x="4500563" y="5391150"/>
            <a:ext cx="4429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>
                <a:solidFill>
                  <a:srgbClr val="C00000"/>
                </a:solidFill>
              </a:rPr>
              <a:t>都市環境に適した</a:t>
            </a:r>
            <a:endParaRPr lang="en-US" altLang="ja-JP" sz="4000">
              <a:solidFill>
                <a:srgbClr val="C00000"/>
              </a:solidFill>
            </a:endParaRPr>
          </a:p>
          <a:p>
            <a:pPr eaLnBrk="1" hangingPunct="1"/>
            <a:r>
              <a:rPr lang="ja-JP" altLang="en-US" sz="4000">
                <a:solidFill>
                  <a:srgbClr val="C00000"/>
                </a:solidFill>
              </a:rPr>
              <a:t>未来型の風車！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357688" y="5429250"/>
            <a:ext cx="4429125" cy="1285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88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A8C1E-7650-4DCE-92CB-4C5769D433B0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ja-JP" sz="1400" smtClean="0"/>
          </a:p>
        </p:txBody>
      </p:sp>
      <p:sp>
        <p:nvSpPr>
          <p:cNvPr id="34819" name="テキスト ボックス 1"/>
          <p:cNvSpPr txBox="1">
            <a:spLocks noChangeArrowheads="1"/>
          </p:cNvSpPr>
          <p:nvPr/>
        </p:nvSpPr>
        <p:spPr bwMode="auto">
          <a:xfrm>
            <a:off x="142875" y="33338"/>
            <a:ext cx="55006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サボニウス型風車は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どこで使われているの？</a:t>
            </a:r>
          </a:p>
        </p:txBody>
      </p:sp>
      <p:pic>
        <p:nvPicPr>
          <p:cNvPr id="34820" name="図 2" descr="savokanayam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857500"/>
            <a:ext cx="46831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図 3" descr="savokanaya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285875"/>
            <a:ext cx="41735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928813"/>
            <a:ext cx="49291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ja-JP" altLang="en-US" sz="2400" dirty="0">
                <a:latin typeface="+mj-lt"/>
                <a:ea typeface="+mj-ea"/>
                <a:cs typeface="+mj-cs"/>
              </a:rPr>
              <a:t>愛知県名古屋市　アスナル金山</a:t>
            </a:r>
            <a:br>
              <a:rPr lang="ja-JP" altLang="en-US" sz="2400" dirty="0">
                <a:latin typeface="+mj-lt"/>
                <a:ea typeface="+mj-ea"/>
                <a:cs typeface="+mj-cs"/>
              </a:rPr>
            </a:br>
            <a:r>
              <a:rPr lang="ja-JP" altLang="en-US" sz="2400" dirty="0">
                <a:latin typeface="+mj-lt"/>
                <a:ea typeface="+mj-ea"/>
                <a:cs typeface="+mj-cs"/>
              </a:rPr>
              <a:t>（因幡電機製造・ＮＥＤＯ補助金利用）</a:t>
            </a:r>
          </a:p>
        </p:txBody>
      </p:sp>
      <p:sp>
        <p:nvSpPr>
          <p:cNvPr id="34823" name="テキスト ボックス 9"/>
          <p:cNvSpPr txBox="1">
            <a:spLocks noChangeArrowheads="1"/>
          </p:cNvSpPr>
          <p:nvPr/>
        </p:nvSpPr>
        <p:spPr bwMode="auto">
          <a:xfrm>
            <a:off x="6143625" y="642938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Calibri" panose="020F0502020204030204" pitchFamily="34" charset="0"/>
              </a:rPr>
              <a:t>太陽電池パネル</a:t>
            </a: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5214938" y="1000125"/>
            <a:ext cx="928687" cy="50006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10800000">
            <a:off x="8072438" y="1000125"/>
            <a:ext cx="64293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7929563" y="4286250"/>
            <a:ext cx="92868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072063" y="4286250"/>
            <a:ext cx="857250" cy="3429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テキスト ボックス 9"/>
          <p:cNvSpPr txBox="1">
            <a:spLocks noChangeArrowheads="1"/>
          </p:cNvSpPr>
          <p:nvPr/>
        </p:nvSpPr>
        <p:spPr bwMode="auto">
          <a:xfrm>
            <a:off x="6000750" y="4500563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Calibri" panose="020F0502020204030204" pitchFamily="34" charset="0"/>
              </a:rPr>
              <a:t>サボニウス型風車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5000625" y="5072063"/>
            <a:ext cx="4071938" cy="1428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サボニウス型風車と</a:t>
            </a:r>
          </a:p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太陽電池の</a:t>
            </a:r>
          </a:p>
          <a:p>
            <a:pPr algn="ctr" eaLnBrk="1" hangingPunct="1">
              <a:defRPr/>
            </a:pPr>
            <a:r>
              <a:rPr lang="ja-JP" altLang="en-US" sz="2800">
                <a:solidFill>
                  <a:schemeClr val="tx1"/>
                </a:solidFill>
                <a:latin typeface="Calibri" pitchFamily="1" charset="0"/>
              </a:rPr>
              <a:t>ハイブリット型発電装置</a:t>
            </a:r>
          </a:p>
        </p:txBody>
      </p:sp>
      <p:sp>
        <p:nvSpPr>
          <p:cNvPr id="56" name="曲折矢印 55"/>
          <p:cNvSpPr/>
          <p:nvPr/>
        </p:nvSpPr>
        <p:spPr>
          <a:xfrm>
            <a:off x="4286250" y="1357313"/>
            <a:ext cx="571500" cy="1000125"/>
          </a:xfrm>
          <a:prstGeom prst="ben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A534E6-73C3-4235-9D46-A5FC2F577EA1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ja-JP" sz="1400" smtClean="0"/>
          </a:p>
        </p:txBody>
      </p:sp>
      <p:pic>
        <p:nvPicPr>
          <p:cNvPr id="36867" name="Picture 20" descr="CIMG0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17" y="2231321"/>
            <a:ext cx="2736552" cy="458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図 8" descr="http://www2.hamajima.co.jp/~elegance/kawamura/ganbaro/2011/20111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" y="3075246"/>
            <a:ext cx="3094669" cy="372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440" y="2219142"/>
            <a:ext cx="2571515" cy="456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yk\Desktop\YK\実　験\電磁気\サボニウス型風車\2011h23\20111123岩手久喜小\tohoku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6" y="116632"/>
            <a:ext cx="3804455" cy="28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雲形吹き出し 8"/>
          <p:cNvSpPr/>
          <p:nvPr/>
        </p:nvSpPr>
        <p:spPr>
          <a:xfrm>
            <a:off x="4629100" y="28814"/>
            <a:ext cx="4258816" cy="2204864"/>
          </a:xfrm>
          <a:prstGeom prst="cloudCallout">
            <a:avLst>
              <a:gd name="adj1" fmla="val -57845"/>
              <a:gd name="adj2" fmla="val -124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所さんの目がテン感謝祭でも活躍</a:t>
            </a:r>
            <a:endParaRPr kumimoji="1" lang="ja-JP" altLang="en-US" sz="28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2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589B75-FFEF-42F2-A828-86EC6C360053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ja-JP" sz="1400" smtClean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mtClean="0">
                <a:ea typeface="HGｺﾞｼｯｸE" panose="020B0909000000000000" pitchFamily="49" charset="-128"/>
              </a:rPr>
              <a:t>サボニウス型風車風力発電機</a:t>
            </a:r>
          </a:p>
        </p:txBody>
      </p:sp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651001"/>
            <a:ext cx="35623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5361582" y="2138461"/>
            <a:ext cx="3309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テレビが着いています！</a:t>
            </a:r>
          </a:p>
        </p:txBody>
      </p:sp>
      <p:sp>
        <p:nvSpPr>
          <p:cNvPr id="2" name="雲形吹き出し 1"/>
          <p:cNvSpPr/>
          <p:nvPr/>
        </p:nvSpPr>
        <p:spPr>
          <a:xfrm>
            <a:off x="4597549" y="629469"/>
            <a:ext cx="3617491" cy="1512167"/>
          </a:xfrm>
          <a:prstGeom prst="cloudCallout">
            <a:avLst>
              <a:gd name="adj1" fmla="val -63435"/>
              <a:gd name="adj2" fmla="val 298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所さんの目がテンに出ました</a:t>
            </a:r>
            <a:endParaRPr kumimoji="1" lang="ja-JP" altLang="en-US" sz="28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032448" cy="630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0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8A58A6-0C1E-4FF2-9276-5E93C2AF1DB6}" type="slidenum">
              <a:rPr lang="en-US" altLang="ja-JP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ja-JP" sz="1400" smtClean="0">
              <a:solidFill>
                <a:srgbClr val="000000"/>
              </a:solidFill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51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225" y="1371600"/>
            <a:ext cx="3765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600" y="4008438"/>
            <a:ext cx="33845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030663"/>
            <a:ext cx="37528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カンボジアでのエコ科学実験教室</a:t>
            </a:r>
          </a:p>
        </p:txBody>
      </p:sp>
      <p:pic>
        <p:nvPicPr>
          <p:cNvPr id="62472" name="Picture 2" descr="C:\Users\elegance\Desktop\YK\実　験\サボニウス風車\サヴカンボジア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3983038"/>
            <a:ext cx="34813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5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４</a:t>
            </a:r>
            <a:r>
              <a:rPr lang="ja-JP" altLang="en-US" sz="4400" dirty="0" smtClean="0">
                <a:solidFill>
                  <a:srgbClr val="FF0000"/>
                </a:solidFill>
              </a:rPr>
              <a:t>．みんなで発電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17190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ChangeArrowheads="1"/>
          </p:cNvSpPr>
          <p:nvPr/>
        </p:nvSpPr>
        <p:spPr bwMode="auto">
          <a:xfrm>
            <a:off x="0" y="21412"/>
            <a:ext cx="4616970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Calibri" panose="020F0502020204030204" pitchFamily="34" charset="0"/>
              </a:rPr>
              <a:t>　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　　　　　　　　　　　　　　　　　　　　作詞　川村康</a:t>
            </a:r>
            <a:r>
              <a:rPr lang="ja-JP" altLang="en-US" sz="1400" dirty="0" smtClean="0">
                <a:latin typeface="Calibri" panose="020F0502020204030204" pitchFamily="34" charset="0"/>
              </a:rPr>
              <a:t>文</a:t>
            </a:r>
            <a:endParaRPr lang="en-US" altLang="ja-JP" sz="14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 smtClean="0">
                <a:latin typeface="Calibri" panose="020F0502020204030204" pitchFamily="34" charset="0"/>
              </a:rPr>
              <a:t>Ｃ</a:t>
            </a:r>
            <a:r>
              <a:rPr lang="ja-JP" altLang="en-US" sz="1400" dirty="0">
                <a:latin typeface="Calibri" panose="020F0502020204030204" pitchFamily="34" charset="0"/>
              </a:rPr>
              <a:t>　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 Ａｍ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</a:t>
            </a:r>
            <a:r>
              <a:rPr lang="ja-JP" altLang="en-US" sz="1400" dirty="0">
                <a:latin typeface="Calibri" panose="020F0502020204030204" pitchFamily="34" charset="0"/>
              </a:rPr>
              <a:t>Ｆ　　　　  　　Ｇ　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Ｃ   　　 Ａｍ</a:t>
            </a:r>
            <a:r>
              <a:rPr lang="ja-JP" altLang="en-US" sz="1400" dirty="0">
                <a:latin typeface="Calibri" panose="020F0502020204030204" pitchFamily="34" charset="0"/>
              </a:rPr>
              <a:t> 　</a:t>
            </a:r>
            <a:r>
              <a:rPr lang="ja-JP" altLang="en-US" sz="1400" dirty="0" smtClean="0">
                <a:latin typeface="Calibri" panose="020F0502020204030204" pitchFamily="34" charset="0"/>
              </a:rPr>
              <a:t>Ｆ</a:t>
            </a:r>
            <a:r>
              <a:rPr lang="ja-JP" altLang="en-US" sz="1400" dirty="0">
                <a:latin typeface="Calibri" panose="020F0502020204030204" pitchFamily="34" charset="0"/>
              </a:rPr>
              <a:t>　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Ｇ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</a:t>
            </a:r>
            <a:r>
              <a:rPr lang="ja-JP" altLang="en-US" sz="1400" dirty="0" smtClean="0">
                <a:latin typeface="Calibri" panose="020F0502020204030204" pitchFamily="34" charset="0"/>
              </a:rPr>
              <a:t>発電，シャカシャカライト，</a:t>
            </a:r>
            <a:r>
              <a:rPr lang="ja-JP" altLang="en-US" sz="1400" dirty="0">
                <a:latin typeface="Calibri" panose="020F0502020204030204" pitchFamily="34" charset="0"/>
              </a:rPr>
              <a:t>手回し発電</a:t>
            </a:r>
            <a:r>
              <a:rPr lang="ja-JP" altLang="en-US" sz="1400" dirty="0" smtClean="0">
                <a:latin typeface="Calibri" panose="020F0502020204030204" pitchFamily="34" charset="0"/>
              </a:rPr>
              <a:t>，</a:t>
            </a:r>
            <a:r>
              <a:rPr lang="ja-JP" altLang="en-US" sz="1400" dirty="0">
                <a:latin typeface="Calibri" panose="020F0502020204030204" pitchFamily="34" charset="0"/>
              </a:rPr>
              <a:t>圧電発電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</a:t>
            </a:r>
            <a:r>
              <a:rPr lang="ja-JP" altLang="en-US" sz="1400" dirty="0" smtClean="0">
                <a:latin typeface="Calibri" panose="020F0502020204030204" pitchFamily="34" charset="0"/>
              </a:rPr>
              <a:t>自転車こいで）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</a:t>
            </a:r>
            <a:r>
              <a:rPr lang="ja-JP" altLang="en-US" sz="1400" dirty="0" smtClean="0">
                <a:latin typeface="Calibri" panose="020F0502020204030204" pitchFamily="34" charset="0"/>
              </a:rPr>
              <a:t>（シャカシャカライト）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みんなで発電（手回し発電）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みんなで発電（圧電発電</a:t>
            </a:r>
            <a:r>
              <a:rPr lang="ja-JP" altLang="en-US" sz="1400" dirty="0" smtClean="0">
                <a:latin typeface="Calibri" panose="020F0502020204030204" pitchFamily="34" charset="0"/>
              </a:rPr>
              <a:t>）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Ｆ</a:t>
            </a:r>
            <a:r>
              <a:rPr lang="ja-JP" altLang="en-US" sz="1400" dirty="0">
                <a:latin typeface="Calibri" panose="020F0502020204030204" pitchFamily="34" charset="0"/>
              </a:rPr>
              <a:t>　　　    Ｇ　　　  Ｇ　　　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みんなで発電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  <a:r>
              <a:rPr lang="ja-JP" altLang="en-US" sz="1400" dirty="0" smtClean="0">
                <a:latin typeface="Calibri" panose="020F0502020204030204" pitchFamily="34" charset="0"/>
              </a:rPr>
              <a:t>はじめよう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</a:t>
            </a:r>
            <a:r>
              <a:rPr lang="ja-JP" altLang="en-US" sz="1400" dirty="0" smtClean="0">
                <a:latin typeface="Calibri" panose="020F0502020204030204" pitchFamily="34" charset="0"/>
              </a:rPr>
              <a:t> Ｆ</a:t>
            </a: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</a:t>
            </a:r>
            <a:r>
              <a:rPr lang="ja-JP" altLang="en-US" sz="1400" dirty="0">
                <a:latin typeface="Calibri" panose="020F0502020204030204" pitchFamily="34" charset="0"/>
              </a:rPr>
              <a:t>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　　Ｆ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１</a:t>
            </a:r>
            <a:r>
              <a:rPr lang="ja-JP" altLang="en-US" sz="1400" dirty="0" smtClean="0">
                <a:latin typeface="Calibri" panose="020F0502020204030204" pitchFamily="34" charset="0"/>
              </a:rPr>
              <a:t>．ジュースが</a:t>
            </a:r>
            <a:r>
              <a:rPr lang="ja-JP" altLang="en-US" sz="1400" dirty="0">
                <a:latin typeface="Calibri" panose="020F0502020204030204" pitchFamily="34" charset="0"/>
              </a:rPr>
              <a:t>飲みたい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ビールも飲みたい　　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</a:t>
            </a:r>
            <a:r>
              <a:rPr lang="ja-JP" altLang="en-US" sz="1400" dirty="0" smtClean="0">
                <a:latin typeface="Calibri" panose="020F0502020204030204" pitchFamily="34" charset="0"/>
              </a:rPr>
              <a:t> Ｆ</a:t>
            </a: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</a:t>
            </a:r>
            <a:r>
              <a:rPr lang="ja-JP" altLang="en-US" sz="1400" dirty="0">
                <a:latin typeface="Calibri" panose="020F0502020204030204" pitchFamily="34" charset="0"/>
              </a:rPr>
              <a:t>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       </a:t>
            </a:r>
            <a:r>
              <a:rPr lang="ja-JP" altLang="en-US" sz="1400" dirty="0" smtClean="0">
                <a:latin typeface="Calibri" panose="020F0502020204030204" pitchFamily="34" charset="0"/>
              </a:rPr>
              <a:t>　Ｆ</a:t>
            </a:r>
            <a:r>
              <a:rPr lang="ja-JP" altLang="en-US" sz="1400" dirty="0">
                <a:latin typeface="Calibri" panose="020F0502020204030204" pitchFamily="34" charset="0"/>
              </a:rPr>
              <a:t>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２．ラジオが聞きたい　　テレビがみたい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扇風機より　　　エアコンが</a:t>
            </a:r>
            <a:r>
              <a:rPr lang="ja-JP" altLang="en-US" sz="1400" dirty="0" smtClean="0">
                <a:latin typeface="Calibri" panose="020F0502020204030204" pitchFamily="34" charset="0"/>
              </a:rPr>
              <a:t>ほしい 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</a:t>
            </a:r>
            <a:r>
              <a:rPr lang="ja-JP" altLang="en-US" sz="1400" dirty="0" smtClean="0">
                <a:latin typeface="Calibri" panose="020F0502020204030204" pitchFamily="34" charset="0"/>
              </a:rPr>
              <a:t> Ｆ</a:t>
            </a: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   Ｇ</a:t>
            </a:r>
            <a:endParaRPr lang="ja-JP" altLang="en-US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400" dirty="0">
              <a:latin typeface="Calibri" panose="020F0502020204030204" pitchFamily="34" charset="0"/>
            </a:endParaRPr>
          </a:p>
        </p:txBody>
      </p: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4581525" y="680492"/>
            <a:ext cx="456247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  　Ｃ　　　　　　　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３．大型テレビで　　ドラマがみたい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 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電子レンジで　　チンしてご飯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</a:t>
            </a:r>
            <a:r>
              <a:rPr lang="ja-JP" altLang="en-US" sz="1400" dirty="0" smtClean="0">
                <a:latin typeface="Calibri" panose="020F0502020204030204" pitchFamily="34" charset="0"/>
              </a:rPr>
              <a:t> Ｆ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  <a:r>
              <a:rPr lang="ja-JP" altLang="en-US" sz="1400" dirty="0" smtClean="0">
                <a:latin typeface="Calibri" panose="020F0502020204030204" pitchFamily="34" charset="0"/>
              </a:rPr>
              <a:t>  </a:t>
            </a:r>
            <a:r>
              <a:rPr lang="ja-JP" altLang="en-US" sz="1400" dirty="0">
                <a:latin typeface="Calibri" panose="020F0502020204030204" pitchFamily="34" charset="0"/>
              </a:rPr>
              <a:t>　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 smtClean="0">
                <a:latin typeface="Calibri" panose="020F0502020204030204" pitchFamily="34" charset="0"/>
              </a:rPr>
              <a:t>4</a:t>
            </a:r>
            <a:r>
              <a:rPr lang="ja-JP" altLang="en-US" sz="1400" dirty="0" err="1" smtClean="0">
                <a:latin typeface="Calibri" panose="020F0502020204030204" pitchFamily="34" charset="0"/>
              </a:rPr>
              <a:t>．</a:t>
            </a:r>
            <a:r>
              <a:rPr lang="ja-JP" altLang="en-US" sz="1400" dirty="0">
                <a:latin typeface="Calibri" panose="020F0502020204030204" pitchFamily="34" charset="0"/>
              </a:rPr>
              <a:t>ジュースが飲みたい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ビールも飲みたい　　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</a:t>
            </a:r>
            <a:r>
              <a:rPr lang="ja-JP" altLang="en-US" sz="1400">
                <a:latin typeface="Calibri" panose="020F0502020204030204" pitchFamily="34" charset="0"/>
              </a:rPr>
              <a:t>　</a:t>
            </a:r>
            <a:r>
              <a:rPr lang="ja-JP" altLang="en-US" sz="1400" smtClean="0">
                <a:latin typeface="Calibri" panose="020F0502020204030204" pitchFamily="34" charset="0"/>
              </a:rPr>
              <a:t> Ｆ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  <a:r>
              <a:rPr lang="ja-JP" altLang="en-US" sz="1400">
                <a:latin typeface="Calibri" panose="020F0502020204030204" pitchFamily="34" charset="0"/>
              </a:rPr>
              <a:t>　</a:t>
            </a:r>
            <a:r>
              <a:rPr lang="ja-JP" altLang="en-US" sz="1400" smtClean="0">
                <a:latin typeface="Calibri" panose="020F0502020204030204" pitchFamily="34" charset="0"/>
              </a:rPr>
              <a:t>  </a:t>
            </a:r>
            <a:r>
              <a:rPr lang="ja-JP" altLang="en-US" sz="1400" dirty="0">
                <a:latin typeface="Calibri" panose="020F0502020204030204" pitchFamily="34" charset="0"/>
              </a:rPr>
              <a:t>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 </a:t>
            </a:r>
            <a:endParaRPr lang="en-US" altLang="ja-JP" sz="14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Calibri" panose="020F0502020204030204" pitchFamily="34" charset="0"/>
              </a:rPr>
              <a:t>　</a:t>
            </a:r>
            <a:r>
              <a:rPr lang="ja-JP" altLang="en-US" sz="1400" dirty="0">
                <a:latin typeface="Calibri" panose="020F0502020204030204" pitchFamily="34" charset="0"/>
              </a:rPr>
              <a:t>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みんなで発電（自転車こいで）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みんなで発電（シャカシャカライト）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みんなで発電（手回し発電）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みんなで発電（圧電発電）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  Ｇ　　　  Ｇ　　  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みんなが　大好き　この地球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251520" y="21412"/>
            <a:ext cx="2254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solidFill>
                  <a:srgbClr val="9705FF"/>
                </a:solidFill>
                <a:latin typeface="Calibri" panose="020F0502020204030204" pitchFamily="34" charset="0"/>
              </a:rPr>
              <a:t>みんなで発電</a:t>
            </a:r>
            <a:endParaRPr lang="ja-JP" altLang="en-US" sz="2800" dirty="0">
              <a:solidFill>
                <a:srgbClr val="9705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6606" b="6779"/>
          <a:stretch/>
        </p:blipFill>
        <p:spPr>
          <a:xfrm>
            <a:off x="-35958" y="0"/>
            <a:ext cx="5845830" cy="36611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 t="11297" r="9846" b="22893"/>
          <a:stretch/>
        </p:blipFill>
        <p:spPr>
          <a:xfrm rot="5400000">
            <a:off x="6264187" y="-894436"/>
            <a:ext cx="3096346" cy="23042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49" t="2924" r="18501" b="3924"/>
          <a:stretch/>
        </p:blipFill>
        <p:spPr>
          <a:xfrm>
            <a:off x="6516216" y="3501008"/>
            <a:ext cx="2448272" cy="4392488"/>
          </a:xfrm>
          <a:prstGeom prst="rect">
            <a:avLst/>
          </a:prstGeom>
          <a:effectLst>
            <a:glow rad="127000">
              <a:schemeClr val="accent1">
                <a:alpha val="93000"/>
              </a:schemeClr>
            </a:glow>
          </a:effectLst>
          <a:scene3d>
            <a:camera prst="orthographicFront"/>
            <a:lightRig rig="flood" dir="t"/>
          </a:scene3d>
          <a:sp3d contourW="12700">
            <a:contourClr>
              <a:schemeClr val="bg1"/>
            </a:contourClr>
          </a:sp3d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2" t="6608" r="2093" b="6112"/>
          <a:stretch/>
        </p:blipFill>
        <p:spPr>
          <a:xfrm>
            <a:off x="5903640" y="1412776"/>
            <a:ext cx="3240360" cy="22484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98333A-ADB9-42DA-B515-D6A781D7A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3" t="10338" b="17913"/>
          <a:stretch/>
        </p:blipFill>
        <p:spPr>
          <a:xfrm>
            <a:off x="-23986" y="3661190"/>
            <a:ext cx="5833858" cy="31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2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A85988-6BAE-4530-BE88-0430AACC4F8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ja-JP" sz="1400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/>
          <a:stretch/>
        </p:blipFill>
        <p:spPr bwMode="auto">
          <a:xfrm>
            <a:off x="-36513" y="3084513"/>
            <a:ext cx="572452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79512" y="162968"/>
            <a:ext cx="81534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chemeClr val="tx2"/>
                </a:solidFill>
              </a:rPr>
              <a:t>自転車発電で省エネ技術を体験する実験</a:t>
            </a:r>
            <a:br>
              <a:rPr lang="ja-JP" altLang="en-US" dirty="0">
                <a:solidFill>
                  <a:schemeClr val="tx2"/>
                </a:solidFill>
              </a:rPr>
            </a:br>
            <a:r>
              <a:rPr lang="ja-JP" altLang="en-US" dirty="0">
                <a:solidFill>
                  <a:schemeClr val="tx2"/>
                </a:solidFill>
              </a:rPr>
              <a:t>　　ブラウン管テレビＶＳ液晶型</a:t>
            </a:r>
            <a:r>
              <a:rPr lang="ja-JP" altLang="en-US" dirty="0" smtClean="0">
                <a:solidFill>
                  <a:schemeClr val="tx2"/>
                </a:solidFill>
              </a:rPr>
              <a:t>テレビ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　　おとな</a:t>
            </a:r>
            <a:r>
              <a:rPr lang="en-US" altLang="ja-JP" dirty="0" smtClean="0">
                <a:solidFill>
                  <a:schemeClr val="tx2"/>
                </a:solidFill>
              </a:rPr>
              <a:t>VS</a:t>
            </a:r>
            <a:r>
              <a:rPr lang="ja-JP" altLang="en-US" dirty="0" smtClean="0">
                <a:solidFill>
                  <a:schemeClr val="tx2"/>
                </a:solidFill>
              </a:rPr>
              <a:t>こども</a:t>
            </a:r>
            <a:endParaRPr lang="en-US" altLang="ja-JP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>
                <a:solidFill>
                  <a:schemeClr val="tx2"/>
                </a:solidFill>
              </a:rPr>
              <a:t>　　こどもの勝利！</a:t>
            </a:r>
            <a:endParaRPr lang="en-US" altLang="ja-JP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46087" name="オブジェクト 1"/>
          <p:cNvGraphicFramePr>
            <a:graphicFrameLocks noChangeAspect="1"/>
          </p:cNvGraphicFramePr>
          <p:nvPr/>
        </p:nvGraphicFramePr>
        <p:xfrm>
          <a:off x="4397375" y="1333500"/>
          <a:ext cx="4746625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ビットマップ イメージ" r:id="rId5" imgW="6590476" imgH="3847619" progId="Paint.Picture">
                  <p:embed/>
                </p:oleObj>
              </mc:Choice>
              <mc:Fallback>
                <p:oleObj name="ビットマップ イメージ" r:id="rId5" imgW="6590476" imgH="3847619" progId="Paint.Picture">
                  <p:embed/>
                  <p:pic>
                    <p:nvPicPr>
                      <p:cNvPr id="46087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1333500"/>
                        <a:ext cx="4746625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97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4798A2B-6675-41CA-8315-49E5CE7D40CD}" type="slidenum">
              <a:rPr lang="en-US" altLang="ja-JP" sz="1400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ja-JP" sz="1400" smtClean="0">
              <a:latin typeface="Times New Roman" panose="02020603050405020304" pitchFamily="18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336925"/>
            <a:ext cx="9307513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図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44640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図 2" descr="IMG_17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31874" r="37778" b="20209"/>
          <a:stretch>
            <a:fillRect/>
          </a:stretch>
        </p:blipFill>
        <p:spPr bwMode="auto">
          <a:xfrm>
            <a:off x="5267325" y="333375"/>
            <a:ext cx="31924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雲形吹き出し 1"/>
          <p:cNvSpPr/>
          <p:nvPr/>
        </p:nvSpPr>
        <p:spPr>
          <a:xfrm>
            <a:off x="395536" y="188640"/>
            <a:ext cx="4392488" cy="244827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ja-JP" altLang="en-US" sz="3200" dirty="0">
                <a:solidFill>
                  <a:srgbClr val="7030A0"/>
                </a:solidFill>
                <a:latin typeface="HG丸ｺﾞｼｯｸM-PRO" pitchFamily="50" charset="-128"/>
              </a:rPr>
              <a:t>いろいろ</a:t>
            </a:r>
            <a:r>
              <a:rPr kumimoji="0" lang="ja-JP" altLang="en-US" sz="3200" dirty="0" smtClean="0">
                <a:solidFill>
                  <a:srgbClr val="7030A0"/>
                </a:solidFill>
                <a:latin typeface="HG丸ｺﾞｼｯｸM-PRO" pitchFamily="50" charset="-128"/>
              </a:rPr>
              <a:t>な</a:t>
            </a:r>
            <a:endParaRPr kumimoji="0" lang="en-US" altLang="ja-JP" sz="3200" dirty="0" smtClean="0">
              <a:solidFill>
                <a:srgbClr val="7030A0"/>
              </a:solidFill>
              <a:latin typeface="HG丸ｺﾞｼｯｸM-PRO" pitchFamily="50" charset="-128"/>
            </a:endParaRPr>
          </a:p>
          <a:p>
            <a:pPr algn="ctr"/>
            <a:r>
              <a:rPr kumimoji="0" lang="ja-JP" altLang="en-US" sz="3200" dirty="0" smtClean="0">
                <a:solidFill>
                  <a:srgbClr val="7030A0"/>
                </a:solidFill>
                <a:latin typeface="HG丸ｺﾞｼｯｸM-PRO" pitchFamily="50" charset="-128"/>
              </a:rPr>
              <a:t>テレビ</a:t>
            </a:r>
            <a:r>
              <a:rPr kumimoji="0" lang="ja-JP" altLang="en-US" sz="3200" dirty="0">
                <a:solidFill>
                  <a:srgbClr val="7030A0"/>
                </a:solidFill>
                <a:latin typeface="HG丸ｺﾞｼｯｸM-PRO" pitchFamily="50" charset="-128"/>
              </a:rPr>
              <a:t>に</a:t>
            </a:r>
            <a:r>
              <a:rPr kumimoji="0" lang="ja-JP" altLang="en-US" sz="3200" dirty="0" smtClean="0">
                <a:solidFill>
                  <a:srgbClr val="7030A0"/>
                </a:solidFill>
                <a:latin typeface="HG丸ｺﾞｼｯｸM-PRO" pitchFamily="50" charset="-128"/>
              </a:rPr>
              <a:t>登場！</a:t>
            </a:r>
            <a:endParaRPr kumimoji="1" lang="ja-JP" alt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46D78B-36A3-4499-9661-10777694E5BE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ja-JP" sz="1400" smtClean="0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0" y="-122238"/>
            <a:ext cx="9078913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>
                <a:solidFill>
                  <a:srgbClr val="7030A0"/>
                </a:solidFill>
              </a:rPr>
              <a:t>自転車発電がめざす世界平和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7030A0"/>
                </a:solidFill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</a:rPr>
              <a:t>マータイさんの”</a:t>
            </a:r>
            <a:r>
              <a:rPr lang="en-US" altLang="ja-JP" sz="4000">
                <a:solidFill>
                  <a:srgbClr val="FF0000"/>
                </a:solidFill>
              </a:rPr>
              <a:t>MOTTAINAI”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　　　　　　　　　→エコ替えへ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省エネ技術の進化を実感し、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　　　　　　　　　エコライフを楽しむ！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新型テレビと昔のブラウン管テレで競争！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自転車２台で、大型テレビも着く！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7030A0"/>
                </a:solidFill>
              </a:rPr>
              <a:t>自転車２台で、エアコンも動く！</a:t>
            </a:r>
          </a:p>
        </p:txBody>
      </p:sp>
    </p:spTree>
    <p:extLst>
      <p:ext uri="{BB962C8B-B14F-4D97-AF65-F5344CB8AC3E}">
        <p14:creationId xmlns:p14="http://schemas.microsoft.com/office/powerpoint/2010/main" val="40765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</a:rPr>
              <a:t>５</a:t>
            </a:r>
            <a:r>
              <a:rPr lang="ja-JP" altLang="en-US" sz="4400" dirty="0">
                <a:solidFill>
                  <a:srgbClr val="FF000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3583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D2D459-F9DE-4F13-84C9-36CB74013B7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ja-JP" sz="140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873875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000000"/>
                </a:solidFill>
              </a:rPr>
              <a:t>温室効果ガスによる地球温暖化</a:t>
            </a:r>
            <a:br>
              <a:rPr lang="ja-JP" altLang="en-US" sz="4400">
                <a:solidFill>
                  <a:srgbClr val="000000"/>
                </a:solidFill>
              </a:rPr>
            </a:br>
            <a:r>
              <a:rPr lang="ja-JP" altLang="en-US" sz="4400">
                <a:solidFill>
                  <a:srgbClr val="000000"/>
                </a:solidFill>
              </a:rPr>
              <a:t>デモンストレーション実験器</a:t>
            </a:r>
            <a:r>
              <a:rPr lang="ja-JP" altLang="en-US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50825" y="3429000"/>
            <a:ext cx="1917700" cy="1398588"/>
          </a:xfrm>
          <a:prstGeom prst="rect">
            <a:avLst/>
          </a:prstGeom>
          <a:solidFill>
            <a:schemeClr val="bg1"/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いろいろな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テレビ局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から取材！</a:t>
            </a:r>
          </a:p>
        </p:txBody>
      </p:sp>
    </p:spTree>
    <p:extLst>
      <p:ext uri="{BB962C8B-B14F-4D97-AF65-F5344CB8AC3E}">
        <p14:creationId xmlns:p14="http://schemas.microsoft.com/office/powerpoint/2010/main" val="7903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6368" y="0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実験機概要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6237312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多人数地球温暖化デモストレーション実験機概要</a:t>
            </a:r>
          </a:p>
        </p:txBody>
      </p:sp>
      <p:pic>
        <p:nvPicPr>
          <p:cNvPr id="4" name="ani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74" y="980728"/>
            <a:ext cx="7892076" cy="47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3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42300-079B-497C-8332-587925F4C7D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ja-JP" sz="1400" smtClean="0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066925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4580" name="Object 3"/>
          <p:cNvGraphicFramePr>
            <a:graphicFrameLocks noChangeAspect="1"/>
          </p:cNvGraphicFramePr>
          <p:nvPr/>
        </p:nvGraphicFramePr>
        <p:xfrm>
          <a:off x="228600" y="1524000"/>
          <a:ext cx="8534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2" r:id="rId3" imgW="5229360" imgH="600120" progId="SNS.Worksheet.8">
                  <p:embed/>
                </p:oleObj>
              </mc:Choice>
              <mc:Fallback>
                <p:oleObj r:id="rId3" imgW="5229360" imgH="600120" progId="SNS.Work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5344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 algn="l" eaLnBrk="1" hangingPunct="1"/>
            <a:r>
              <a:rPr lang="ja-JP" altLang="en-US" sz="4000" smtClean="0">
                <a:solidFill>
                  <a:schemeClr val="tx1"/>
                </a:solidFill>
              </a:rPr>
              <a:t>温室効果ガスによる地球温暖化</a:t>
            </a:r>
            <a:br>
              <a:rPr lang="ja-JP" altLang="en-US" sz="4000" smtClean="0">
                <a:solidFill>
                  <a:schemeClr val="tx1"/>
                </a:solidFill>
              </a:rPr>
            </a:br>
            <a:r>
              <a:rPr lang="ja-JP" altLang="en-US" sz="4000" smtClean="0">
                <a:solidFill>
                  <a:schemeClr val="tx1"/>
                </a:solidFill>
              </a:rPr>
              <a:t>デモンストレーション実験器での実験結果</a:t>
            </a:r>
            <a:endParaRPr lang="ja-JP" altLang="en-US" sz="4000" smtClean="0"/>
          </a:p>
        </p:txBody>
      </p:sp>
      <p:graphicFrame>
        <p:nvGraphicFramePr>
          <p:cNvPr id="24582" name="Object 5"/>
          <p:cNvGraphicFramePr>
            <a:graphicFrameLocks noChangeAspect="1"/>
          </p:cNvGraphicFramePr>
          <p:nvPr/>
        </p:nvGraphicFramePr>
        <p:xfrm>
          <a:off x="1219200" y="2590800"/>
          <a:ext cx="6096000" cy="381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3" name="ビットマップ イメージ" r:id="rId5" imgW="5609524" imgH="3514286" progId="Paint.Picture">
                  <p:embed/>
                </p:oleObj>
              </mc:Choice>
              <mc:Fallback>
                <p:oleObj name="ビットマップ イメージ" r:id="rId5" imgW="5609524" imgH="35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590800"/>
                        <a:ext cx="6096000" cy="381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34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71132F-324C-4583-8E79-0ADC1CF07D49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ja-JP" sz="1400" smtClean="0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895475" y="1576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algn="l" eaLnBrk="1" hangingPunct="1"/>
            <a:r>
              <a:rPr lang="ja-JP" altLang="en-US" sz="3200" smtClean="0">
                <a:solidFill>
                  <a:schemeClr val="tx1"/>
                </a:solidFill>
              </a:rPr>
              <a:t>温室効果ガスによる地球温暖化デモンストレーション実験器における地球モデルの放射強度の比較</a:t>
            </a:r>
            <a:endParaRPr lang="ja-JP" altLang="en-US" sz="3200" smtClean="0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957388" y="152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914400" y="1676400"/>
          <a:ext cx="6858000" cy="498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Chart" r:id="rId3" imgW="5248351" imgH="3810000" progId="Excel.Chart.8">
                  <p:embed/>
                </p:oleObj>
              </mc:Choice>
              <mc:Fallback>
                <p:oleObj name="Chart" r:id="rId3" imgW="5248351" imgH="3810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6858000" cy="498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4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AF4180-CE89-4477-A085-2452CC1F39D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ja-JP" sz="1400" smtClean="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933575" y="139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010400" cy="1028700"/>
          </a:xfrm>
        </p:spPr>
        <p:txBody>
          <a:bodyPr/>
          <a:lstStyle/>
          <a:p>
            <a:pPr algn="l" eaLnBrk="1" hangingPunct="1"/>
            <a:r>
              <a:rPr lang="ja-JP" altLang="en-US" sz="3200" smtClean="0">
                <a:solidFill>
                  <a:schemeClr val="tx1"/>
                </a:solidFill>
              </a:rPr>
              <a:t>地球モデルのかわりにフラスコを用いた</a:t>
            </a:r>
            <a:br>
              <a:rPr lang="ja-JP" altLang="en-US" sz="3200" smtClean="0">
                <a:solidFill>
                  <a:schemeClr val="tx1"/>
                </a:solidFill>
              </a:rPr>
            </a:br>
            <a:r>
              <a:rPr lang="ja-JP" altLang="en-US" sz="3200" smtClean="0">
                <a:solidFill>
                  <a:schemeClr val="tx1"/>
                </a:solidFill>
              </a:rPr>
              <a:t>放射強度の比較</a:t>
            </a:r>
            <a:endParaRPr lang="ja-JP" altLang="en-US" sz="3200" smtClean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957388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6630" name="Object 5"/>
          <p:cNvGraphicFramePr>
            <a:graphicFrameLocks noChangeAspect="1"/>
          </p:cNvGraphicFramePr>
          <p:nvPr/>
        </p:nvGraphicFramePr>
        <p:xfrm>
          <a:off x="914400" y="1447800"/>
          <a:ext cx="7086600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9" name="Chart" r:id="rId3" imgW="5248351" imgH="3800551" progId="Excel.Chart.8">
                  <p:embed/>
                </p:oleObj>
              </mc:Choice>
              <mc:Fallback>
                <p:oleObj name="Chart" r:id="rId3" imgW="5248351" imgH="38005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47800"/>
                        <a:ext cx="7086600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9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</a:rPr>
              <a:t>６．竹炭電池・蓄電池</a:t>
            </a:r>
            <a:endParaRPr lang="ja-JP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1066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56A31D-16D4-471E-BE82-1E60FE66FD1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ja-JP" sz="1400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03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26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Arial" panose="020B0604020202020204" pitchFamily="34" charset="0"/>
              </a:rPr>
              <a:t>身近なドリンクで作る燃料電池模型自動車教材</a:t>
            </a:r>
          </a:p>
        </p:txBody>
      </p:sp>
      <p:pic>
        <p:nvPicPr>
          <p:cNvPr id="40965" name="Picture 4" descr="燃料電池自動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435133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5"/>
          <p:cNvSpPr>
            <a:spLocks noChangeArrowheads="1"/>
          </p:cNvSpPr>
          <p:nvPr/>
        </p:nvSpPr>
        <p:spPr bwMode="auto">
          <a:xfrm>
            <a:off x="323850" y="1484313"/>
            <a:ext cx="4176713" cy="2087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2" name="角丸四角形 11"/>
          <p:cNvSpPr/>
          <p:nvPr/>
        </p:nvSpPr>
        <p:spPr>
          <a:xfrm>
            <a:off x="1619672" y="5013176"/>
            <a:ext cx="6408712" cy="1655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0"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643438" y="1628775"/>
            <a:ext cx="4393058" cy="1800225"/>
          </a:xfrm>
          <a:prstGeom prst="ellipse">
            <a:avLst/>
          </a:prstGeom>
          <a:solidFill>
            <a:srgbClr val="FF898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463675" y="971550"/>
            <a:ext cx="2532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研究室</a:t>
            </a:r>
          </a:p>
        </p:txBody>
      </p:sp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6227763" y="1044575"/>
            <a:ext cx="151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市民</a:t>
            </a:r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468313" y="1497013"/>
            <a:ext cx="4391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サイエンス・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　コミュニケーション</a:t>
            </a:r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4859338" y="2063750"/>
            <a:ext cx="42846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Arial" panose="020B0604020202020204" pitchFamily="34" charset="0"/>
              </a:rPr>
              <a:t>エネルギー・環境問題</a:t>
            </a:r>
            <a:endParaRPr lang="en-US" altLang="ja-JP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Arial" panose="020B0604020202020204" pitchFamily="34" charset="0"/>
              </a:rPr>
              <a:t>　安全</a:t>
            </a:r>
            <a:r>
              <a:rPr lang="ja-JP" altLang="en-US" b="1" dirty="0">
                <a:latin typeface="Arial" panose="020B0604020202020204" pitchFamily="34" charset="0"/>
              </a:rPr>
              <a:t>・</a:t>
            </a:r>
            <a:r>
              <a:rPr lang="ja-JP" altLang="en-US" b="1" dirty="0" smtClean="0">
                <a:latin typeface="Arial" panose="020B0604020202020204" pitchFamily="34" charset="0"/>
              </a:rPr>
              <a:t>安心な生活</a:t>
            </a:r>
            <a:endParaRPr lang="ja-JP" altLang="en-US" b="1" dirty="0">
              <a:latin typeface="Arial" panose="020B0604020202020204" pitchFamily="34" charset="0"/>
            </a:endParaRPr>
          </a:p>
        </p:txBody>
      </p:sp>
      <p:sp>
        <p:nvSpPr>
          <p:cNvPr id="9" name="下矢印 8"/>
          <p:cNvSpPr/>
          <p:nvPr/>
        </p:nvSpPr>
        <p:spPr>
          <a:xfrm rot="1510407">
            <a:off x="5296093" y="4318856"/>
            <a:ext cx="576262" cy="576263"/>
          </a:xfrm>
          <a:prstGeom prst="down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下矢印 9"/>
          <p:cNvSpPr/>
          <p:nvPr/>
        </p:nvSpPr>
        <p:spPr>
          <a:xfrm rot="19837069">
            <a:off x="3313594" y="4283137"/>
            <a:ext cx="720725" cy="647700"/>
          </a:xfrm>
          <a:prstGeom prst="downArrow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1763688" y="5056302"/>
            <a:ext cx="61206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Arial" panose="020B0604020202020204" pitchFamily="34" charset="0"/>
              </a:rPr>
              <a:t>社会で行動する研究者</a:t>
            </a:r>
            <a:endParaRPr lang="en-US" altLang="ja-JP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Arial" panose="020B0604020202020204" pitchFamily="34" charset="0"/>
              </a:rPr>
              <a:t>　　・市民との懇談会</a:t>
            </a:r>
            <a:endParaRPr lang="en-US" altLang="ja-JP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Arial" panose="020B0604020202020204" pitchFamily="34" charset="0"/>
              </a:rPr>
              <a:t>　　・次世代層への出前授業</a:t>
            </a:r>
            <a:endParaRPr lang="ja-JP" altLang="en-US" b="1" dirty="0">
              <a:latin typeface="Arial" panose="020B0604020202020204" pitchFamily="34" charset="0"/>
            </a:endParaRPr>
          </a:p>
        </p:txBody>
      </p:sp>
      <p:sp>
        <p:nvSpPr>
          <p:cNvPr id="5132" name="Text Box 13"/>
          <p:cNvSpPr txBox="1">
            <a:spLocks noChangeArrowheads="1"/>
          </p:cNvSpPr>
          <p:nvPr/>
        </p:nvSpPr>
        <p:spPr bwMode="auto">
          <a:xfrm>
            <a:off x="539750" y="2432050"/>
            <a:ext cx="3959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教員養成</a:t>
            </a:r>
            <a:endParaRPr lang="en-US" altLang="ja-JP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Arial" panose="020B0604020202020204" pitchFamily="34" charset="0"/>
              </a:rPr>
              <a:t>自然エネルギー</a:t>
            </a:r>
          </a:p>
        </p:txBody>
      </p:sp>
      <p:sp>
        <p:nvSpPr>
          <p:cNvPr id="5133" name="Text Box 5"/>
          <p:cNvSpPr txBox="1">
            <a:spLocks noChangeArrowheads="1"/>
          </p:cNvSpPr>
          <p:nvPr/>
        </p:nvSpPr>
        <p:spPr bwMode="auto">
          <a:xfrm>
            <a:off x="1619672" y="3615001"/>
            <a:ext cx="611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latin typeface="Arial" panose="020B0604020202020204" pitchFamily="34" charset="0"/>
              </a:rPr>
              <a:t>「</a:t>
            </a:r>
            <a:r>
              <a:rPr lang="ja-JP" altLang="en-US" b="1" dirty="0">
                <a:solidFill>
                  <a:srgbClr val="006600"/>
                </a:solidFill>
                <a:latin typeface="Arial" panose="020B0604020202020204" pitchFamily="34" charset="0"/>
              </a:rPr>
              <a:t>国民との科学・技術対話</a:t>
            </a:r>
            <a:r>
              <a:rPr lang="ja-JP" altLang="en-US" b="1" dirty="0">
                <a:latin typeface="Arial" panose="020B0604020202020204" pitchFamily="34" charset="0"/>
              </a:rPr>
              <a:t>」の推進 </a:t>
            </a:r>
          </a:p>
        </p:txBody>
      </p:sp>
      <p:sp>
        <p:nvSpPr>
          <p:cNvPr id="51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4800" b="1" smtClean="0"/>
              <a:t>0</a:t>
            </a:r>
            <a:r>
              <a:rPr lang="ja-JP" altLang="en-US" sz="4800" b="1" smtClean="0"/>
              <a:t>：この研究（活動）の目的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９</a:t>
            </a:r>
            <a:r>
              <a:rPr lang="ja-JP" altLang="en-US" sz="4400" dirty="0">
                <a:solidFill>
                  <a:srgbClr val="7030A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15998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BAD5CC-C679-4A5E-BF0D-BEF43DD3CD73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ja-JP" sz="1400" smtClean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973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5435600" y="692150"/>
            <a:ext cx="3430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ペットボトルで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繊維をつくる</a:t>
            </a:r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8800"/>
            <a:ext cx="332263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5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B875D-5DC2-42CA-AE71-430C12FC443F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ja-JP" sz="1400" smtClean="0"/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ja-JP" sz="160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5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1A08618B-39F8-43A8-8914-92B75C40BE18}" type="slidenum">
              <a:rPr lang="en-US" altLang="ja-JP" sz="1400"/>
              <a:pPr eaLnBrk="1" hangingPunct="1"/>
              <a:t>53</a:t>
            </a:fld>
            <a:endParaRPr lang="en-US" altLang="ja-JP" sz="140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728" y="-99392"/>
            <a:ext cx="947220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09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074469-44A7-444C-9BAD-FCDF8E9EF79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ja-JP" sz="1400" smtClean="0"/>
          </a:p>
        </p:txBody>
      </p:sp>
      <p:graphicFrame>
        <p:nvGraphicFramePr>
          <p:cNvPr id="54275" name="Object 2"/>
          <p:cNvGraphicFramePr>
            <a:graphicFrameLocks noChangeAspect="1"/>
          </p:cNvGraphicFramePr>
          <p:nvPr/>
        </p:nvGraphicFramePr>
        <p:xfrm>
          <a:off x="1692275" y="0"/>
          <a:ext cx="72231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ビットマップ イメージ" r:id="rId3" imgW="4885714" imgH="7201905" progId="Paint.Picture">
                  <p:embed/>
                </p:oleObj>
              </mc:Choice>
              <mc:Fallback>
                <p:oleObj name="ビットマップ イメージ" r:id="rId3" imgW="4885714" imgH="720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0"/>
                        <a:ext cx="72231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90600"/>
            <a:ext cx="2209800" cy="2743200"/>
          </a:xfrm>
        </p:spPr>
        <p:txBody>
          <a:bodyPr/>
          <a:lstStyle/>
          <a:p>
            <a:pPr algn="l" eaLnBrk="1" hangingPunct="1"/>
            <a:r>
              <a:rPr lang="ja-JP" altLang="en-US" sz="2800" smtClean="0"/>
              <a:t>高校化学の</a:t>
            </a:r>
            <a:br>
              <a:rPr lang="ja-JP" altLang="en-US" sz="2800" smtClean="0"/>
            </a:br>
            <a:r>
              <a:rPr lang="ja-JP" altLang="en-US" sz="2800" smtClean="0"/>
              <a:t>授業でも</a:t>
            </a:r>
            <a:br>
              <a:rPr lang="ja-JP" altLang="en-US" sz="2800" smtClean="0"/>
            </a:br>
            <a:r>
              <a:rPr lang="ja-JP" altLang="en-US" sz="2800" smtClean="0"/>
              <a:t>歌って</a:t>
            </a:r>
            <a:br>
              <a:rPr lang="ja-JP" altLang="en-US" sz="2800" smtClean="0"/>
            </a:br>
            <a:r>
              <a:rPr lang="ja-JP" altLang="en-US" sz="2800" smtClean="0"/>
              <a:t>もらいました</a:t>
            </a:r>
          </a:p>
        </p:txBody>
      </p:sp>
    </p:spTree>
    <p:extLst>
      <p:ext uri="{BB962C8B-B14F-4D97-AF65-F5344CB8AC3E}">
        <p14:creationId xmlns:p14="http://schemas.microsoft.com/office/powerpoint/2010/main" val="37064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８</a:t>
            </a:r>
            <a:r>
              <a:rPr lang="ja-JP" altLang="en-US" sz="4400" dirty="0" smtClean="0">
                <a:solidFill>
                  <a:srgbClr val="FF0000"/>
                </a:solidFill>
              </a:rPr>
              <a:t>．地球環境を守る宇宙</a:t>
            </a:r>
            <a:r>
              <a:rPr lang="ja-JP" altLang="en-US" sz="4400" dirty="0">
                <a:solidFill>
                  <a:srgbClr val="FF0000"/>
                </a:solidFill>
              </a:rPr>
              <a:t>船</a:t>
            </a:r>
            <a:r>
              <a:rPr lang="ja-JP" altLang="en-US" sz="4400" dirty="0" smtClean="0">
                <a:solidFill>
                  <a:srgbClr val="FF0000"/>
                </a:solidFill>
              </a:rPr>
              <a:t>にっぽん号</a:t>
            </a:r>
            <a:endParaRPr lang="ja-JP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９．世界平和のために！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30407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01C08-B043-4643-889A-62A9E13685D6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ja-JP" sz="1400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-11970" y="3581400"/>
            <a:ext cx="26068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/>
              <a:t>２００回</a:t>
            </a:r>
            <a:r>
              <a:rPr lang="ja-JP" altLang="en-US" dirty="0"/>
              <a:t>公演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dirty="0" smtClean="0"/>
              <a:t>以上！</a:t>
            </a:r>
            <a:endParaRPr lang="ja-JP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dirty="0"/>
              <a:t>日本では初！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152400"/>
            <a:ext cx="4876800" cy="1752600"/>
          </a:xfrm>
        </p:spPr>
        <p:txBody>
          <a:bodyPr/>
          <a:lstStyle/>
          <a:p>
            <a:pPr algn="l" eaLnBrk="1" hangingPunct="1"/>
            <a:r>
              <a:rPr lang="ja-JP" altLang="en-US" sz="3200" dirty="0" smtClean="0">
                <a:solidFill>
                  <a:schemeClr val="tx1"/>
                </a:solidFill>
              </a:rPr>
              <a:t>地球環境を守る</a:t>
            </a:r>
            <a:br>
              <a:rPr lang="ja-JP" altLang="en-US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宇宙船にっぽん号の戦い</a:t>
            </a:r>
            <a:br>
              <a:rPr lang="ja-JP" altLang="en-US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（サイエンス・ライブ・ショー）</a:t>
            </a:r>
            <a:endParaRPr lang="ja-JP" altLang="en-US" dirty="0" smtClean="0"/>
          </a:p>
        </p:txBody>
      </p:sp>
      <p:graphicFrame>
        <p:nvGraphicFramePr>
          <p:cNvPr id="56325" name="Object 4"/>
          <p:cNvGraphicFramePr>
            <a:graphicFrameLocks noChangeAspect="1"/>
          </p:cNvGraphicFramePr>
          <p:nvPr/>
        </p:nvGraphicFramePr>
        <p:xfrm>
          <a:off x="0" y="0"/>
          <a:ext cx="4191000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4" name="ビットマップ イメージ" r:id="rId3" imgW="6419048" imgH="4361905" progId="Paint.Picture">
                  <p:embed/>
                </p:oleObj>
              </mc:Choice>
              <mc:Fallback>
                <p:oleObj name="ビットマップ イメージ" r:id="rId3" imgW="6419048" imgH="43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191000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5"/>
          <p:cNvGraphicFramePr>
            <a:graphicFrameLocks noChangeAspect="1"/>
          </p:cNvGraphicFramePr>
          <p:nvPr/>
        </p:nvGraphicFramePr>
        <p:xfrm>
          <a:off x="2514600" y="2819400"/>
          <a:ext cx="66294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5" name="ビットマップ イメージ" r:id="rId5" imgW="6190476" imgH="3428571" progId="Paint.Picture">
                  <p:embed/>
                </p:oleObj>
              </mc:Choice>
              <mc:Fallback>
                <p:oleObj name="ビットマップ イメージ" r:id="rId5" imgW="6190476" imgH="3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19400"/>
                        <a:ext cx="66294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4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40DEFA6F-9368-4070-B17F-F19F4A62B620}" type="slidenum">
              <a:rPr lang="en-US" altLang="ja-JP" sz="1400"/>
              <a:pPr eaLnBrk="1" hangingPunct="1"/>
              <a:t>57</a:t>
            </a:fld>
            <a:endParaRPr lang="en-US" altLang="ja-JP" sz="1400"/>
          </a:p>
        </p:txBody>
      </p:sp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5" descr="hus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5764123" cy="365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308679" y="4365104"/>
            <a:ext cx="32944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b="1" dirty="0"/>
              <a:t>二酸化炭素</a:t>
            </a:r>
          </a:p>
          <a:p>
            <a:pPr eaLnBrk="1" hangingPunct="1"/>
            <a:r>
              <a:rPr lang="ja-JP" altLang="en-US" sz="3600" b="1" dirty="0"/>
              <a:t>の新しい</a:t>
            </a:r>
            <a:r>
              <a:rPr lang="ja-JP" altLang="en-US" sz="3600" b="1" dirty="0" smtClean="0"/>
              <a:t>見せ方</a:t>
            </a:r>
            <a:endParaRPr lang="ja-JP" altLang="en-US" sz="3600" b="1" dirty="0"/>
          </a:p>
        </p:txBody>
      </p:sp>
      <p:pic>
        <p:nvPicPr>
          <p:cNvPr id="8" name="Picture 2" descr="写真 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5" y="3433764"/>
            <a:ext cx="4901605" cy="34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396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ja-JP" sz="1400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0" y="3175"/>
            <a:ext cx="9144000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 dirty="0">
                <a:solidFill>
                  <a:srgbClr val="7030A0"/>
                </a:solidFill>
              </a:rPr>
              <a:t>エネルギー環境教育　</a:t>
            </a:r>
            <a:r>
              <a:rPr lang="ja-JP" altLang="en-US" sz="4000" dirty="0">
                <a:solidFill>
                  <a:srgbClr val="7030A0"/>
                </a:solidFill>
              </a:rPr>
              <a:t>９回（２時間）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１</a:t>
            </a:r>
            <a:r>
              <a:rPr lang="ja-JP" altLang="en-US" sz="4400" dirty="0" smtClean="0">
                <a:solidFill>
                  <a:srgbClr val="7030A0"/>
                </a:solidFill>
              </a:rPr>
              <a:t>．</a:t>
            </a:r>
            <a:r>
              <a:rPr lang="ja-JP" altLang="en-US" sz="4400" dirty="0">
                <a:solidFill>
                  <a:srgbClr val="7030A0"/>
                </a:solidFill>
              </a:rPr>
              <a:t>電球１個からの省エネ</a:t>
            </a:r>
            <a:r>
              <a:rPr lang="en-US" altLang="ja-JP" sz="4400" dirty="0">
                <a:solidFill>
                  <a:srgbClr val="7030A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２</a:t>
            </a:r>
            <a:r>
              <a:rPr lang="ja-JP" altLang="en-US" sz="4400" dirty="0">
                <a:solidFill>
                  <a:srgbClr val="7030A0"/>
                </a:solidFill>
              </a:rPr>
              <a:t>．色素増感太陽電池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３．サボニウス型風車風力発電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４</a:t>
            </a:r>
            <a:r>
              <a:rPr lang="ja-JP" altLang="en-US" sz="4400" dirty="0" smtClean="0">
                <a:solidFill>
                  <a:srgbClr val="7030A0"/>
                </a:solidFill>
              </a:rPr>
              <a:t>．みんなで発電</a:t>
            </a:r>
            <a:endParaRPr lang="en-US" altLang="ja-JP" sz="4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５</a:t>
            </a:r>
            <a:r>
              <a:rPr lang="ja-JP" altLang="en-US" sz="4400" dirty="0">
                <a:solidFill>
                  <a:srgbClr val="7030A0"/>
                </a:solidFill>
              </a:rPr>
              <a:t>．地球温暖化デモンストレーション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7030A0"/>
                </a:solidFill>
              </a:rPr>
              <a:t>６．竹炭電池・蓄電池</a:t>
            </a:r>
            <a:endParaRPr lang="ja-JP" altLang="en-US" sz="4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７．リサイクル７（ペット繊維）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rgbClr val="7030A0"/>
                </a:solidFill>
              </a:rPr>
              <a:t>８．地球環境を守る宇宙船にっぽん号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</a:rPr>
              <a:t>９</a:t>
            </a:r>
            <a:r>
              <a:rPr lang="ja-JP" altLang="en-US" sz="4400" dirty="0">
                <a:solidFill>
                  <a:srgbClr val="FF0000"/>
                </a:solidFill>
              </a:rPr>
              <a:t>．世界平和のために！</a:t>
            </a:r>
          </a:p>
        </p:txBody>
      </p:sp>
    </p:spTree>
    <p:extLst>
      <p:ext uri="{BB962C8B-B14F-4D97-AF65-F5344CB8AC3E}">
        <p14:creationId xmlns:p14="http://schemas.microsoft.com/office/powerpoint/2010/main" val="21680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083BCD-DC14-4171-A8B2-493A86792F9C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ja-JP" sz="1400" smtClean="0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6694488" cy="618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アインシュタイン先生も、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湯川秀樹先生も、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そして、お友達　みんなも！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地球を愛し、人類を愛し、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　　　　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7030A0"/>
                </a:solidFill>
              </a:rPr>
              <a:t>　　　　　世界平和を祈ろう</a:t>
            </a:r>
            <a:r>
              <a:rPr lang="en-US" altLang="ja-JP" sz="4400">
                <a:solidFill>
                  <a:srgbClr val="7030A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9119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8497887" cy="288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0968"/>
            <a:ext cx="6680200" cy="3624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2801" y="3356992"/>
            <a:ext cx="23391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C00000"/>
                </a:solidFill>
              </a:rPr>
              <a:t>東京理科大学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r>
              <a:rPr lang="ja-JP" altLang="en-US" sz="2800" dirty="0" smtClean="0">
                <a:solidFill>
                  <a:srgbClr val="C00000"/>
                </a:solidFill>
              </a:rPr>
              <a:t>グリーン＆</a:t>
            </a:r>
            <a:endParaRPr lang="en-US" altLang="ja-JP" sz="2800" dirty="0" smtClean="0">
              <a:solidFill>
                <a:srgbClr val="C00000"/>
              </a:solidFill>
            </a:endParaRPr>
          </a:p>
          <a:p>
            <a:r>
              <a:rPr kumimoji="1" lang="ja-JP" altLang="en-US" sz="2800" dirty="0" smtClean="0">
                <a:solidFill>
                  <a:srgbClr val="C00000"/>
                </a:solidFill>
              </a:rPr>
              <a:t>セーフティ研</a:t>
            </a:r>
            <a:endParaRPr kumimoji="1" lang="ja-JP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70477"/>
              </p:ext>
            </p:extLst>
          </p:nvPr>
        </p:nvGraphicFramePr>
        <p:xfrm>
          <a:off x="2484438" y="-171450"/>
          <a:ext cx="7560170" cy="73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4" name="ビットマップ イメージ" r:id="rId4" imgW="7059010" imgH="9945488" progId="Paint.Picture">
                  <p:embed/>
                </p:oleObj>
              </mc:Choice>
              <mc:Fallback>
                <p:oleObj name="ビットマップ イメージ" r:id="rId4" imgW="7059010" imgH="9945488" progId="Paint.Picture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-171450"/>
                        <a:ext cx="7560170" cy="731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4300"/>
            <a:ext cx="3419475" cy="3629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>
                <a:solidFill>
                  <a:schemeClr val="hlink"/>
                </a:solidFill>
              </a:rPr>
              <a:t>世界平和を祈る歌</a:t>
            </a:r>
            <a:r>
              <a:rPr lang="ja-JP" altLang="en-US" sz="2800">
                <a:solidFill>
                  <a:srgbClr val="660066"/>
                </a:solidFill>
              </a:rPr>
              <a:t/>
            </a:r>
            <a:br>
              <a:rPr lang="ja-JP" altLang="en-US" sz="2800">
                <a:solidFill>
                  <a:srgbClr val="660066"/>
                </a:solidFill>
              </a:rPr>
            </a:br>
            <a:r>
              <a:rPr lang="ja-JP" altLang="en-US" sz="2800"/>
              <a:t/>
            </a:r>
            <a:br>
              <a:rPr lang="ja-JP" altLang="en-US" sz="2800"/>
            </a:br>
            <a:r>
              <a:rPr lang="ja-JP" altLang="en-US" sz="2800"/>
              <a:t>科学が好きに</a:t>
            </a:r>
            <a:br>
              <a:rPr lang="ja-JP" altLang="en-US" sz="2800"/>
            </a:br>
            <a:r>
              <a:rPr lang="ja-JP" altLang="en-US" sz="2800"/>
              <a:t>なっても，それを，</a:t>
            </a:r>
            <a:br>
              <a:rPr lang="ja-JP" altLang="en-US" sz="2800"/>
            </a:br>
            <a:r>
              <a:rPr lang="ja-JP" altLang="en-US" sz="2800"/>
              <a:t>戦争や人が</a:t>
            </a:r>
            <a:br>
              <a:rPr lang="ja-JP" altLang="en-US" sz="2800"/>
            </a:br>
            <a:r>
              <a:rPr lang="ja-JP" altLang="en-US" sz="2800"/>
              <a:t>不幸になることに</a:t>
            </a:r>
            <a:br>
              <a:rPr lang="ja-JP" altLang="en-US" sz="2800"/>
            </a:br>
            <a:r>
              <a:rPr lang="ja-JP" altLang="en-US" sz="2800"/>
              <a:t>使うのではなく，</a:t>
            </a:r>
            <a:br>
              <a:rPr lang="ja-JP" altLang="en-US" sz="2800"/>
            </a:br>
            <a:r>
              <a:rPr lang="ja-JP" altLang="en-US" sz="2800"/>
              <a:t>人類の幸せに</a:t>
            </a:r>
            <a:br>
              <a:rPr lang="ja-JP" altLang="en-US" sz="2800"/>
            </a:br>
            <a:r>
              <a:rPr lang="ja-JP" altLang="en-US" sz="2800"/>
              <a:t>貢献してほしい！</a:t>
            </a:r>
          </a:p>
        </p:txBody>
      </p:sp>
    </p:spTree>
    <p:extLst>
      <p:ext uri="{BB962C8B-B14F-4D97-AF65-F5344CB8AC3E}">
        <p14:creationId xmlns:p14="http://schemas.microsoft.com/office/powerpoint/2010/main" val="19787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87BD58-14F0-4F2F-89AC-0E2CCEC661D2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ja-JP" sz="1400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3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3492500" y="-211138"/>
          <a:ext cx="5651500" cy="7169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ビットマップ イメージ" r:id="rId4" imgW="4723810" imgH="6980952" progId="Paint.Picture">
                  <p:embed/>
                </p:oleObj>
              </mc:Choice>
              <mc:Fallback>
                <p:oleObj name="ビットマップ イメージ" r:id="rId4" imgW="4723810" imgH="6980952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-211138"/>
                        <a:ext cx="5651500" cy="716915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1762125"/>
            <a:ext cx="3995738" cy="4114800"/>
          </a:xfrm>
        </p:spPr>
        <p:txBody>
          <a:bodyPr/>
          <a:lstStyle/>
          <a:p>
            <a:pPr algn="l" eaLnBrk="1" hangingPunct="1"/>
            <a:r>
              <a:rPr lang="ja-JP" altLang="en-US" sz="2800" smtClean="0"/>
              <a:t>サイエンス・レンジャー</a:t>
            </a:r>
            <a:br>
              <a:rPr lang="ja-JP" altLang="en-US" sz="2800" smtClean="0"/>
            </a:br>
            <a:r>
              <a:rPr lang="ja-JP" altLang="en-US" sz="2800" smtClean="0"/>
              <a:t>ではいつも，</a:t>
            </a:r>
            <a:br>
              <a:rPr lang="ja-JP" altLang="en-US" sz="2800" smtClean="0"/>
            </a:br>
            <a:r>
              <a:rPr lang="ja-JP" altLang="en-US" sz="2800" smtClean="0"/>
              <a:t>子ども達と歌っていました</a:t>
            </a:r>
            <a:br>
              <a:rPr lang="ja-JP" altLang="en-US" sz="2800" smtClean="0"/>
            </a:br>
            <a:r>
              <a:rPr lang="ja-JP" altLang="en-US" sz="2800" smtClean="0"/>
              <a:t/>
            </a:r>
            <a:br>
              <a:rPr lang="ja-JP" altLang="en-US" sz="2800" smtClean="0"/>
            </a:br>
            <a:r>
              <a:rPr lang="ja-JP" altLang="en-US" sz="2400" smtClean="0">
                <a:solidFill>
                  <a:srgbClr val="660066"/>
                </a:solidFill>
              </a:rPr>
              <a:t>グリーンガーデンひらおかの</a:t>
            </a:r>
            <a:br>
              <a:rPr lang="ja-JP" altLang="en-US" sz="2400" smtClean="0">
                <a:solidFill>
                  <a:srgbClr val="660066"/>
                </a:solidFill>
              </a:rPr>
            </a:br>
            <a:r>
              <a:rPr lang="ja-JP" altLang="en-US" sz="2400" smtClean="0">
                <a:solidFill>
                  <a:srgbClr val="660066"/>
                </a:solidFill>
              </a:rPr>
              <a:t>テーマソング</a:t>
            </a:r>
            <a:r>
              <a:rPr lang="en-US" altLang="ja-JP" sz="2400" smtClean="0">
                <a:solidFill>
                  <a:srgbClr val="660066"/>
                </a:solidFill>
              </a:rPr>
              <a:t>2007</a:t>
            </a:r>
            <a:r>
              <a:rPr lang="ja-JP" altLang="en-US" sz="2400" smtClean="0">
                <a:solidFill>
                  <a:srgbClr val="660066"/>
                </a:solidFill>
              </a:rPr>
              <a:t>年</a:t>
            </a:r>
            <a:r>
              <a:rPr lang="en-US" altLang="ja-JP" sz="2400" smtClean="0">
                <a:solidFill>
                  <a:srgbClr val="660066"/>
                </a:solidFill>
              </a:rPr>
              <a:t>6</a:t>
            </a:r>
            <a:r>
              <a:rPr lang="ja-JP" altLang="en-US" sz="2400" smtClean="0">
                <a:solidFill>
                  <a:srgbClr val="660066"/>
                </a:solidFill>
              </a:rPr>
              <a:t>月より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9850" y="1268413"/>
            <a:ext cx="27733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chemeClr val="hlink"/>
                </a:solidFill>
              </a:rPr>
              <a:t>山も川もだいすき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C:\Users\Yu\Dropbox\2012年12月1日_G＆Sシンポジウム口頭発表パワポ\photo\top-back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974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1" descr="C:\Users\Yu\Dropbox\2012年12月1日_G＆Sシンポジウム口頭発表パワポ\photo\top-ba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5400"/>
            <a:ext cx="53800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タイトル 1"/>
          <p:cNvSpPr txBox="1">
            <a:spLocks/>
          </p:cNvSpPr>
          <p:nvPr/>
        </p:nvSpPr>
        <p:spPr bwMode="auto">
          <a:xfrm>
            <a:off x="323850" y="908050"/>
            <a:ext cx="8712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000">
                <a:solidFill>
                  <a:srgbClr val="481F67"/>
                </a:solidFill>
              </a:rPr>
              <a:t>つながる思い プロジェクト</a:t>
            </a:r>
          </a:p>
        </p:txBody>
      </p:sp>
      <p:pic>
        <p:nvPicPr>
          <p:cNvPr id="33797" name="Picture 13" descr="C:\Users\Yu\Dropbox\2012年12月1日_G＆Sシンポジウム口頭発表パワポ\photo\top-bac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548063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C:\Users\Yu\Dropbox\2012年12月1日_G＆Sシンポジウム口頭発表パワポ\photo\top-back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200400"/>
            <a:ext cx="56372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C:\Users\yk\Desktop\YK\画像\お写真\kawamurasp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2554288"/>
            <a:ext cx="19589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サブタイトル 2"/>
          <p:cNvSpPr txBox="1">
            <a:spLocks/>
          </p:cNvSpPr>
          <p:nvPr/>
        </p:nvSpPr>
        <p:spPr bwMode="auto">
          <a:xfrm>
            <a:off x="363538" y="4521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800"/>
              <a:t>川村康文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yk\Desktop\HP\kawamuraHP\ganbaro\tunagaru1.files\image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45720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48" y="0"/>
            <a:ext cx="4805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yk\Desktop\YK\実　験\電磁気\サボニウス型風車\2011h23\20111123岩手久喜小\tohoku-1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0111205ku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3529012" cy="466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20111216ku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773113"/>
            <a:ext cx="3592513" cy="479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656</Words>
  <Application>Microsoft Office PowerPoint</Application>
  <PresentationFormat>画面に合わせる (4:3)</PresentationFormat>
  <Paragraphs>397</Paragraphs>
  <Slides>63</Slides>
  <Notes>7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5</vt:i4>
      </vt:variant>
      <vt:variant>
        <vt:lpstr>スライド タイトル</vt:lpstr>
      </vt:variant>
      <vt:variant>
        <vt:i4>63</vt:i4>
      </vt:variant>
    </vt:vector>
  </HeadingPairs>
  <TitlesOfParts>
    <vt:vector size="79" baseType="lpstr">
      <vt:lpstr>HGP創英角ｺﾞｼｯｸUB</vt:lpstr>
      <vt:lpstr>HGP創英角ﾎﾟｯﾌﾟ体</vt:lpstr>
      <vt:lpstr>HGｺﾞｼｯｸE</vt:lpstr>
      <vt:lpstr>HG丸ｺﾞｼｯｸM-PRO</vt:lpstr>
      <vt:lpstr>ＭＳ Ｐゴシック</vt:lpstr>
      <vt:lpstr>Arial</vt:lpstr>
      <vt:lpstr>Calibri</vt:lpstr>
      <vt:lpstr>Cambria Math</vt:lpstr>
      <vt:lpstr>Times New Roman</vt:lpstr>
      <vt:lpstr>Wingdings</vt:lpstr>
      <vt:lpstr>Office ​​テーマ</vt:lpstr>
      <vt:lpstr>HANAKO.Document.9</vt:lpstr>
      <vt:lpstr>ビットマップ イメージ</vt:lpstr>
      <vt:lpstr>数式</vt:lpstr>
      <vt:lpstr>SNS.Worksheet.8</vt:lpstr>
      <vt:lpstr>Chart</vt:lpstr>
      <vt:lpstr>地球環境問題解決 を考える科学実験</vt:lpstr>
      <vt:lpstr>PowerPoint プレゼンテーション</vt:lpstr>
      <vt:lpstr>PowerPoint プレゼンテーション</vt:lpstr>
      <vt:lpstr>PowerPoint プレゼンテーション</vt:lpstr>
      <vt:lpstr>0：この研究（活動）の目的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映画とタイアップ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省エネ電球デモンストレーション 実験器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色素増感太陽電池の発電原理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サボニウス型風車風力発電機</vt:lpstr>
      <vt:lpstr>カンボジアでのエコ科学実験教室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実験機概要</vt:lpstr>
      <vt:lpstr>温室効果ガスによる地球温暖化 デモンストレーション実験器での実験結果</vt:lpstr>
      <vt:lpstr>温室効果ガスによる地球温暖化デモンストレーション実験器における地球モデルの放射強度の比較</vt:lpstr>
      <vt:lpstr>地球モデルのかわりにフラスコを用いた 放射強度の比較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高校化学の 授業でも 歌って もらいました</vt:lpstr>
      <vt:lpstr>PowerPoint プレゼンテーション</vt:lpstr>
      <vt:lpstr>地球環境を守る 宇宙船にっぽん号の戦い （サイエンス・ライブ・ショー）</vt:lpstr>
      <vt:lpstr>PowerPoint プレゼンテーション</vt:lpstr>
      <vt:lpstr>PowerPoint プレゼンテーション</vt:lpstr>
      <vt:lpstr>PowerPoint プレゼンテーション</vt:lpstr>
      <vt:lpstr>世界平和を祈る歌  科学が好きに なっても，それを， 戦争や人が 不幸になることに 使うのではなく， 人類の幸せに 貢献してほしい！</vt:lpstr>
      <vt:lpstr>PowerPoint プレゼンテーション</vt:lpstr>
      <vt:lpstr>サイエンス・レンジャー ではいつも， 子ども達と歌っていました  グリーンガーデンひらおかの テーマソング2007年6月より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つながる思い　プロジェクト</dc:title>
  <dc:creator>yk</dc:creator>
  <cp:lastModifiedBy>川村 康文</cp:lastModifiedBy>
  <cp:revision>91</cp:revision>
  <dcterms:created xsi:type="dcterms:W3CDTF">2012-08-24T15:04:39Z</dcterms:created>
  <dcterms:modified xsi:type="dcterms:W3CDTF">2019-12-07T05:28:38Z</dcterms:modified>
</cp:coreProperties>
</file>