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466F1-466F-4AA3-B6EC-7BC193F4680D}" type="datetimeFigureOut">
              <a:rPr kumimoji="1" lang="ja-JP" altLang="en-US" smtClean="0"/>
              <a:t>2015/5/16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8F0FC-7F1D-427E-A654-1BA2E95B6D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7694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対角する 2 つの角を丸めた四角形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8C3DDFC-0D43-4B6A-B310-1F1173A503BE}" type="datetimeFigureOut">
              <a:rPr kumimoji="1" lang="ja-JP" altLang="en-US" smtClean="0"/>
              <a:t>2015/5/16</a:t>
            </a:fld>
            <a:endParaRPr kumimoji="1" lang="ja-JP" altLang="en-US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640A7FC-A281-4774-B1A6-11839571D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フッター プレースホルダー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C3DDFC-0D43-4B6A-B310-1F1173A503BE}" type="datetimeFigureOut">
              <a:rPr kumimoji="1" lang="ja-JP" altLang="en-US" smtClean="0"/>
              <a:t>2015/5/16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40A7FC-A281-4774-B1A6-11839571D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C3DDFC-0D43-4B6A-B310-1F1173A503BE}" type="datetimeFigureOut">
              <a:rPr kumimoji="1" lang="ja-JP" altLang="en-US" smtClean="0"/>
              <a:t>2015/5/16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40A7FC-A281-4774-B1A6-11839571D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C3DDFC-0D43-4B6A-B310-1F1173A503BE}" type="datetimeFigureOut">
              <a:rPr kumimoji="1" lang="ja-JP" altLang="en-US" smtClean="0"/>
              <a:t>2015/5/16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40A7FC-A281-4774-B1A6-11839571D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8C3DDFC-0D43-4B6A-B310-1F1173A503BE}" type="datetimeFigureOut">
              <a:rPr kumimoji="1" lang="ja-JP" altLang="en-US" smtClean="0"/>
              <a:t>2015/5/16</a:t>
            </a:fld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640A7FC-A281-4774-B1A6-11839571D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C3DDFC-0D43-4B6A-B310-1F1173A503BE}" type="datetimeFigureOut">
              <a:rPr kumimoji="1" lang="ja-JP" altLang="en-US" smtClean="0"/>
              <a:t>2015/5/16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640A7FC-A281-4774-B1A6-11839571D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C3DDFC-0D43-4B6A-B310-1F1173A503BE}" type="datetimeFigureOut">
              <a:rPr kumimoji="1" lang="ja-JP" altLang="en-US" smtClean="0"/>
              <a:t>2015/5/16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640A7FC-A281-4774-B1A6-11839571D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C3DDFC-0D43-4B6A-B310-1F1173A503BE}" type="datetimeFigureOut">
              <a:rPr kumimoji="1" lang="ja-JP" altLang="en-US" smtClean="0"/>
              <a:t>2015/5/16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40A7FC-A281-4774-B1A6-11839571D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C3DDFC-0D43-4B6A-B310-1F1173A503BE}" type="datetimeFigureOut">
              <a:rPr kumimoji="1" lang="ja-JP" altLang="en-US" smtClean="0"/>
              <a:t>2015/5/16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40A7FC-A281-4774-B1A6-11839571D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9" name="日付プレースホルダー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8C3DDFC-0D43-4B6A-B310-1F1173A503BE}" type="datetimeFigureOut">
              <a:rPr kumimoji="1" lang="ja-JP" altLang="en-US" smtClean="0"/>
              <a:t>2015/5/16</a:t>
            </a:fld>
            <a:endParaRPr kumimoji="1" lang="ja-JP" altLang="en-US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640A7FC-A281-4774-B1A6-11839571D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フッター プレースホルダー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ja-JP" alt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アイコンをクリックして図を追加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8C3DDFC-0D43-4B6A-B310-1F1173A503BE}" type="datetimeFigureOut">
              <a:rPr kumimoji="1" lang="ja-JP" altLang="en-US" smtClean="0"/>
              <a:t>2015/5/16</a:t>
            </a:fld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640A7FC-A281-4774-B1A6-11839571D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対角する 2 つの角を丸めた四角形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8C3DDFC-0D43-4B6A-B310-1F1173A503BE}" type="datetimeFigureOut">
              <a:rPr kumimoji="1" lang="ja-JP" altLang="en-US" smtClean="0"/>
              <a:t>2015/5/16</a:t>
            </a:fld>
            <a:endParaRPr kumimoji="1" lang="ja-JP" altLang="en-US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640A7FC-A281-4774-B1A6-11839571D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1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earch.ppsimages.co.jp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ja.wikipedia.org/wiki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ja.wikipedia.org/wiki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諸外国</a:t>
            </a:r>
            <a:r>
              <a:rPr lang="ja-JP" altLang="en-US" dirty="0"/>
              <a:t>の理科教育に</a:t>
            </a:r>
            <a:r>
              <a:rPr lang="ja-JP" altLang="en-US" dirty="0" smtClean="0"/>
              <a:t>ついて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4/22 </a:t>
            </a:r>
            <a:r>
              <a:rPr kumimoji="1" lang="ja-JP" altLang="en-US" dirty="0" smtClean="0"/>
              <a:t>理科教育論</a:t>
            </a:r>
            <a:r>
              <a:rPr kumimoji="1" lang="en-US" altLang="ja-JP" dirty="0" smtClean="0"/>
              <a:t>1(</a:t>
            </a:r>
            <a:r>
              <a:rPr kumimoji="1" lang="ja-JP" altLang="en-US" dirty="0" smtClean="0"/>
              <a:t>第二回目</a:t>
            </a:r>
            <a:r>
              <a:rPr kumimoji="1" lang="en-US" altLang="ja-JP" dirty="0" smtClean="0"/>
              <a:t>)</a:t>
            </a:r>
          </a:p>
          <a:p>
            <a:r>
              <a:rPr lang="ja-JP" altLang="en-US" dirty="0" smtClean="0"/>
              <a:t>担当</a:t>
            </a:r>
            <a:r>
              <a:rPr lang="en-US" altLang="ja-JP" dirty="0" smtClean="0"/>
              <a:t>:</a:t>
            </a:r>
            <a:r>
              <a:rPr lang="ja-JP" altLang="en-US" dirty="0" smtClean="0"/>
              <a:t>杉森・飯野・渡辺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4206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問題解決学習について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46236"/>
            <a:ext cx="6563072" cy="521176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ja-JP" altLang="ja-JP" dirty="0"/>
              <a:t>・暗示</a:t>
            </a:r>
            <a:r>
              <a:rPr lang="en-US" altLang="ja-JP" dirty="0"/>
              <a:t>(</a:t>
            </a:r>
            <a:r>
              <a:rPr lang="ja-JP" altLang="ja-JP" dirty="0"/>
              <a:t>困難の</a:t>
            </a:r>
            <a:r>
              <a:rPr lang="ja-JP" altLang="ja-JP" dirty="0" smtClean="0"/>
              <a:t>生起</a:t>
            </a:r>
            <a:r>
              <a:rPr lang="en-US" altLang="ja-JP" dirty="0" smtClean="0"/>
              <a:t>)</a:t>
            </a:r>
            <a:r>
              <a:rPr lang="ja-JP" altLang="en-US" dirty="0"/>
              <a:t>　</a:t>
            </a:r>
            <a:r>
              <a:rPr lang="ja-JP" altLang="ja-JP" dirty="0" smtClean="0"/>
              <a:t>→</a:t>
            </a:r>
            <a:r>
              <a:rPr lang="ja-JP" altLang="ja-JP" dirty="0"/>
              <a:t>解決すべき問題の</a:t>
            </a:r>
            <a:r>
              <a:rPr lang="ja-JP" altLang="ja-JP" dirty="0" smtClean="0"/>
              <a:t>整理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ja-JP" altLang="ja-JP" dirty="0" smtClean="0"/>
              <a:t>→</a:t>
            </a:r>
            <a:r>
              <a:rPr lang="ja-JP" altLang="ja-JP" dirty="0"/>
              <a:t>仮説の</a:t>
            </a:r>
            <a:r>
              <a:rPr lang="ja-JP" altLang="ja-JP" dirty="0" smtClean="0"/>
              <a:t>設定</a:t>
            </a:r>
            <a:r>
              <a:rPr lang="ja-JP" altLang="en-US" dirty="0" smtClean="0"/>
              <a:t>　</a:t>
            </a:r>
            <a:r>
              <a:rPr lang="ja-JP" altLang="ja-JP" dirty="0" smtClean="0"/>
              <a:t>→</a:t>
            </a:r>
            <a:r>
              <a:rPr lang="ja-JP" altLang="ja-JP" dirty="0"/>
              <a:t>仮説を練り上げて</a:t>
            </a:r>
            <a:r>
              <a:rPr lang="ja-JP" altLang="ja-JP" dirty="0" smtClean="0"/>
              <a:t>推論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</a:t>
            </a:r>
            <a:r>
              <a:rPr lang="ja-JP" altLang="ja-JP" dirty="0" smtClean="0"/>
              <a:t>→検証</a:t>
            </a:r>
            <a:endParaRPr lang="en-US" altLang="ja-JP" dirty="0" smtClean="0"/>
          </a:p>
          <a:p>
            <a:pPr marL="0" indent="0">
              <a:buNone/>
            </a:pPr>
            <a:endParaRPr lang="ja-JP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ja-JP" dirty="0" smtClean="0"/>
              <a:t>の</a:t>
            </a:r>
            <a:r>
              <a:rPr lang="ja-JP" altLang="ja-JP" dirty="0"/>
              <a:t>プロセスを踏み、学習者</a:t>
            </a:r>
            <a:r>
              <a:rPr lang="ja-JP" altLang="ja-JP" dirty="0" smtClean="0"/>
              <a:t>が実体験を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ja-JP" dirty="0" smtClean="0"/>
              <a:t>以て</a:t>
            </a:r>
            <a:r>
              <a:rPr lang="ja-JP" altLang="ja-JP" dirty="0"/>
              <a:t>学習すること</a:t>
            </a:r>
            <a:r>
              <a:rPr lang="ja-JP" altLang="ja-JP" dirty="0" smtClean="0"/>
              <a:t>ができる</a:t>
            </a:r>
            <a:r>
              <a:rPr lang="ja-JP" altLang="ja-JP" dirty="0"/>
              <a:t>とする教授法。</a:t>
            </a:r>
          </a:p>
          <a:p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・</a:t>
            </a:r>
            <a:r>
              <a:rPr lang="ja-JP" altLang="ja-JP" dirty="0" smtClean="0"/>
              <a:t>チャールズ</a:t>
            </a:r>
            <a:r>
              <a:rPr lang="ja-JP" altLang="ja-JP" dirty="0"/>
              <a:t>・パーシー・スノー</a:t>
            </a:r>
            <a:r>
              <a:rPr lang="ja-JP" altLang="ja-JP" dirty="0" smtClean="0"/>
              <a:t>卿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</a:t>
            </a:r>
            <a:r>
              <a:rPr lang="en-US" altLang="ja-JP" sz="2600" dirty="0" smtClean="0"/>
              <a:t>(</a:t>
            </a:r>
            <a:r>
              <a:rPr lang="ja-JP" altLang="ja-JP" sz="2600" dirty="0"/>
              <a:t>物理学者であり、小説家でもある</a:t>
            </a:r>
            <a:r>
              <a:rPr lang="en-US" altLang="ja-JP" sz="2600" dirty="0" smtClean="0"/>
              <a:t>)</a:t>
            </a:r>
          </a:p>
          <a:p>
            <a:pPr marL="0" indent="0">
              <a:buNone/>
            </a:pPr>
            <a:r>
              <a:rPr lang="ja-JP" altLang="en-US" dirty="0" smtClean="0"/>
              <a:t>　</a:t>
            </a:r>
            <a:r>
              <a:rPr lang="ja-JP" altLang="ja-JP" dirty="0" smtClean="0"/>
              <a:t>が</a:t>
            </a:r>
            <a:r>
              <a:rPr lang="ja-JP" altLang="ja-JP" dirty="0"/>
              <a:t>言ったように</a:t>
            </a:r>
            <a:r>
              <a:rPr lang="ja-JP" altLang="ja-JP" dirty="0" smtClean="0"/>
              <a:t>、</a:t>
            </a:r>
            <a:r>
              <a:rPr lang="en-US" altLang="ja-JP" dirty="0" smtClean="0"/>
              <a:t>『</a:t>
            </a:r>
            <a:r>
              <a:rPr lang="ja-JP" altLang="ja-JP" dirty="0" smtClean="0"/>
              <a:t>文科的</a:t>
            </a:r>
            <a:r>
              <a:rPr lang="ja-JP" altLang="ja-JP" dirty="0"/>
              <a:t>世界</a:t>
            </a:r>
            <a:r>
              <a:rPr lang="ja-JP" altLang="ja-JP" dirty="0" smtClean="0"/>
              <a:t>と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</a:t>
            </a:r>
            <a:r>
              <a:rPr lang="ja-JP" altLang="ja-JP" dirty="0" smtClean="0"/>
              <a:t>理科的</a:t>
            </a:r>
            <a:r>
              <a:rPr lang="ja-JP" altLang="ja-JP" dirty="0"/>
              <a:t>世界の</a:t>
            </a:r>
            <a:r>
              <a:rPr lang="ja-JP" altLang="ja-JP" dirty="0" smtClean="0"/>
              <a:t>断絶</a:t>
            </a:r>
            <a:r>
              <a:rPr lang="en-US" altLang="ja-JP" dirty="0" smtClean="0"/>
              <a:t>』</a:t>
            </a:r>
            <a:r>
              <a:rPr lang="ja-JP" altLang="ja-JP" dirty="0" smtClean="0"/>
              <a:t>を</a:t>
            </a:r>
            <a:r>
              <a:rPr lang="ja-JP" altLang="ja-JP" dirty="0"/>
              <a:t>嘆かれて</a:t>
            </a:r>
            <a:r>
              <a:rPr lang="ja-JP" altLang="ja-JP" dirty="0" smtClean="0"/>
              <a:t>いた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</a:t>
            </a:r>
            <a:r>
              <a:rPr lang="ja-JP" altLang="ja-JP" dirty="0" smtClean="0"/>
              <a:t>当時</a:t>
            </a:r>
            <a:r>
              <a:rPr lang="ja-JP" altLang="ja-JP" dirty="0"/>
              <a:t>の実情がある。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ja-JP" dirty="0" smtClean="0"/>
              <a:t>・</a:t>
            </a:r>
            <a:r>
              <a:rPr lang="en-US" altLang="ja-JP" dirty="0"/>
              <a:t>1900</a:t>
            </a:r>
            <a:r>
              <a:rPr lang="ja-JP" altLang="ja-JP" dirty="0"/>
              <a:t>年代中期のアメリカで</a:t>
            </a:r>
            <a:r>
              <a:rPr lang="ja-JP" altLang="ja-JP" dirty="0" smtClean="0"/>
              <a:t>流行、</a:t>
            </a:r>
            <a:r>
              <a:rPr lang="ja-JP" altLang="en-US" dirty="0" smtClean="0"/>
              <a:t>しかし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1957</a:t>
            </a:r>
            <a:r>
              <a:rPr lang="ja-JP" altLang="ja-JP" dirty="0"/>
              <a:t>年</a:t>
            </a:r>
            <a:r>
              <a:rPr lang="ja-JP" altLang="ja-JP" dirty="0" smtClean="0"/>
              <a:t>の</a:t>
            </a:r>
            <a:r>
              <a:rPr lang="ja-JP" altLang="en-US" dirty="0"/>
              <a:t> </a:t>
            </a:r>
            <a:r>
              <a:rPr lang="ja-JP" altLang="ja-JP" dirty="0" smtClean="0"/>
              <a:t>スプートニク</a:t>
            </a:r>
            <a:r>
              <a:rPr lang="ja-JP" altLang="ja-JP" dirty="0"/>
              <a:t>・ショックで世論は</a:t>
            </a:r>
            <a:r>
              <a:rPr lang="ja-JP" altLang="ja-JP" dirty="0" smtClean="0"/>
              <a:t>一気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ja-JP" dirty="0" smtClean="0"/>
              <a:t>にエリート</a:t>
            </a:r>
            <a:r>
              <a:rPr lang="ja-JP" altLang="ja-JP" dirty="0"/>
              <a:t>教育・系統</a:t>
            </a:r>
            <a:r>
              <a:rPr lang="ja-JP" altLang="ja-JP" dirty="0" smtClean="0"/>
              <a:t>主義</a:t>
            </a:r>
            <a:r>
              <a:rPr lang="ja-JP" altLang="en-US" dirty="0" smtClean="0"/>
              <a:t>　</a:t>
            </a:r>
            <a:r>
              <a:rPr lang="en-US" altLang="ja-JP" sz="2500" dirty="0" smtClean="0"/>
              <a:t>(</a:t>
            </a:r>
            <a:r>
              <a:rPr lang="ja-JP" altLang="ja-JP" sz="2500" dirty="0"/>
              <a:t>教師が準備し</a:t>
            </a:r>
            <a:r>
              <a:rPr lang="ja-JP" altLang="ja-JP" sz="2500" dirty="0" smtClean="0"/>
              <a:t>、</a:t>
            </a:r>
            <a:endParaRPr lang="en-US" altLang="ja-JP" sz="2500" dirty="0" smtClean="0"/>
          </a:p>
          <a:p>
            <a:pPr marL="0" indent="0">
              <a:buNone/>
            </a:pPr>
            <a:endParaRPr lang="en-US" altLang="ja-JP" sz="2500" dirty="0" smtClean="0"/>
          </a:p>
          <a:p>
            <a:pPr marL="0" indent="0">
              <a:buNone/>
            </a:pPr>
            <a:r>
              <a:rPr lang="ja-JP" altLang="ja-JP" sz="2500" dirty="0" smtClean="0"/>
              <a:t>設計</a:t>
            </a:r>
            <a:r>
              <a:rPr lang="ja-JP" altLang="ja-JP" sz="2500" dirty="0"/>
              <a:t>したステップを踏んで学んでいくスタイル</a:t>
            </a:r>
            <a:r>
              <a:rPr lang="en-US" altLang="ja-JP" sz="2500" dirty="0" smtClean="0"/>
              <a:t>)</a:t>
            </a:r>
            <a:r>
              <a:rPr lang="ja-JP" altLang="en-US" dirty="0" smtClean="0"/>
              <a:t>へ傾いていった</a:t>
            </a:r>
            <a:endParaRPr lang="ja-JP" altLang="ja-JP" dirty="0"/>
          </a:p>
          <a:p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2585081" y="5538171"/>
            <a:ext cx="1008112" cy="36780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755576" y="1630960"/>
            <a:ext cx="5112568" cy="93394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684981" y="5050472"/>
            <a:ext cx="2808312" cy="2880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445" y="1521156"/>
            <a:ext cx="2727027" cy="363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5724128" y="5230395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 smtClean="0">
                <a:hlinkClick r:id="rId3"/>
              </a:rPr>
              <a:t>http://search.ppsimages.co.jp/</a:t>
            </a:r>
            <a:endParaRPr lang="en-US" altLang="ja-JP" dirty="0" smtClean="0"/>
          </a:p>
          <a:p>
            <a:r>
              <a:rPr lang="ja-JP" altLang="en-US" sz="1600" dirty="0" smtClean="0"/>
              <a:t>チャールズ・パーシー・スノー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669797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現代の先進国における理科離れ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5674" y="1700808"/>
            <a:ext cx="8640960" cy="4735091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PISA:</a:t>
            </a:r>
            <a:r>
              <a:rPr lang="ja-JP" altLang="ja-JP" sz="2400" dirty="0"/>
              <a:t>《</a:t>
            </a:r>
            <a:r>
              <a:rPr lang="en-US" altLang="ja-JP" sz="2400" dirty="0"/>
              <a:t>Program for International Student Assessment</a:t>
            </a:r>
            <a:r>
              <a:rPr lang="ja-JP" altLang="ja-JP" sz="2400" dirty="0"/>
              <a:t>》</a:t>
            </a:r>
            <a:endParaRPr kumimoji="1" lang="en-US" altLang="ja-JP" sz="2400" dirty="0" smtClean="0"/>
          </a:p>
          <a:p>
            <a:pPr marL="0" indent="0">
              <a:buNone/>
            </a:pPr>
            <a:r>
              <a:rPr lang="en-US" altLang="ja-JP" dirty="0" smtClean="0"/>
              <a:t>  </a:t>
            </a:r>
            <a:r>
              <a:rPr lang="en-US" altLang="ja-JP" sz="2800" dirty="0" smtClean="0"/>
              <a:t>OECD</a:t>
            </a:r>
            <a:r>
              <a:rPr lang="ja-JP" altLang="ja-JP" sz="2800" dirty="0" smtClean="0"/>
              <a:t>加盟</a:t>
            </a:r>
            <a:r>
              <a:rPr lang="ja-JP" altLang="ja-JP" sz="2800" dirty="0"/>
              <a:t>国を中心に</a:t>
            </a:r>
            <a:r>
              <a:rPr lang="en-US" altLang="ja-JP" sz="2800" dirty="0"/>
              <a:t>3</a:t>
            </a:r>
            <a:r>
              <a:rPr lang="ja-JP" altLang="ja-JP" sz="2800" dirty="0"/>
              <a:t>年</a:t>
            </a:r>
            <a:r>
              <a:rPr lang="ja-JP" altLang="ja-JP" sz="2800" dirty="0" smtClean="0"/>
              <a:t>ごと実施</a:t>
            </a:r>
            <a:r>
              <a:rPr lang="ja-JP" altLang="ja-JP" sz="2800" dirty="0"/>
              <a:t>される</a:t>
            </a:r>
            <a:r>
              <a:rPr lang="en-US" altLang="ja-JP" sz="2800" dirty="0"/>
              <a:t>15</a:t>
            </a:r>
            <a:r>
              <a:rPr lang="ja-JP" altLang="ja-JP" sz="2800" dirty="0" smtClean="0"/>
              <a:t>歳児</a:t>
            </a:r>
            <a:r>
              <a:rPr lang="ja-JP" altLang="en-US" sz="2800" dirty="0" smtClean="0"/>
              <a:t>　　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  </a:t>
            </a:r>
            <a:r>
              <a:rPr lang="ja-JP" altLang="ja-JP" sz="2800" dirty="0" smtClean="0"/>
              <a:t>の</a:t>
            </a:r>
            <a:r>
              <a:rPr lang="ja-JP" altLang="ja-JP" sz="2800" dirty="0"/>
              <a:t>学習到達度調査</a:t>
            </a:r>
            <a:r>
              <a:rPr lang="ja-JP" altLang="ja-JP" sz="2800" dirty="0" smtClean="0"/>
              <a:t>。知識</a:t>
            </a:r>
            <a:r>
              <a:rPr lang="ja-JP" altLang="ja-JP" sz="2800" dirty="0"/>
              <a:t>・</a:t>
            </a:r>
            <a:r>
              <a:rPr lang="ja-JP" altLang="ja-JP" sz="2800" dirty="0" smtClean="0"/>
              <a:t>技能を</a:t>
            </a:r>
            <a:r>
              <a:rPr lang="ja-JP" altLang="ja-JP" sz="2800" dirty="0"/>
              <a:t>実生活の場面</a:t>
            </a:r>
            <a:r>
              <a:rPr lang="ja-JP" altLang="ja-JP" sz="2800" dirty="0" smtClean="0"/>
              <a:t>で</a:t>
            </a:r>
            <a:r>
              <a:rPr lang="en-US" altLang="ja-JP" sz="2800" dirty="0" smtClean="0"/>
              <a:t>  </a:t>
            </a:r>
          </a:p>
          <a:p>
            <a:pPr marL="0" indent="0">
              <a:buNone/>
            </a:pPr>
            <a:r>
              <a:rPr lang="en-US" altLang="ja-JP" sz="2800" dirty="0"/>
              <a:t> </a:t>
            </a:r>
            <a:r>
              <a:rPr lang="en-US" altLang="ja-JP" sz="2800" dirty="0" smtClean="0"/>
              <a:t> </a:t>
            </a:r>
            <a:r>
              <a:rPr lang="ja-JP" altLang="ja-JP" sz="2800" dirty="0" smtClean="0"/>
              <a:t>どれ</a:t>
            </a:r>
            <a:r>
              <a:rPr lang="ja-JP" altLang="ja-JP" sz="2800" dirty="0"/>
              <a:t>だけ適用できるか』に</a:t>
            </a:r>
            <a:r>
              <a:rPr lang="ja-JP" altLang="ja-JP" sz="2800" dirty="0" smtClean="0"/>
              <a:t>主眼が</a:t>
            </a:r>
            <a:r>
              <a:rPr lang="ja-JP" altLang="ja-JP" sz="2800" dirty="0"/>
              <a:t>置かれている</a:t>
            </a:r>
            <a:r>
              <a:rPr lang="ja-JP" altLang="ja-JP" sz="2800" dirty="0" smtClean="0"/>
              <a:t>。</a:t>
            </a:r>
            <a:endParaRPr lang="en-US" altLang="ja-JP" sz="2800" dirty="0" smtClean="0"/>
          </a:p>
          <a:p>
            <a:pPr marL="0" indent="0">
              <a:buNone/>
            </a:pPr>
            <a:endParaRPr lang="en-US" altLang="ja-JP" sz="2800" dirty="0" smtClean="0"/>
          </a:p>
          <a:p>
            <a:r>
              <a:rPr kumimoji="1" lang="en-US" altLang="ja-JP" dirty="0" smtClean="0"/>
              <a:t>TIMSS:</a:t>
            </a:r>
            <a:r>
              <a:rPr lang="ja-JP" altLang="ja-JP" sz="2000" dirty="0"/>
              <a:t>《</a:t>
            </a:r>
            <a:r>
              <a:rPr lang="en-US" altLang="ja-JP" sz="2000" dirty="0"/>
              <a:t>Trends in International Mathematics and Science Study</a:t>
            </a:r>
            <a:r>
              <a:rPr lang="ja-JP" altLang="ja-JP" sz="2000" dirty="0" smtClean="0"/>
              <a:t>》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 smtClean="0"/>
              <a:t>　</a:t>
            </a:r>
            <a:r>
              <a:rPr lang="ja-JP" altLang="ja-JP" sz="2800" dirty="0"/>
              <a:t>国際教育到達度評価学会（</a:t>
            </a:r>
            <a:r>
              <a:rPr lang="en-US" altLang="ja-JP" sz="2800" dirty="0"/>
              <a:t>IEA</a:t>
            </a:r>
            <a:r>
              <a:rPr lang="ja-JP" altLang="ja-JP" sz="2800" dirty="0"/>
              <a:t>）が行う小・</a:t>
            </a:r>
            <a:r>
              <a:rPr lang="ja-JP" altLang="ja-JP" sz="2800" dirty="0" smtClean="0"/>
              <a:t>中学</a:t>
            </a:r>
            <a:r>
              <a:rPr lang="ja-JP" altLang="en-US" sz="2800" dirty="0" smtClean="0"/>
              <a:t>　 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en-US" altLang="ja-JP" sz="2800" dirty="0"/>
              <a:t> </a:t>
            </a:r>
            <a:r>
              <a:rPr lang="en-US" altLang="ja-JP" sz="2800" dirty="0" smtClean="0"/>
              <a:t> </a:t>
            </a:r>
            <a:r>
              <a:rPr lang="ja-JP" altLang="ja-JP" sz="2800" dirty="0" smtClean="0"/>
              <a:t>生</a:t>
            </a:r>
            <a:r>
              <a:rPr lang="ja-JP" altLang="ja-JP" sz="2800" dirty="0"/>
              <a:t>を対象とした国際比較教育</a:t>
            </a:r>
            <a:r>
              <a:rPr lang="ja-JP" altLang="ja-JP" sz="2800" dirty="0" smtClean="0"/>
              <a:t>調査</a:t>
            </a:r>
            <a:r>
              <a:rPr lang="ja-JP" altLang="en-US" sz="2800" dirty="0" smtClean="0"/>
              <a:t>。</a:t>
            </a:r>
            <a:r>
              <a:rPr lang="ja-JP" altLang="ja-JP" sz="2800" dirty="0" smtClean="0"/>
              <a:t>『</a:t>
            </a:r>
            <a:r>
              <a:rPr lang="ja-JP" altLang="ja-JP" sz="2800" dirty="0"/>
              <a:t>学校教育</a:t>
            </a:r>
            <a:r>
              <a:rPr lang="ja-JP" altLang="ja-JP" sz="2800" dirty="0" smtClean="0"/>
              <a:t>で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en-US" altLang="ja-JP" sz="2800" dirty="0"/>
              <a:t> </a:t>
            </a:r>
            <a:r>
              <a:rPr lang="en-US" altLang="ja-JP" sz="2800" dirty="0" smtClean="0"/>
              <a:t> </a:t>
            </a:r>
            <a:r>
              <a:rPr lang="ja-JP" altLang="ja-JP" sz="2800" dirty="0" smtClean="0"/>
              <a:t>得た</a:t>
            </a:r>
            <a:r>
              <a:rPr lang="ja-JP" altLang="ja-JP" sz="2800" dirty="0"/>
              <a:t>知識や技能がどの程度習得されているか』</a:t>
            </a:r>
            <a:r>
              <a:rPr lang="ja-JP" altLang="ja-JP" sz="2800" dirty="0" smtClean="0"/>
              <a:t>に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en-US" altLang="ja-JP" sz="2800" dirty="0"/>
              <a:t> </a:t>
            </a:r>
            <a:r>
              <a:rPr lang="en-US" altLang="ja-JP" sz="2800" dirty="0" smtClean="0"/>
              <a:t> </a:t>
            </a:r>
            <a:r>
              <a:rPr lang="ja-JP" altLang="ja-JP" sz="2800" dirty="0" smtClean="0"/>
              <a:t>主眼が</a:t>
            </a:r>
            <a:r>
              <a:rPr lang="ja-JP" altLang="en-US" sz="2800" dirty="0" smtClean="0"/>
              <a:t>置</a:t>
            </a:r>
            <a:r>
              <a:rPr lang="ja-JP" altLang="ja-JP" sz="2800" dirty="0" smtClean="0"/>
              <a:t>かれて</a:t>
            </a:r>
            <a:r>
              <a:rPr lang="ja-JP" altLang="ja-JP" sz="2800" dirty="0"/>
              <a:t>いる</a:t>
            </a:r>
            <a:r>
              <a:rPr lang="ja-JP" altLang="ja-JP" sz="2800" dirty="0" smtClean="0"/>
              <a:t>。</a:t>
            </a:r>
            <a:endParaRPr kumimoji="1" lang="en-US" altLang="ja-JP" sz="2800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683568" y="2276872"/>
            <a:ext cx="7920880" cy="129614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683568" y="4437112"/>
            <a:ext cx="7920880" cy="187220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133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構成主義的学習論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628800"/>
            <a:ext cx="8280920" cy="5023123"/>
          </a:xfrm>
        </p:spPr>
        <p:txBody>
          <a:bodyPr>
            <a:normAutofit/>
          </a:bodyPr>
          <a:lstStyle/>
          <a:p>
            <a:r>
              <a:rPr lang="ja-JP" altLang="en-US" sz="2800" dirty="0" smtClean="0"/>
              <a:t>「</a:t>
            </a:r>
            <a:r>
              <a:rPr lang="ja-JP" altLang="ja-JP" sz="2800" dirty="0" smtClean="0"/>
              <a:t>人</a:t>
            </a:r>
            <a:r>
              <a:rPr lang="ja-JP" altLang="ja-JP" sz="2800" dirty="0"/>
              <a:t>はタブラ・ラサ</a:t>
            </a:r>
            <a:r>
              <a:rPr lang="en-US" altLang="ja-JP" sz="2800" dirty="0"/>
              <a:t>(</a:t>
            </a:r>
            <a:r>
              <a:rPr lang="ja-JP" altLang="ja-JP" sz="2800" dirty="0"/>
              <a:t>白紙</a:t>
            </a:r>
            <a:r>
              <a:rPr lang="en-US" altLang="ja-JP" sz="2800" dirty="0"/>
              <a:t>)</a:t>
            </a:r>
            <a:r>
              <a:rPr lang="ja-JP" altLang="ja-JP" sz="2800" dirty="0" smtClean="0"/>
              <a:t>では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ja-JP" sz="2800" dirty="0" smtClean="0"/>
              <a:t>なく</a:t>
            </a:r>
            <a:r>
              <a:rPr lang="ja-JP" altLang="ja-JP" sz="2800" dirty="0"/>
              <a:t>、学習を始める前から既に</a:t>
            </a:r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ja-JP" sz="2800" dirty="0" smtClean="0"/>
              <a:t>それぞれ</a:t>
            </a:r>
            <a:r>
              <a:rPr lang="ja-JP" altLang="ja-JP" sz="2800" dirty="0"/>
              <a:t>『生活知』と</a:t>
            </a:r>
            <a:r>
              <a:rPr lang="ja-JP" altLang="ja-JP" sz="2800" dirty="0" smtClean="0"/>
              <a:t>して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ja-JP" sz="2800" dirty="0" smtClean="0"/>
              <a:t>科学的</a:t>
            </a:r>
            <a:r>
              <a:rPr lang="ja-JP" altLang="ja-JP" sz="2800" dirty="0"/>
              <a:t>には誤った『素朴概念</a:t>
            </a:r>
            <a:r>
              <a:rPr lang="ja-JP" altLang="ja-JP" sz="2800" dirty="0" smtClean="0"/>
              <a:t>』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ja-JP" sz="2800" dirty="0" smtClean="0"/>
              <a:t>を持っている</a:t>
            </a:r>
            <a:r>
              <a:rPr lang="ja-JP" altLang="en-US" sz="2800" dirty="0" smtClean="0"/>
              <a:t>」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　　</a:t>
            </a:r>
            <a:r>
              <a:rPr lang="ja-JP" altLang="ja-JP" sz="2800" dirty="0" smtClean="0"/>
              <a:t>妥当</a:t>
            </a:r>
            <a:r>
              <a:rPr lang="ja-JP" altLang="ja-JP" sz="2800" dirty="0"/>
              <a:t>な科学概念へと学習者</a:t>
            </a:r>
          </a:p>
          <a:p>
            <a:pPr marL="0" indent="0">
              <a:buNone/>
            </a:pPr>
            <a:r>
              <a:rPr lang="ja-JP" altLang="en-US" sz="2800" dirty="0" smtClean="0"/>
              <a:t>　　</a:t>
            </a:r>
            <a:r>
              <a:rPr lang="ja-JP" altLang="ja-JP" sz="2800" dirty="0"/>
              <a:t>　自身が新たな考えを</a:t>
            </a:r>
            <a:r>
              <a:rPr lang="ja-JP" altLang="ja-JP" sz="2800" dirty="0" smtClean="0"/>
              <a:t>構成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　　</a:t>
            </a:r>
            <a:r>
              <a:rPr lang="ja-JP" altLang="ja-JP" sz="2800" dirty="0" smtClean="0"/>
              <a:t>するように</a:t>
            </a:r>
            <a:r>
              <a:rPr lang="ja-JP" altLang="en-US" sz="2800" dirty="0" smtClean="0"/>
              <a:t>させる</a:t>
            </a:r>
            <a:r>
              <a:rPr lang="ja-JP" altLang="ja-JP" sz="2800" dirty="0" smtClean="0"/>
              <a:t>。</a:t>
            </a:r>
            <a:endParaRPr lang="en-US" altLang="ja-JP" sz="2800" dirty="0" smtClean="0"/>
          </a:p>
          <a:p>
            <a:pPr marL="0" indent="0">
              <a:buNone/>
            </a:pPr>
            <a:endParaRPr lang="en-US" altLang="ja-JP" sz="2800" dirty="0"/>
          </a:p>
          <a:p>
            <a:r>
              <a:rPr lang="ja-JP" altLang="ja-JP" sz="2800" dirty="0" smtClean="0"/>
              <a:t>素朴</a:t>
            </a:r>
            <a:r>
              <a:rPr lang="ja-JP" altLang="ja-JP" sz="2800" dirty="0"/>
              <a:t>概念の</a:t>
            </a:r>
            <a:r>
              <a:rPr lang="ja-JP" altLang="ja-JP" sz="2800" dirty="0" smtClean="0"/>
              <a:t>例</a:t>
            </a:r>
            <a:r>
              <a:rPr lang="ja-JP" altLang="en-US" sz="2800" dirty="0" smtClean="0"/>
              <a:t>「</a:t>
            </a:r>
            <a:r>
              <a:rPr lang="ja-JP" altLang="ja-JP" sz="2800" dirty="0" smtClean="0"/>
              <a:t>運動</a:t>
            </a:r>
            <a:r>
              <a:rPr lang="ja-JP" altLang="ja-JP" sz="2800" dirty="0"/>
              <a:t>には力</a:t>
            </a:r>
            <a:r>
              <a:rPr lang="ja-JP" altLang="ja-JP" sz="2800" dirty="0" smtClean="0"/>
              <a:t>が内包</a:t>
            </a:r>
            <a:r>
              <a:rPr lang="ja-JP" altLang="ja-JP" sz="2800" dirty="0"/>
              <a:t>されて</a:t>
            </a:r>
            <a:r>
              <a:rPr lang="ja-JP" altLang="ja-JP" sz="2800" dirty="0" smtClean="0"/>
              <a:t>いる</a:t>
            </a:r>
            <a:r>
              <a:rPr lang="ja-JP" altLang="en-US" sz="2800" dirty="0" smtClean="0"/>
              <a:t>」</a:t>
            </a:r>
            <a:r>
              <a:rPr lang="en-US" altLang="ja-JP" sz="2800" dirty="0" smtClean="0"/>
              <a:t>(Motion </a:t>
            </a:r>
            <a:r>
              <a:rPr lang="en-US" altLang="ja-JP" sz="2800" dirty="0"/>
              <a:t>Implies </a:t>
            </a:r>
            <a:r>
              <a:rPr lang="en-US" altLang="ja-JP" sz="2800" dirty="0" err="1" smtClean="0"/>
              <a:t>Forces:</a:t>
            </a:r>
            <a:r>
              <a:rPr lang="en-US" altLang="ja-JP" sz="2800" b="1" dirty="0" err="1" smtClean="0">
                <a:solidFill>
                  <a:srgbClr val="FF0000"/>
                </a:solidFill>
              </a:rPr>
              <a:t>MIF</a:t>
            </a:r>
            <a:r>
              <a:rPr lang="en-US" altLang="ja-JP" sz="2800" dirty="0" smtClean="0"/>
              <a:t>)</a:t>
            </a:r>
            <a:endParaRPr lang="ja-JP" altLang="ja-JP" sz="2800" dirty="0"/>
          </a:p>
          <a:p>
            <a:endParaRPr kumimoji="1" lang="ja-JP" altLang="en-US" dirty="0"/>
          </a:p>
        </p:txBody>
      </p:sp>
      <p:pic>
        <p:nvPicPr>
          <p:cNvPr id="4099" name="Picture 3" descr="C:\Users\seiya iino\Desktop\MI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039" y="1772816"/>
            <a:ext cx="321945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702381" y="4321480"/>
            <a:ext cx="2948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放物</a:t>
            </a:r>
            <a:r>
              <a:rPr lang="ja-JP" altLang="en-US" dirty="0"/>
              <a:t>運動</a:t>
            </a:r>
            <a:r>
              <a:rPr lang="ja-JP" altLang="en-US" dirty="0" smtClean="0"/>
              <a:t>する球</a:t>
            </a:r>
            <a:r>
              <a:rPr lang="ja-JP" altLang="en-US" dirty="0"/>
              <a:t>に</a:t>
            </a:r>
            <a:r>
              <a:rPr lang="ja-JP" altLang="en-US" dirty="0" smtClean="0"/>
              <a:t>はたらいている力は</a:t>
            </a:r>
            <a:r>
              <a:rPr lang="en-US" altLang="ja-JP" dirty="0" smtClean="0"/>
              <a:t>……?</a:t>
            </a:r>
          </a:p>
        </p:txBody>
      </p:sp>
      <p:sp>
        <p:nvSpPr>
          <p:cNvPr id="5" name="テキスト ボックス 4"/>
          <p:cNvSpPr txBox="1"/>
          <p:nvPr/>
        </p:nvSpPr>
        <p:spPr>
          <a:xfrm flipH="1">
            <a:off x="6300192" y="3645024"/>
            <a:ext cx="386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O</a:t>
            </a:r>
            <a:endParaRPr kumimoji="1" lang="ja-JP" altLang="en-US" dirty="0">
              <a:solidFill>
                <a:schemeClr val="bg1"/>
              </a:solidFill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4581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STS(Science </a:t>
            </a:r>
            <a:r>
              <a:rPr lang="en-US" altLang="ja-JP" dirty="0"/>
              <a:t>Technology &amp; </a:t>
            </a:r>
            <a:r>
              <a:rPr lang="en-US" altLang="ja-JP" dirty="0" smtClean="0"/>
              <a:t>Society</a:t>
            </a:r>
            <a:r>
              <a:rPr lang="en-US" altLang="ja-JP" dirty="0"/>
              <a:t>)</a:t>
            </a:r>
            <a:r>
              <a:rPr kumimoji="1" lang="ja-JP" altLang="en-US" dirty="0" smtClean="0"/>
              <a:t>教育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556792"/>
            <a:ext cx="8301608" cy="530120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ja-JP" altLang="en-US" dirty="0" smtClean="0"/>
              <a:t>・</a:t>
            </a:r>
            <a:r>
              <a:rPr lang="ja-JP" altLang="ja-JP" dirty="0" smtClean="0"/>
              <a:t>近年</a:t>
            </a:r>
            <a:r>
              <a:rPr lang="ja-JP" altLang="ja-JP" dirty="0"/>
              <a:t>の環境破壊は、科学・技術</a:t>
            </a:r>
            <a:r>
              <a:rPr lang="ja-JP" altLang="ja-JP" dirty="0" smtClean="0"/>
              <a:t>の社会的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ja-JP" dirty="0" smtClean="0"/>
              <a:t>位置づけ</a:t>
            </a:r>
            <a:r>
              <a:rPr lang="ja-JP" altLang="ja-JP" dirty="0"/>
              <a:t>の</a:t>
            </a:r>
            <a:r>
              <a:rPr lang="ja-JP" altLang="ja-JP" dirty="0" smtClean="0"/>
              <a:t>失敗。</a:t>
            </a:r>
            <a:endParaRPr lang="en-US" altLang="ja-JP" dirty="0" smtClean="0"/>
          </a:p>
          <a:p>
            <a:pPr marL="0" indent="0">
              <a:buNone/>
            </a:pPr>
            <a:endParaRPr lang="ja-JP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ja-JP" dirty="0" smtClean="0"/>
              <a:t>→</a:t>
            </a:r>
            <a:r>
              <a:rPr lang="ja-JP" altLang="en-US" dirty="0" smtClean="0"/>
              <a:t> 　</a:t>
            </a:r>
            <a:r>
              <a:rPr lang="ja-JP" altLang="ja-JP" dirty="0" smtClean="0"/>
              <a:t>科学</a:t>
            </a:r>
            <a:r>
              <a:rPr lang="ja-JP" altLang="ja-JP" dirty="0"/>
              <a:t>、技術、社会の相互関連性</a:t>
            </a:r>
            <a:r>
              <a:rPr lang="ja-JP" altLang="ja-JP" dirty="0" smtClean="0"/>
              <a:t>に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</a:t>
            </a:r>
            <a:r>
              <a:rPr lang="ja-JP" altLang="ja-JP" dirty="0" smtClean="0"/>
              <a:t>ついて</a:t>
            </a:r>
            <a:r>
              <a:rPr lang="ja-JP" altLang="ja-JP" dirty="0"/>
              <a:t>学び、社会における科学</a:t>
            </a:r>
            <a:r>
              <a:rPr lang="ja-JP" altLang="ja-JP" dirty="0" smtClean="0"/>
              <a:t>や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</a:t>
            </a:r>
            <a:r>
              <a:rPr lang="ja-JP" altLang="ja-JP" dirty="0" smtClean="0"/>
              <a:t>技術</a:t>
            </a:r>
            <a:r>
              <a:rPr lang="ja-JP" altLang="ja-JP" dirty="0"/>
              <a:t>のあり方について自分なり</a:t>
            </a:r>
            <a:r>
              <a:rPr lang="ja-JP" altLang="ja-JP" dirty="0" smtClean="0"/>
              <a:t>の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</a:t>
            </a:r>
            <a:r>
              <a:rPr lang="ja-JP" altLang="ja-JP" dirty="0" smtClean="0"/>
              <a:t>意見</a:t>
            </a:r>
            <a:r>
              <a:rPr lang="ja-JP" altLang="ja-JP" dirty="0"/>
              <a:t>を持てる人の</a:t>
            </a:r>
            <a:r>
              <a:rPr lang="ja-JP" altLang="ja-JP" dirty="0" smtClean="0"/>
              <a:t>育成が</a:t>
            </a:r>
            <a:r>
              <a:rPr lang="ja-JP" altLang="ja-JP" dirty="0"/>
              <a:t>必要</a:t>
            </a:r>
            <a:r>
              <a:rPr lang="ja-JP" altLang="ja-JP" dirty="0" smtClean="0"/>
              <a:t>。</a:t>
            </a:r>
            <a:endParaRPr lang="en-US" altLang="ja-JP" dirty="0" smtClean="0"/>
          </a:p>
          <a:p>
            <a:pPr marL="0" indent="0">
              <a:buNone/>
            </a:pPr>
            <a:endParaRPr lang="ja-JP" altLang="ja-JP" dirty="0"/>
          </a:p>
          <a:p>
            <a:pPr marL="0" indent="0">
              <a:buNone/>
            </a:pPr>
            <a:r>
              <a:rPr lang="ja-JP" altLang="ja-JP" dirty="0" smtClean="0"/>
              <a:t>・</a:t>
            </a:r>
            <a:r>
              <a:rPr lang="ja-JP" altLang="ja-JP" dirty="0"/>
              <a:t>これまでの理科教育</a:t>
            </a:r>
            <a:r>
              <a:rPr lang="en-US" altLang="ja-JP" dirty="0"/>
              <a:t>:</a:t>
            </a:r>
            <a:r>
              <a:rPr lang="ja-JP" altLang="ja-JP" dirty="0"/>
              <a:t>客観的な科学的</a:t>
            </a:r>
            <a:r>
              <a:rPr lang="ja-JP" altLang="ja-JP" dirty="0" smtClean="0"/>
              <a:t>知識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　　 </a:t>
            </a:r>
            <a:r>
              <a:rPr lang="ja-JP" altLang="ja-JP" dirty="0" smtClean="0"/>
              <a:t>を</a:t>
            </a:r>
            <a:r>
              <a:rPr lang="ja-JP" altLang="ja-JP" dirty="0"/>
              <a:t>理解させることを目指す</a:t>
            </a:r>
          </a:p>
          <a:p>
            <a:pPr marL="0" indent="0">
              <a:buNone/>
            </a:pPr>
            <a:r>
              <a:rPr lang="ja-JP" altLang="en-US" dirty="0"/>
              <a:t>　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・</a:t>
            </a:r>
            <a:r>
              <a:rPr lang="en-US" altLang="ja-JP" dirty="0" smtClean="0"/>
              <a:t>STS</a:t>
            </a:r>
            <a:r>
              <a:rPr lang="ja-JP" altLang="ja-JP" dirty="0"/>
              <a:t>教育</a:t>
            </a:r>
            <a:r>
              <a:rPr lang="en-US" altLang="ja-JP" dirty="0" smtClean="0"/>
              <a:t>: </a:t>
            </a:r>
            <a:r>
              <a:rPr lang="ja-JP" altLang="ja-JP" dirty="0" smtClean="0"/>
              <a:t>社会的</a:t>
            </a:r>
            <a:r>
              <a:rPr lang="ja-JP" altLang="ja-JP" dirty="0"/>
              <a:t>文脈の中で科学・技術</a:t>
            </a:r>
            <a:r>
              <a:rPr lang="ja-JP" altLang="ja-JP" dirty="0" smtClean="0"/>
              <a:t>を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　　　 </a:t>
            </a:r>
            <a:r>
              <a:rPr lang="ja-JP" altLang="ja-JP" dirty="0" smtClean="0"/>
              <a:t>批判的</a:t>
            </a:r>
            <a:r>
              <a:rPr lang="ja-JP" altLang="ja-JP" dirty="0"/>
              <a:t>に吟味し、主体的に考え</a:t>
            </a:r>
            <a:r>
              <a:rPr lang="ja-JP" altLang="ja-JP" dirty="0" smtClean="0"/>
              <a:t>行動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　　　 </a:t>
            </a:r>
            <a:r>
              <a:rPr lang="ja-JP" altLang="ja-JP" dirty="0" smtClean="0"/>
              <a:t>する市民育成</a:t>
            </a:r>
            <a:r>
              <a:rPr lang="ja-JP" altLang="en-US" dirty="0" smtClean="0"/>
              <a:t>を目指す</a:t>
            </a:r>
            <a:endParaRPr lang="ja-JP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ja-JP" dirty="0" smtClean="0"/>
              <a:t>・</a:t>
            </a:r>
            <a:r>
              <a:rPr lang="ja-JP" altLang="ja-JP" dirty="0"/>
              <a:t>『常識のあるエリート作り』の一環と</a:t>
            </a:r>
            <a:r>
              <a:rPr lang="ja-JP" altLang="ja-JP" dirty="0" smtClean="0"/>
              <a:t>して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ja-JP" altLang="ja-JP" dirty="0" smtClean="0"/>
              <a:t>アメリカ</a:t>
            </a:r>
            <a:r>
              <a:rPr lang="ja-JP" altLang="ja-JP" dirty="0"/>
              <a:t>、ハーバード大学</a:t>
            </a:r>
            <a:r>
              <a:rPr lang="ja-JP" altLang="ja-JP" dirty="0" smtClean="0"/>
              <a:t>など</a:t>
            </a:r>
            <a:r>
              <a:rPr lang="ja-JP" altLang="en-US" dirty="0" smtClean="0"/>
              <a:t>で</a:t>
            </a:r>
            <a:r>
              <a:rPr lang="ja-JP" altLang="ja-JP" dirty="0" smtClean="0"/>
              <a:t>は必修。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en-US" altLang="ja-JP" dirty="0" smtClean="0"/>
              <a:t>……</a:t>
            </a:r>
            <a:r>
              <a:rPr lang="ja-JP" altLang="ja-JP" dirty="0" smtClean="0"/>
              <a:t>が</a:t>
            </a:r>
            <a:r>
              <a:rPr lang="ja-JP" altLang="ja-JP" dirty="0"/>
              <a:t>、日本では不活発</a:t>
            </a:r>
            <a:r>
              <a:rPr lang="ja-JP" altLang="ja-JP" dirty="0" smtClean="0"/>
              <a:t>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ja-JP" dirty="0" smtClean="0"/>
              <a:t>『</a:t>
            </a:r>
            <a:r>
              <a:rPr lang="ja-JP" altLang="ja-JP" dirty="0"/>
              <a:t>科学と人間生活』が新設されたの</a:t>
            </a:r>
            <a:r>
              <a:rPr lang="ja-JP" altLang="ja-JP" dirty="0" smtClean="0"/>
              <a:t>はまさ</a:t>
            </a:r>
            <a:r>
              <a:rPr lang="ja-JP" altLang="ja-JP" dirty="0"/>
              <a:t>に</a:t>
            </a:r>
            <a:r>
              <a:rPr lang="en-US" altLang="ja-JP" dirty="0"/>
              <a:t>STS</a:t>
            </a:r>
            <a:r>
              <a:rPr lang="ja-JP" altLang="ja-JP" dirty="0"/>
              <a:t>教育のためである</a:t>
            </a:r>
            <a:r>
              <a:rPr lang="ja-JP" altLang="ja-JP" dirty="0" smtClean="0"/>
              <a:t>。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115616" y="2250998"/>
            <a:ext cx="4032448" cy="11521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683840" y="4111752"/>
            <a:ext cx="4176464" cy="93610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892" y="1518261"/>
            <a:ext cx="2636633" cy="37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6038908" y="5373216"/>
            <a:ext cx="2933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http://www.kamogawa.co.jp/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51353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524816" y="1988840"/>
            <a:ext cx="8229600" cy="2952328"/>
          </a:xfrm>
          <a:prstGeom prst="rect">
            <a:avLst/>
          </a:prstGeom>
        </p:spPr>
        <p:txBody>
          <a:bodyPr>
            <a:normAutofit/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1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ja-JP" altLang="en-US" dirty="0" smtClean="0"/>
              <a:t>講義は以上となります。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授業評価とノートプリントを提出してください。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2010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科学とは</a:t>
            </a:r>
            <a:r>
              <a:rPr kumimoji="1" lang="en-US" altLang="ja-JP" dirty="0" smtClean="0"/>
              <a:t>……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1628800"/>
            <a:ext cx="813690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『</a:t>
            </a:r>
            <a:r>
              <a:rPr lang="ja-JP" altLang="ja-JP" sz="2800" dirty="0" smtClean="0"/>
              <a:t>科学</a:t>
            </a:r>
            <a:r>
              <a:rPr lang="en-US" altLang="ja-JP" sz="2800" dirty="0" smtClean="0"/>
              <a:t>』</a:t>
            </a:r>
            <a:r>
              <a:rPr lang="ja-JP" altLang="ja-JP" sz="2800" dirty="0" smtClean="0"/>
              <a:t>とは</a:t>
            </a:r>
            <a:r>
              <a:rPr lang="ja-JP" altLang="en-US" sz="2800" dirty="0" smtClean="0"/>
              <a:t>：</a:t>
            </a:r>
            <a:r>
              <a:rPr lang="ja-JP" altLang="ja-JP" sz="2800" dirty="0" smtClean="0"/>
              <a:t>女神</a:t>
            </a:r>
            <a:r>
              <a:rPr lang="en-US" altLang="ja-JP" sz="2800" dirty="0"/>
              <a:t>NATURE</a:t>
            </a:r>
            <a:r>
              <a:rPr lang="ja-JP" altLang="ja-JP" sz="2800" dirty="0"/>
              <a:t>の顔を覆うベール</a:t>
            </a:r>
            <a:r>
              <a:rPr lang="ja-JP" altLang="ja-JP" sz="2800" dirty="0" smtClean="0"/>
              <a:t>を</a:t>
            </a:r>
            <a:r>
              <a:rPr lang="ja-JP" altLang="en-US" sz="2800" dirty="0" smtClean="0"/>
              <a:t>　　</a:t>
            </a:r>
            <a:endParaRPr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　　　　　　</a:t>
            </a:r>
            <a:r>
              <a:rPr lang="ja-JP" altLang="ja-JP" sz="2800" dirty="0" smtClean="0"/>
              <a:t>めくろうとする学問</a:t>
            </a:r>
            <a:endParaRPr lang="en-US" altLang="ja-JP" sz="2800" dirty="0" smtClean="0"/>
          </a:p>
          <a:p>
            <a:endParaRPr kumimoji="1" lang="en-US" altLang="ja-JP" sz="2800" dirty="0"/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　　　　　　ノーベル物理学賞のメダル</a:t>
            </a:r>
            <a:endParaRPr lang="en-US" altLang="ja-JP" sz="2400" dirty="0" smtClean="0"/>
          </a:p>
          <a:p>
            <a:endParaRPr kumimoji="1" lang="en-US" altLang="ja-JP" sz="2800" dirty="0"/>
          </a:p>
          <a:p>
            <a:endParaRPr lang="en-US" altLang="ja-JP" sz="2800" dirty="0" smtClean="0"/>
          </a:p>
          <a:p>
            <a:endParaRPr kumimoji="1" lang="en-US" altLang="ja-JP" sz="2800" dirty="0"/>
          </a:p>
          <a:p>
            <a:endParaRPr lang="en-US" altLang="ja-JP" sz="2800" dirty="0" smtClean="0"/>
          </a:p>
          <a:p>
            <a:endParaRPr lang="en-US" altLang="ja-JP" sz="2800" dirty="0" smtClean="0"/>
          </a:p>
          <a:p>
            <a:r>
              <a:rPr lang="ja-JP" altLang="en-US" sz="2000" dirty="0" smtClean="0"/>
              <a:t>　　　　　　　　　　　　　　　　　</a:t>
            </a:r>
            <a:r>
              <a:rPr lang="en-US" altLang="ja-JP" sz="2000" dirty="0" smtClean="0"/>
              <a:t>http</a:t>
            </a:r>
            <a:r>
              <a:rPr lang="en-US" altLang="ja-JP" sz="2000" dirty="0"/>
              <a:t>://</a:t>
            </a:r>
            <a:r>
              <a:rPr lang="en-US" altLang="ja-JP" sz="2000" dirty="0" smtClean="0"/>
              <a:t>www.medal-japan.com</a:t>
            </a:r>
            <a:r>
              <a:rPr lang="en-US" altLang="ja-JP" sz="2000" dirty="0"/>
              <a:t>/</a:t>
            </a:r>
            <a:endParaRPr kumimoji="1" lang="ja-JP" altLang="en-US" sz="2000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2555776" y="5906894"/>
            <a:ext cx="8229600" cy="1062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800" dirty="0" smtClean="0"/>
              <a:t>『</a:t>
            </a:r>
            <a:r>
              <a:rPr lang="ja-JP" altLang="en-US" sz="2800" dirty="0" smtClean="0"/>
              <a:t>哲学</a:t>
            </a:r>
            <a:r>
              <a:rPr lang="en-US" altLang="ja-JP" sz="2800" dirty="0" smtClean="0"/>
              <a:t>』</a:t>
            </a:r>
            <a:r>
              <a:rPr lang="ja-JP" altLang="en-US" sz="2800" dirty="0" smtClean="0"/>
              <a:t>の分科としての</a:t>
            </a:r>
            <a:r>
              <a:rPr lang="en-US" altLang="ja-JP" sz="2800" dirty="0" smtClean="0"/>
              <a:t>『</a:t>
            </a:r>
            <a:r>
              <a:rPr lang="ja-JP" altLang="en-US" sz="2800" dirty="0" smtClean="0"/>
              <a:t>科学</a:t>
            </a:r>
            <a:r>
              <a:rPr lang="en-US" altLang="ja-JP" sz="2800" dirty="0" smtClean="0"/>
              <a:t>』</a:t>
            </a:r>
            <a:endParaRPr kumimoji="1" lang="ja-JP" altLang="en-US" sz="2800" dirty="0"/>
          </a:p>
        </p:txBody>
      </p:sp>
      <p:pic>
        <p:nvPicPr>
          <p:cNvPr id="1026" name="Picture 2" descr="C:\Users\seiya iino\Desktop\新規キャンバ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149" y="3049419"/>
            <a:ext cx="5111709" cy="25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3059832" y="1484784"/>
            <a:ext cx="5400600" cy="122413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右矢印 7"/>
          <p:cNvSpPr/>
          <p:nvPr/>
        </p:nvSpPr>
        <p:spPr>
          <a:xfrm>
            <a:off x="1127983" y="5906894"/>
            <a:ext cx="144016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01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ソクラテスの産婆法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46236"/>
            <a:ext cx="5239950" cy="5095131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ソクラテス</a:t>
            </a:r>
            <a:r>
              <a:rPr kumimoji="1" lang="en-US" altLang="ja-JP" dirty="0" smtClean="0"/>
              <a:t>:</a:t>
            </a:r>
          </a:p>
          <a:p>
            <a:pPr marL="0" indent="0">
              <a:buNone/>
            </a:pPr>
            <a:r>
              <a:rPr lang="ja-JP" altLang="en-US" dirty="0"/>
              <a:t> </a:t>
            </a:r>
            <a:r>
              <a:rPr lang="ja-JP" altLang="en-US" sz="2800" dirty="0" smtClean="0"/>
              <a:t>・紀元前</a:t>
            </a:r>
            <a:r>
              <a:rPr lang="en-US" altLang="ja-JP" sz="2800" dirty="0" smtClean="0"/>
              <a:t>350</a:t>
            </a:r>
            <a:r>
              <a:rPr lang="ja-JP" altLang="en-US" sz="2800" dirty="0"/>
              <a:t>年頃</a:t>
            </a:r>
            <a:r>
              <a:rPr lang="ja-JP" altLang="en-US" sz="2800" dirty="0" smtClean="0"/>
              <a:t>のギリシアの　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 </a:t>
            </a:r>
            <a:r>
              <a:rPr lang="ja-JP" altLang="en-US" sz="2800" dirty="0" smtClean="0"/>
              <a:t>哲学者</a:t>
            </a:r>
            <a:endParaRPr lang="en-US" altLang="ja-JP" sz="2800" dirty="0" smtClean="0"/>
          </a:p>
          <a:p>
            <a:pPr marL="0" indent="0">
              <a:buNone/>
            </a:pP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 ・</a:t>
            </a:r>
            <a:r>
              <a:rPr lang="en-US" altLang="ja-JP" sz="2800" dirty="0" smtClean="0"/>
              <a:t>『</a:t>
            </a:r>
            <a:r>
              <a:rPr lang="ja-JP" altLang="en-US" sz="2800" dirty="0" smtClean="0"/>
              <a:t>無知の知</a:t>
            </a:r>
            <a:r>
              <a:rPr lang="en-US" altLang="ja-JP" sz="2800" dirty="0" smtClean="0"/>
              <a:t>』</a:t>
            </a:r>
          </a:p>
          <a:p>
            <a:pPr marL="0" indent="0">
              <a:buNone/>
            </a:pP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 ・</a:t>
            </a:r>
            <a:r>
              <a:rPr lang="en-US" altLang="ja-JP" sz="2800" dirty="0" smtClean="0"/>
              <a:t>『</a:t>
            </a:r>
            <a:r>
              <a:rPr lang="ja-JP" altLang="en-US" sz="2800" dirty="0" smtClean="0"/>
              <a:t>産婆法</a:t>
            </a:r>
            <a:r>
              <a:rPr lang="en-US" altLang="ja-JP" sz="2800" dirty="0" smtClean="0"/>
              <a:t>』</a:t>
            </a:r>
          </a:p>
          <a:p>
            <a:pPr marL="0" indent="0">
              <a:buNone/>
            </a:pPr>
            <a:r>
              <a:rPr kumimoji="1" lang="ja-JP" altLang="en-US" sz="2800" dirty="0"/>
              <a:t>　</a:t>
            </a:r>
            <a:r>
              <a:rPr kumimoji="1" lang="ja-JP" altLang="en-US" sz="2800" dirty="0" smtClean="0"/>
              <a:t>→問いを立てそれに答えさ　　</a:t>
            </a:r>
            <a:endParaRPr kumimoji="1"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　</a:t>
            </a:r>
            <a:r>
              <a:rPr kumimoji="1" lang="ja-JP" altLang="en-US" sz="2800" dirty="0" smtClean="0"/>
              <a:t>せることで相手の誤概念　</a:t>
            </a:r>
            <a:endParaRPr kumimoji="1"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　</a:t>
            </a:r>
            <a:r>
              <a:rPr kumimoji="1" lang="ja-JP" altLang="en-US" sz="2800" dirty="0" smtClean="0"/>
              <a:t>の矛盾に気づかせる</a:t>
            </a:r>
            <a:endParaRPr kumimoji="1"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→良い発問は良い授業を創る</a:t>
            </a:r>
            <a:endParaRPr kumimoji="1" lang="ja-JP" altLang="en-US" sz="2800" dirty="0"/>
          </a:p>
        </p:txBody>
      </p:sp>
      <p:pic>
        <p:nvPicPr>
          <p:cNvPr id="4" name="図 3" descr="http://upload.wikimedia.org/wikipedia/commons/1/19/Anderson%2C_Domenico_%281854-1938%29_-_n._23185_-_Socrate_%28Collezione_Farnese%29_-_Museo_Nazionale_di_Napol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150" y="1541185"/>
            <a:ext cx="2984320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5726240" y="5473856"/>
            <a:ext cx="31662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/>
              <a:t>http://ja.wikipedia.org/wiki/</a:t>
            </a:r>
            <a:r>
              <a:rPr lang="ja-JP" altLang="ja-JP" sz="1400" dirty="0"/>
              <a:t>ソクラテス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259632" y="6093296"/>
            <a:ext cx="4248472" cy="50405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2434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コメニウスの大教授学</a:t>
            </a:r>
            <a:endParaRPr kumimoji="1" lang="ja-JP" altLang="en-US" dirty="0"/>
          </a:p>
        </p:txBody>
      </p:sp>
      <p:pic>
        <p:nvPicPr>
          <p:cNvPr id="4" name="コンテンツ プレースホルダー 3" descr="http://upload.wikimedia.org/wikipedia/commons/c/ce/Johan_amos_comenius_1592-167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615" y="1628800"/>
            <a:ext cx="3235756" cy="36604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5652120" y="5495199"/>
            <a:ext cx="31662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/>
              <a:t>http://ja.wikipedia.org/wiki/</a:t>
            </a:r>
            <a:r>
              <a:rPr lang="ja-JP" altLang="ja-JP" sz="1400" dirty="0"/>
              <a:t>コメニウス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1519028"/>
            <a:ext cx="828092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・コメニウス</a:t>
            </a:r>
            <a:endParaRPr kumimoji="1" lang="en-US" altLang="ja-JP" sz="3200" dirty="0" smtClean="0"/>
          </a:p>
          <a:p>
            <a:r>
              <a:rPr lang="ja-JP" altLang="en-US" dirty="0" smtClean="0"/>
              <a:t>　</a:t>
            </a:r>
            <a:r>
              <a:rPr lang="ja-JP" altLang="ja-JP" sz="2800" dirty="0"/>
              <a:t>・</a:t>
            </a:r>
            <a:r>
              <a:rPr lang="en-US" altLang="ja-JP" sz="2800" dirty="0"/>
              <a:t>1600</a:t>
            </a:r>
            <a:r>
              <a:rPr lang="ja-JP" altLang="ja-JP" sz="2800" dirty="0" smtClean="0"/>
              <a:t>年代チェコ</a:t>
            </a:r>
            <a:r>
              <a:rPr lang="ja-JP" altLang="ja-JP" sz="2800" dirty="0"/>
              <a:t>で活躍</a:t>
            </a:r>
            <a:r>
              <a:rPr lang="ja-JP" altLang="ja-JP" sz="2800" dirty="0" smtClean="0"/>
              <a:t>した</a:t>
            </a:r>
            <a:r>
              <a:rPr lang="ja-JP" altLang="en-US" sz="2800" dirty="0" smtClean="0"/>
              <a:t>　</a:t>
            </a:r>
            <a:endParaRPr lang="en-US" altLang="ja-JP" sz="2800" dirty="0" smtClean="0"/>
          </a:p>
          <a:p>
            <a:r>
              <a:rPr lang="ja-JP" altLang="en-US" sz="2800" dirty="0"/>
              <a:t>　 </a:t>
            </a:r>
            <a:r>
              <a:rPr lang="ja-JP" altLang="en-US" sz="2800" dirty="0" smtClean="0"/>
              <a:t> </a:t>
            </a:r>
            <a:r>
              <a:rPr lang="ja-JP" altLang="ja-JP" sz="2800" dirty="0" smtClean="0"/>
              <a:t>教育学者</a:t>
            </a:r>
            <a:endParaRPr lang="en-US" altLang="ja-JP" sz="2800" dirty="0" smtClean="0"/>
          </a:p>
          <a:p>
            <a:r>
              <a:rPr lang="ja-JP" altLang="en-US" sz="2800" dirty="0" smtClean="0"/>
              <a:t> </a:t>
            </a:r>
            <a:endParaRPr lang="en-US" altLang="ja-JP" sz="2800" dirty="0" smtClean="0"/>
          </a:p>
          <a:p>
            <a:r>
              <a:rPr lang="ja-JP" altLang="en-US" sz="2800" dirty="0" smtClean="0"/>
              <a:t> ・</a:t>
            </a:r>
            <a:r>
              <a:rPr lang="en-US" altLang="ja-JP" sz="2800" dirty="0" smtClean="0"/>
              <a:t>『</a:t>
            </a:r>
            <a:r>
              <a:rPr lang="ja-JP" altLang="en-US" sz="2800" dirty="0" smtClean="0"/>
              <a:t>大教授学</a:t>
            </a:r>
            <a:r>
              <a:rPr lang="en-US" altLang="ja-JP" sz="2800" dirty="0" smtClean="0"/>
              <a:t>』</a:t>
            </a:r>
          </a:p>
          <a:p>
            <a:r>
              <a:rPr lang="ja-JP" altLang="en-US" sz="2800" dirty="0"/>
              <a:t>　</a:t>
            </a:r>
            <a:r>
              <a:rPr lang="ja-JP" altLang="ja-JP" sz="2800" dirty="0" smtClean="0"/>
              <a:t>←『</a:t>
            </a:r>
            <a:r>
              <a:rPr lang="ja-JP" altLang="ja-JP" sz="2800" dirty="0"/>
              <a:t>物事を教えていくこと</a:t>
            </a:r>
            <a:r>
              <a:rPr lang="ja-JP" altLang="ja-JP" sz="2800" dirty="0" smtClean="0"/>
              <a:t>』</a:t>
            </a:r>
            <a:r>
              <a:rPr lang="ja-JP" altLang="en-US" sz="2800" dirty="0" smtClean="0"/>
              <a:t>　　</a:t>
            </a:r>
            <a:endParaRPr lang="en-US" altLang="ja-JP" sz="2800" dirty="0" smtClean="0"/>
          </a:p>
          <a:p>
            <a:r>
              <a:rPr lang="ja-JP" altLang="en-US" sz="2800" dirty="0"/>
              <a:t>　 </a:t>
            </a:r>
            <a:r>
              <a:rPr lang="ja-JP" altLang="ja-JP" sz="2800" dirty="0" smtClean="0"/>
              <a:t>について</a:t>
            </a:r>
            <a:r>
              <a:rPr lang="ja-JP" altLang="ja-JP" sz="2800" dirty="0"/>
              <a:t>真面目に書いた</a:t>
            </a:r>
            <a:r>
              <a:rPr lang="ja-JP" altLang="ja-JP" sz="2800" dirty="0" smtClean="0"/>
              <a:t>本</a:t>
            </a:r>
            <a:endParaRPr lang="en-US" altLang="ja-JP" sz="2800" dirty="0" smtClean="0"/>
          </a:p>
          <a:p>
            <a:r>
              <a:rPr lang="ja-JP" altLang="ja-JP" sz="2400" dirty="0" smtClean="0"/>
              <a:t>『</a:t>
            </a:r>
            <a:r>
              <a:rPr lang="ja-JP" altLang="ja-JP" sz="2400" dirty="0"/>
              <a:t>同一年齢・同時入学</a:t>
            </a:r>
            <a:r>
              <a:rPr lang="ja-JP" altLang="ja-JP" sz="2400" dirty="0" smtClean="0"/>
              <a:t>・同一</a:t>
            </a:r>
            <a:r>
              <a:rPr lang="ja-JP" altLang="ja-JP" sz="2400" dirty="0"/>
              <a:t>学年</a:t>
            </a:r>
            <a:r>
              <a:rPr lang="ja-JP" altLang="ja-JP" sz="2400" dirty="0" smtClean="0"/>
              <a:t>・</a:t>
            </a:r>
            <a:endParaRPr lang="en-US" altLang="ja-JP" sz="2400" dirty="0" smtClean="0"/>
          </a:p>
          <a:p>
            <a:r>
              <a:rPr lang="ja-JP" altLang="ja-JP" sz="2400" dirty="0" smtClean="0"/>
              <a:t>同一</a:t>
            </a:r>
            <a:r>
              <a:rPr lang="ja-JP" altLang="ja-JP" sz="2400" dirty="0"/>
              <a:t>内容・同時卒業』の仕組み</a:t>
            </a:r>
            <a:r>
              <a:rPr lang="ja-JP" altLang="ja-JP" sz="2400" dirty="0" smtClean="0"/>
              <a:t>など</a:t>
            </a:r>
            <a:endParaRPr lang="ja-JP" altLang="ja-JP" sz="2400" dirty="0"/>
          </a:p>
          <a:p>
            <a:r>
              <a:rPr lang="ja-JP" altLang="ja-JP" sz="2800" dirty="0"/>
              <a:t>　</a:t>
            </a:r>
            <a:endParaRPr lang="en-US" altLang="ja-JP" sz="2800" dirty="0"/>
          </a:p>
          <a:p>
            <a:r>
              <a:rPr lang="ja-JP" altLang="en-US" sz="2800" dirty="0" smtClean="0"/>
              <a:t>  ・</a:t>
            </a:r>
            <a:r>
              <a:rPr lang="en-US" altLang="ja-JP" sz="2800" dirty="0" smtClean="0"/>
              <a:t>『</a:t>
            </a:r>
            <a:r>
              <a:rPr lang="ja-JP" altLang="en-US" sz="2800" dirty="0" smtClean="0"/>
              <a:t>世界図絵」</a:t>
            </a:r>
            <a:endParaRPr lang="en-US" altLang="ja-JP" sz="2800" dirty="0" smtClean="0"/>
          </a:p>
          <a:p>
            <a:r>
              <a:rPr lang="ja-JP" altLang="en-US" sz="2800" dirty="0"/>
              <a:t>　←</a:t>
            </a:r>
            <a:r>
              <a:rPr lang="ja-JP" altLang="ja-JP" sz="2800" dirty="0" smtClean="0"/>
              <a:t>世界</a:t>
            </a:r>
            <a:r>
              <a:rPr lang="ja-JP" altLang="ja-JP" sz="2800" dirty="0"/>
              <a:t>初の子供用絵本</a:t>
            </a:r>
            <a:r>
              <a:rPr lang="en-US" altLang="ja-JP" sz="2800" dirty="0"/>
              <a:t>(</a:t>
            </a:r>
            <a:r>
              <a:rPr lang="ja-JP" altLang="ja-JP" sz="2800" dirty="0"/>
              <a:t>百科事典</a:t>
            </a:r>
            <a:r>
              <a:rPr lang="en-US" altLang="ja-JP" sz="2800" dirty="0" smtClean="0"/>
              <a:t>)</a:t>
            </a:r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398077" y="4579839"/>
            <a:ext cx="5112568" cy="91535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392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コメニウスの直観教授法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646236"/>
            <a:ext cx="8640960" cy="5023123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『</a:t>
            </a:r>
            <a:r>
              <a:rPr lang="ja-JP" altLang="ja-JP" dirty="0" smtClean="0"/>
              <a:t>人間</a:t>
            </a:r>
            <a:r>
              <a:rPr lang="ja-JP" altLang="ja-JP" dirty="0"/>
              <a:t>はできるかぎり、書物</a:t>
            </a:r>
            <a:r>
              <a:rPr lang="ja-JP" altLang="ja-JP" dirty="0" smtClean="0"/>
              <a:t>からで</a:t>
            </a:r>
            <a:r>
              <a:rPr lang="ja-JP" altLang="ja-JP" dirty="0"/>
              <a:t>はなく、天と地、樫の木やぶなの木から学ぶ態度を教わらなくては</a:t>
            </a:r>
            <a:r>
              <a:rPr lang="ja-JP" altLang="ja-JP" dirty="0" smtClean="0"/>
              <a:t>なりません</a:t>
            </a:r>
            <a:r>
              <a:rPr lang="en-US" altLang="ja-JP" dirty="0" smtClean="0"/>
              <a:t>』</a:t>
            </a:r>
            <a:r>
              <a:rPr lang="en-US" altLang="ja-JP" sz="2400" dirty="0" smtClean="0"/>
              <a:t>by</a:t>
            </a:r>
            <a:r>
              <a:rPr lang="ja-JP" altLang="en-US" sz="2400" dirty="0" smtClean="0"/>
              <a:t>コメニウス</a:t>
            </a:r>
            <a:endParaRPr lang="ja-JP" altLang="ja-JP" dirty="0"/>
          </a:p>
          <a:p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sz="2800" dirty="0" smtClean="0"/>
              <a:t>　</a:t>
            </a:r>
            <a:r>
              <a:rPr lang="ja-JP" altLang="ja-JP" sz="2800" dirty="0" smtClean="0"/>
              <a:t>←</a:t>
            </a:r>
            <a:r>
              <a:rPr lang="ja-JP" altLang="ja-JP" sz="2800" dirty="0"/>
              <a:t>最初から知識の伝達</a:t>
            </a:r>
            <a:r>
              <a:rPr lang="ja-JP" altLang="ja-JP" sz="2800" dirty="0" smtClean="0"/>
              <a:t>で</a:t>
            </a:r>
            <a:r>
              <a:rPr lang="ja-JP" altLang="en-US" sz="2800" dirty="0" smtClean="0"/>
              <a:t>　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　</a:t>
            </a:r>
            <a:r>
              <a:rPr lang="ja-JP" altLang="ja-JP" sz="2800" dirty="0" smtClean="0"/>
              <a:t>行う授業</a:t>
            </a:r>
            <a:r>
              <a:rPr lang="en-US" altLang="ja-JP" sz="2800" dirty="0" smtClean="0"/>
              <a:t>(</a:t>
            </a:r>
            <a:r>
              <a:rPr lang="ja-JP" altLang="ja-JP" sz="2800" dirty="0"/>
              <a:t>伝達主義</a:t>
            </a:r>
            <a:r>
              <a:rPr lang="en-US" altLang="ja-JP" sz="2800" dirty="0"/>
              <a:t>)</a:t>
            </a:r>
            <a:r>
              <a:rPr lang="ja-JP" altLang="ja-JP" sz="2800" dirty="0"/>
              <a:t>は×</a:t>
            </a:r>
            <a:r>
              <a:rPr lang="ja-JP" altLang="ja-JP" sz="2800" dirty="0" smtClean="0"/>
              <a:t>。</a:t>
            </a:r>
            <a:endParaRPr lang="en-US" altLang="ja-JP" sz="2800" dirty="0" smtClean="0"/>
          </a:p>
          <a:p>
            <a:pPr marL="0" indent="0">
              <a:buNone/>
            </a:pPr>
            <a:endParaRPr lang="ja-JP" altLang="ja-JP" dirty="0"/>
          </a:p>
          <a:p>
            <a:r>
              <a:rPr lang="ja-JP" altLang="ja-JP" sz="2800" dirty="0"/>
              <a:t>分からないものを探求</a:t>
            </a:r>
            <a:r>
              <a:rPr lang="ja-JP" altLang="ja-JP" sz="2800" dirty="0" smtClean="0"/>
              <a:t>して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ja-JP" sz="2800" dirty="0" smtClean="0"/>
              <a:t>いく</a:t>
            </a:r>
            <a:r>
              <a:rPr lang="ja-JP" altLang="ja-JP" sz="2800" dirty="0"/>
              <a:t>姿勢を学ばせることが</a:t>
            </a:r>
            <a:r>
              <a:rPr lang="ja-JP" altLang="ja-JP" sz="2800" dirty="0" smtClean="0"/>
              <a:t>大事。</a:t>
            </a:r>
            <a:endParaRPr lang="en-US" altLang="ja-JP" sz="2800" dirty="0"/>
          </a:p>
          <a:p>
            <a:pPr marL="0" indent="0">
              <a:buNone/>
            </a:pP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←フランシス・ベーコンの帰納主義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に影響を受けている　　　　　　　</a:t>
            </a:r>
            <a:r>
              <a:rPr lang="en-US" altLang="ja-JP" sz="1700" dirty="0" smtClean="0">
                <a:hlinkClick r:id="rId2"/>
              </a:rPr>
              <a:t>http</a:t>
            </a:r>
            <a:r>
              <a:rPr lang="en-US" altLang="ja-JP" sz="1700" dirty="0">
                <a:hlinkClick r:id="rId2"/>
              </a:rPr>
              <a:t>://ja.wikipedia.org/wiki</a:t>
            </a:r>
            <a:r>
              <a:rPr lang="en-US" altLang="ja-JP" sz="1700" dirty="0" smtClean="0">
                <a:hlinkClick r:id="rId2"/>
              </a:rPr>
              <a:t>/</a:t>
            </a:r>
            <a:r>
              <a:rPr lang="ja-JP" altLang="en-US" sz="1700" dirty="0" smtClean="0"/>
              <a:t>　　</a:t>
            </a:r>
            <a:endParaRPr lang="en-US" altLang="ja-JP" sz="1700" dirty="0" smtClean="0"/>
          </a:p>
          <a:p>
            <a:pPr marL="0" indent="0">
              <a:buNone/>
            </a:pPr>
            <a:r>
              <a:rPr lang="ja-JP" altLang="en-US" sz="1700" dirty="0"/>
              <a:t>　</a:t>
            </a:r>
            <a:r>
              <a:rPr lang="ja-JP" altLang="en-US" sz="1700" dirty="0" smtClean="0"/>
              <a:t>　　　　　　　　　　　　　　　　　　　　　　　　　　　　フランシス・ベーコン　</a:t>
            </a:r>
            <a:endParaRPr kumimoji="1" lang="ja-JP" altLang="en-US" sz="1900" dirty="0"/>
          </a:p>
        </p:txBody>
      </p:sp>
      <p:sp>
        <p:nvSpPr>
          <p:cNvPr id="4" name="正方形/長方形 3"/>
          <p:cNvSpPr/>
          <p:nvPr/>
        </p:nvSpPr>
        <p:spPr>
          <a:xfrm>
            <a:off x="683568" y="1619477"/>
            <a:ext cx="8208912" cy="158417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4355976" y="5481228"/>
            <a:ext cx="1440160" cy="50405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972" y="3328503"/>
            <a:ext cx="2144187" cy="265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131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ルソーの自然教育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6313" y="1628800"/>
            <a:ext cx="5770985" cy="496855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ja-JP" sz="8600" dirty="0" smtClean="0"/>
              <a:t>・</a:t>
            </a:r>
            <a:r>
              <a:rPr lang="en-US" altLang="ja-JP" sz="8600" dirty="0"/>
              <a:t>1700</a:t>
            </a:r>
            <a:r>
              <a:rPr lang="ja-JP" altLang="ja-JP" sz="8600" dirty="0" smtClean="0"/>
              <a:t>年代フランス</a:t>
            </a:r>
            <a:r>
              <a:rPr lang="ja-JP" altLang="ja-JP" sz="8600" dirty="0"/>
              <a:t>で</a:t>
            </a:r>
            <a:r>
              <a:rPr lang="ja-JP" altLang="ja-JP" sz="8600" dirty="0" smtClean="0"/>
              <a:t>活躍</a:t>
            </a:r>
            <a:endParaRPr lang="en-US" altLang="ja-JP" sz="8600" dirty="0" smtClean="0"/>
          </a:p>
          <a:p>
            <a:pPr marL="0" indent="0">
              <a:buNone/>
            </a:pPr>
            <a:r>
              <a:rPr lang="ja-JP" altLang="en-US" sz="8600" dirty="0"/>
              <a:t>　 </a:t>
            </a:r>
            <a:r>
              <a:rPr lang="ja-JP" altLang="en-US" sz="8600" dirty="0" smtClean="0"/>
              <a:t> </a:t>
            </a:r>
            <a:r>
              <a:rPr lang="ja-JP" altLang="ja-JP" sz="8600" dirty="0" smtClean="0"/>
              <a:t>したスイス人</a:t>
            </a:r>
            <a:r>
              <a:rPr lang="ja-JP" altLang="ja-JP" sz="8600" dirty="0"/>
              <a:t>哲学者・作曲家。</a:t>
            </a:r>
          </a:p>
          <a:p>
            <a:pPr marL="0" indent="0">
              <a:buNone/>
            </a:pPr>
            <a:r>
              <a:rPr lang="ja-JP" altLang="en-US" sz="8600" dirty="0"/>
              <a:t>　</a:t>
            </a:r>
            <a:endParaRPr lang="en-US" altLang="ja-JP" sz="8600" dirty="0" smtClean="0"/>
          </a:p>
          <a:p>
            <a:pPr marL="0" indent="0">
              <a:buNone/>
            </a:pPr>
            <a:r>
              <a:rPr lang="ja-JP" altLang="en-US" sz="8600" dirty="0" smtClean="0"/>
              <a:t>  ・</a:t>
            </a:r>
            <a:r>
              <a:rPr lang="en-US" altLang="ja-JP" sz="8600" dirty="0" smtClean="0"/>
              <a:t>『</a:t>
            </a:r>
            <a:r>
              <a:rPr lang="ja-JP" altLang="en-US" sz="8600" dirty="0" smtClean="0"/>
              <a:t>こどもの発見者</a:t>
            </a:r>
            <a:r>
              <a:rPr lang="en-US" altLang="ja-JP" sz="8600" dirty="0" smtClean="0"/>
              <a:t>』</a:t>
            </a:r>
          </a:p>
          <a:p>
            <a:pPr marL="0" indent="0">
              <a:buNone/>
            </a:pPr>
            <a:endParaRPr lang="en-US" altLang="ja-JP" sz="8600" dirty="0" smtClean="0"/>
          </a:p>
          <a:p>
            <a:pPr marL="0" indent="0">
              <a:buNone/>
            </a:pPr>
            <a:r>
              <a:rPr lang="ja-JP" altLang="en-US" sz="8600" dirty="0"/>
              <a:t>　</a:t>
            </a:r>
            <a:r>
              <a:rPr lang="ja-JP" altLang="en-US" sz="8600" dirty="0" smtClean="0"/>
              <a:t>←</a:t>
            </a:r>
            <a:r>
              <a:rPr lang="ja-JP" altLang="ja-JP" sz="8600" dirty="0" smtClean="0"/>
              <a:t>『</a:t>
            </a:r>
            <a:r>
              <a:rPr lang="ja-JP" altLang="ja-JP" sz="8600" dirty="0"/>
              <a:t>小さな大人』では</a:t>
            </a:r>
            <a:r>
              <a:rPr lang="ja-JP" altLang="ja-JP" sz="8600" dirty="0" smtClean="0"/>
              <a:t>なく</a:t>
            </a:r>
            <a:endParaRPr lang="en-US" altLang="ja-JP" sz="8600" dirty="0" smtClean="0"/>
          </a:p>
          <a:p>
            <a:pPr marL="0" indent="0">
              <a:buNone/>
            </a:pPr>
            <a:r>
              <a:rPr lang="ja-JP" altLang="en-US" sz="8600" dirty="0"/>
              <a:t>　</a:t>
            </a:r>
            <a:r>
              <a:rPr lang="ja-JP" altLang="en-US" sz="8600" dirty="0" smtClean="0"/>
              <a:t>　</a:t>
            </a:r>
            <a:r>
              <a:rPr lang="ja-JP" altLang="ja-JP" sz="8600" dirty="0" smtClean="0"/>
              <a:t>『こども</a:t>
            </a:r>
            <a:r>
              <a:rPr lang="en-US" altLang="ja-JP" sz="8600" dirty="0" smtClean="0"/>
              <a:t>』</a:t>
            </a:r>
            <a:r>
              <a:rPr lang="ja-JP" altLang="ja-JP" sz="8600" dirty="0" smtClean="0"/>
              <a:t>そのもの</a:t>
            </a:r>
            <a:r>
              <a:rPr lang="ja-JP" altLang="ja-JP" sz="8600" dirty="0"/>
              <a:t>に</a:t>
            </a:r>
            <a:r>
              <a:rPr lang="ja-JP" altLang="ja-JP" sz="8600" dirty="0" smtClean="0"/>
              <a:t>着目</a:t>
            </a:r>
            <a:endParaRPr lang="ja-JP" altLang="ja-JP" sz="8600" dirty="0"/>
          </a:p>
          <a:p>
            <a:endParaRPr lang="en-US" altLang="ja-JP" sz="8600" dirty="0" smtClean="0"/>
          </a:p>
          <a:p>
            <a:pPr marL="0" indent="0">
              <a:buNone/>
            </a:pPr>
            <a:r>
              <a:rPr lang="ja-JP" altLang="en-US" sz="8600" dirty="0"/>
              <a:t> </a:t>
            </a:r>
            <a:r>
              <a:rPr lang="ja-JP" altLang="en-US" sz="8600" dirty="0" smtClean="0"/>
              <a:t> ・</a:t>
            </a:r>
            <a:r>
              <a:rPr lang="en-US" altLang="ja-JP" sz="8600" dirty="0" smtClean="0"/>
              <a:t>『</a:t>
            </a:r>
            <a:r>
              <a:rPr lang="ja-JP" altLang="en-US" sz="8600" dirty="0" smtClean="0"/>
              <a:t>エミール</a:t>
            </a:r>
            <a:r>
              <a:rPr lang="en-US" altLang="ja-JP" sz="8600" dirty="0" smtClean="0"/>
              <a:t>』</a:t>
            </a:r>
          </a:p>
          <a:p>
            <a:pPr marL="0" indent="0">
              <a:buNone/>
            </a:pPr>
            <a:r>
              <a:rPr lang="ja-JP" altLang="en-US" sz="8600" dirty="0" smtClean="0"/>
              <a:t>　←</a:t>
            </a:r>
            <a:r>
              <a:rPr lang="en-US" altLang="ja-JP" sz="8600" dirty="0" smtClean="0"/>
              <a:t>『</a:t>
            </a:r>
            <a:r>
              <a:rPr lang="ja-JP" altLang="ja-JP" sz="8600" dirty="0" smtClean="0"/>
              <a:t>自然</a:t>
            </a:r>
            <a:r>
              <a:rPr lang="ja-JP" altLang="ja-JP" sz="8600" dirty="0"/>
              <a:t>の最初の衝動</a:t>
            </a:r>
            <a:r>
              <a:rPr lang="ja-JP" altLang="ja-JP" sz="8600" dirty="0" smtClean="0"/>
              <a:t>は</a:t>
            </a:r>
            <a:r>
              <a:rPr lang="ja-JP" altLang="en-US" sz="8600" dirty="0" smtClean="0"/>
              <a:t>常</a:t>
            </a:r>
            <a:r>
              <a:rPr lang="ja-JP" altLang="ja-JP" sz="8600" dirty="0" smtClean="0"/>
              <a:t>に正しい</a:t>
            </a:r>
            <a:r>
              <a:rPr lang="en-US" altLang="ja-JP" sz="8600" dirty="0" smtClean="0"/>
              <a:t>』</a:t>
            </a:r>
            <a:endParaRPr lang="ja-JP" altLang="ja-JP" sz="8600" dirty="0"/>
          </a:p>
          <a:p>
            <a:pPr marL="0" indent="0">
              <a:buNone/>
            </a:pPr>
            <a:r>
              <a:rPr lang="ja-JP" altLang="en-US" sz="8600" dirty="0" smtClean="0"/>
              <a:t>　　</a:t>
            </a:r>
            <a:r>
              <a:rPr lang="ja-JP" altLang="ja-JP" sz="8600" dirty="0" smtClean="0"/>
              <a:t>子</a:t>
            </a:r>
            <a:r>
              <a:rPr lang="ja-JP" altLang="ja-JP" sz="8600" dirty="0"/>
              <a:t>の自発性を</a:t>
            </a:r>
            <a:r>
              <a:rPr lang="ja-JP" altLang="ja-JP" sz="8600" dirty="0" smtClean="0"/>
              <a:t>重視、消極的</a:t>
            </a:r>
            <a:r>
              <a:rPr lang="ja-JP" altLang="ja-JP" sz="8600" dirty="0"/>
              <a:t>な</a:t>
            </a:r>
            <a:r>
              <a:rPr lang="ja-JP" altLang="ja-JP" sz="8600" dirty="0" smtClean="0"/>
              <a:t>教育論</a:t>
            </a:r>
            <a:r>
              <a:rPr lang="ja-JP" altLang="en-US" sz="8600" dirty="0" smtClean="0"/>
              <a:t>　　</a:t>
            </a:r>
            <a:endParaRPr lang="en-US" altLang="ja-JP" sz="8600" dirty="0" smtClean="0"/>
          </a:p>
          <a:p>
            <a:pPr marL="0" indent="0">
              <a:buNone/>
            </a:pPr>
            <a:r>
              <a:rPr lang="ja-JP" altLang="en-US" sz="8600" dirty="0"/>
              <a:t>　</a:t>
            </a:r>
            <a:r>
              <a:rPr lang="ja-JP" altLang="en-US" sz="8600" dirty="0" smtClean="0"/>
              <a:t>　</a:t>
            </a:r>
            <a:r>
              <a:rPr lang="ja-JP" altLang="ja-JP" sz="8600" dirty="0" smtClean="0"/>
              <a:t>を展開</a:t>
            </a:r>
            <a:endParaRPr lang="en-US" altLang="ja-JP" sz="8600" dirty="0" smtClean="0"/>
          </a:p>
          <a:p>
            <a:endParaRPr lang="ja-JP" altLang="ja-JP" sz="8600" dirty="0"/>
          </a:p>
          <a:p>
            <a:pPr marL="0" indent="0">
              <a:buNone/>
            </a:pPr>
            <a:r>
              <a:rPr lang="ja-JP" altLang="ja-JP" sz="8600" dirty="0"/>
              <a:t>→『言葉ではなく、感覚器官に教えていく</a:t>
            </a:r>
            <a:r>
              <a:rPr lang="ja-JP" altLang="ja-JP" sz="8600" dirty="0" smtClean="0"/>
              <a:t>』</a:t>
            </a:r>
            <a:r>
              <a:rPr lang="ja-JP" altLang="en-US" sz="8600" dirty="0" smtClean="0"/>
              <a:t>　　</a:t>
            </a:r>
            <a:endParaRPr lang="en-US" altLang="ja-JP" sz="8600" dirty="0" smtClean="0"/>
          </a:p>
          <a:p>
            <a:pPr marL="0" indent="0">
              <a:buNone/>
            </a:pPr>
            <a:r>
              <a:rPr lang="ja-JP" altLang="en-US" sz="8600" dirty="0"/>
              <a:t>　 </a:t>
            </a:r>
            <a:r>
              <a:rPr lang="ja-JP" altLang="en-US" sz="8600" dirty="0" smtClean="0"/>
              <a:t>  </a:t>
            </a:r>
            <a:r>
              <a:rPr lang="ja-JP" altLang="ja-JP" sz="8600" dirty="0" smtClean="0"/>
              <a:t>こと</a:t>
            </a:r>
            <a:r>
              <a:rPr lang="ja-JP" altLang="ja-JP" sz="8600" dirty="0"/>
              <a:t>を</a:t>
            </a:r>
            <a:r>
              <a:rPr lang="ja-JP" altLang="ja-JP" sz="8600" dirty="0" smtClean="0"/>
              <a:t>目指す</a:t>
            </a:r>
            <a:r>
              <a:rPr lang="ja-JP" altLang="ja-JP" sz="8600" b="1" dirty="0" smtClean="0">
                <a:solidFill>
                  <a:srgbClr val="FF0000"/>
                </a:solidFill>
              </a:rPr>
              <a:t>ペスタロッチ</a:t>
            </a:r>
            <a:r>
              <a:rPr lang="ja-JP" altLang="ja-JP" sz="8600" b="1" dirty="0">
                <a:solidFill>
                  <a:srgbClr val="FF0000"/>
                </a:solidFill>
              </a:rPr>
              <a:t>教育</a:t>
            </a:r>
            <a:r>
              <a:rPr lang="en-US" altLang="ja-JP" sz="8600" dirty="0"/>
              <a:t>(</a:t>
            </a:r>
            <a:r>
              <a:rPr lang="ja-JP" altLang="ja-JP" sz="8600" dirty="0" smtClean="0"/>
              <a:t>開発</a:t>
            </a:r>
            <a:endParaRPr lang="en-US" altLang="ja-JP" sz="8600" dirty="0" smtClean="0"/>
          </a:p>
          <a:p>
            <a:pPr marL="0" indent="0">
              <a:buNone/>
            </a:pPr>
            <a:r>
              <a:rPr lang="ja-JP" altLang="en-US" sz="8600" dirty="0"/>
              <a:t>　</a:t>
            </a:r>
            <a:r>
              <a:rPr lang="ja-JP" altLang="en-US" sz="8600" dirty="0" smtClean="0"/>
              <a:t>　</a:t>
            </a:r>
            <a:r>
              <a:rPr lang="ja-JP" altLang="ja-JP" sz="8600" dirty="0" smtClean="0"/>
              <a:t>主義</a:t>
            </a:r>
            <a:r>
              <a:rPr lang="ja-JP" altLang="ja-JP" sz="8600" dirty="0"/>
              <a:t>教育</a:t>
            </a:r>
            <a:r>
              <a:rPr lang="en-US" altLang="ja-JP" sz="8600" dirty="0"/>
              <a:t>)</a:t>
            </a:r>
            <a:r>
              <a:rPr lang="ja-JP" altLang="ja-JP" sz="8600" dirty="0"/>
              <a:t>などにも影響</a:t>
            </a:r>
          </a:p>
          <a:p>
            <a:endParaRPr kumimoji="1" lang="ja-JP" altLang="en-US" dirty="0"/>
          </a:p>
        </p:txBody>
      </p:sp>
      <p:pic>
        <p:nvPicPr>
          <p:cNvPr id="4" name="図 3" descr="http://upload.wikimedia.org/wikipedia/commons/thumb/b/b7/Jean-Jacques_Rousseau_%28painted_portrait%29.jpg/640px-Jean-Jacques_Rousseau_%28painted_portrait%2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04746"/>
            <a:ext cx="3048023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751638" y="2428691"/>
            <a:ext cx="2448272" cy="36004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478263" y="5877272"/>
            <a:ext cx="3539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http://ja.wikipedia.org/wiki/</a:t>
            </a:r>
            <a:r>
              <a:rPr lang="ja-JP" altLang="ja-JP" dirty="0"/>
              <a:t>ルソー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3210088" y="3244334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これからシャワーします</a:t>
            </a:r>
          </a:p>
        </p:txBody>
      </p:sp>
    </p:spTree>
    <p:extLst>
      <p:ext uri="{BB962C8B-B14F-4D97-AF65-F5344CB8AC3E}">
        <p14:creationId xmlns:p14="http://schemas.microsoft.com/office/powerpoint/2010/main" val="170412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051720" y="2276872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シュタイナー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96311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アームストロングの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発見学習的教授法</a:t>
            </a:r>
            <a:r>
              <a:rPr kumimoji="1" lang="en-US" altLang="ja-JP" dirty="0" smtClean="0"/>
              <a:t>』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46236"/>
            <a:ext cx="5770984" cy="4879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ja-JP" sz="2800" dirty="0"/>
              <a:t>・</a:t>
            </a:r>
            <a:r>
              <a:rPr lang="en-US" altLang="ja-JP" sz="2800" dirty="0"/>
              <a:t>1900</a:t>
            </a:r>
            <a:r>
              <a:rPr lang="ja-JP" altLang="ja-JP" sz="2800" dirty="0"/>
              <a:t>年代</a:t>
            </a:r>
            <a:r>
              <a:rPr lang="ja-JP" altLang="ja-JP" sz="2800" dirty="0" smtClean="0"/>
              <a:t>初期</a:t>
            </a:r>
            <a:r>
              <a:rPr lang="ja-JP" altLang="en-US" sz="2800" dirty="0" smtClean="0"/>
              <a:t>の</a:t>
            </a:r>
            <a:r>
              <a:rPr lang="ja-JP" altLang="ja-JP" sz="2800" dirty="0" smtClean="0"/>
              <a:t>化学者</a:t>
            </a:r>
            <a:r>
              <a:rPr lang="ja-JP" altLang="en-US" sz="2800" dirty="0" smtClean="0"/>
              <a:t>、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　 </a:t>
            </a:r>
            <a:r>
              <a:rPr lang="ja-JP" altLang="ja-JP" sz="2800" dirty="0" smtClean="0"/>
              <a:t>教育者</a:t>
            </a:r>
            <a:r>
              <a:rPr lang="ja-JP" altLang="ja-JP" sz="2800" dirty="0"/>
              <a:t>。ナフタレン誘導</a:t>
            </a:r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 </a:t>
            </a:r>
            <a:r>
              <a:rPr lang="ja-JP" altLang="ja-JP" sz="2800" dirty="0" smtClean="0"/>
              <a:t>など</a:t>
            </a:r>
            <a:r>
              <a:rPr lang="ja-JP" altLang="ja-JP" sz="2800" dirty="0"/>
              <a:t>の研究でも有名</a:t>
            </a:r>
            <a:r>
              <a:rPr lang="ja-JP" altLang="ja-JP" sz="2800" dirty="0" smtClean="0"/>
              <a:t>。</a:t>
            </a:r>
            <a:endParaRPr lang="en-US" altLang="ja-JP" sz="2800" dirty="0" smtClean="0"/>
          </a:p>
          <a:p>
            <a:pPr marL="0" indent="0">
              <a:buNone/>
            </a:pPr>
            <a:endParaRPr lang="ja-JP" altLang="ja-JP" sz="2800" dirty="0"/>
          </a:p>
          <a:p>
            <a:pPr marL="0" indent="0">
              <a:buNone/>
            </a:pPr>
            <a:r>
              <a:rPr lang="ja-JP" altLang="en-US" sz="2800" dirty="0"/>
              <a:t>・</a:t>
            </a:r>
            <a:r>
              <a:rPr lang="ja-JP" altLang="ja-JP" sz="2800" dirty="0" smtClean="0"/>
              <a:t>『</a:t>
            </a:r>
            <a:r>
              <a:rPr lang="ja-JP" altLang="ja-JP" sz="2800" dirty="0"/>
              <a:t>仮説の設定と検証』</a:t>
            </a:r>
            <a:r>
              <a:rPr lang="ja-JP" altLang="ja-JP" sz="2800" dirty="0" smtClean="0"/>
              <a:t>を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 </a:t>
            </a:r>
            <a:r>
              <a:rPr lang="ja-JP" altLang="ja-JP" sz="2800" dirty="0" smtClean="0"/>
              <a:t>基</a:t>
            </a:r>
            <a:r>
              <a:rPr lang="ja-JP" altLang="ja-JP" sz="2800" dirty="0"/>
              <a:t>に学習を進めさせる</a:t>
            </a:r>
          </a:p>
          <a:p>
            <a:pPr marL="0" indent="0">
              <a:buNone/>
            </a:pPr>
            <a:r>
              <a:rPr lang="ja-JP" altLang="en-US" sz="2800" dirty="0"/>
              <a:t>　 </a:t>
            </a:r>
            <a:r>
              <a:rPr lang="ja-JP" altLang="ja-JP" sz="2800" dirty="0" smtClean="0"/>
              <a:t>発見</a:t>
            </a:r>
            <a:r>
              <a:rPr lang="ja-JP" altLang="ja-JP" sz="2800" dirty="0"/>
              <a:t>学習的教授法を提唱</a:t>
            </a:r>
            <a:r>
              <a:rPr lang="ja-JP" altLang="ja-JP" dirty="0" smtClean="0"/>
              <a:t>。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　</a:t>
            </a:r>
            <a:r>
              <a:rPr lang="ja-JP" altLang="en-US" sz="2800" dirty="0" smtClean="0"/>
              <a:t>←</a:t>
            </a:r>
            <a:r>
              <a:rPr lang="ja-JP" altLang="ja-JP" sz="2800" dirty="0" smtClean="0"/>
              <a:t>アルキメデス</a:t>
            </a:r>
            <a:r>
              <a:rPr lang="ja-JP" altLang="ja-JP" sz="2800" dirty="0"/>
              <a:t>の</a:t>
            </a:r>
            <a:r>
              <a:rPr lang="ja-JP" altLang="ja-JP" sz="2800" dirty="0" smtClean="0"/>
              <a:t>原理</a:t>
            </a:r>
            <a:r>
              <a:rPr lang="ja-JP" altLang="en-US" sz="2800" dirty="0" smtClean="0"/>
              <a:t>に</a:t>
            </a:r>
            <a:r>
              <a:rPr lang="ja-JP" altLang="ja-JP" sz="2800" dirty="0" smtClean="0"/>
              <a:t>関する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ja-JP" sz="2800" dirty="0" smtClean="0"/>
              <a:t>比較</a:t>
            </a:r>
            <a:r>
              <a:rPr lang="ja-JP" altLang="ja-JP" sz="2800" dirty="0"/>
              <a:t>実験などを</a:t>
            </a:r>
            <a:r>
              <a:rPr lang="ja-JP" altLang="ja-JP" sz="2800" dirty="0" smtClean="0"/>
              <a:t>行った</a:t>
            </a:r>
            <a:r>
              <a:rPr lang="ja-JP" altLang="en-US" sz="2800" dirty="0" smtClean="0"/>
              <a:t>りもした</a:t>
            </a:r>
            <a:endParaRPr lang="ja-JP" altLang="ja-JP" dirty="0"/>
          </a:p>
        </p:txBody>
      </p:sp>
      <p:sp>
        <p:nvSpPr>
          <p:cNvPr id="4" name="正方形/長方形 3"/>
          <p:cNvSpPr/>
          <p:nvPr/>
        </p:nvSpPr>
        <p:spPr>
          <a:xfrm>
            <a:off x="971600" y="4293096"/>
            <a:ext cx="2880320" cy="50405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 descr="Henry Edward Armstron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26400"/>
            <a:ext cx="2880320" cy="41776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正方形/長方形 5"/>
          <p:cNvSpPr/>
          <p:nvPr/>
        </p:nvSpPr>
        <p:spPr>
          <a:xfrm>
            <a:off x="6534472" y="574598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200" dirty="0">
                <a:hlinkClick r:id="rId3"/>
              </a:rPr>
              <a:t>http://en.wikipedia.org/wiki</a:t>
            </a:r>
            <a:r>
              <a:rPr lang="en-US" altLang="ja-JP" sz="1200" dirty="0" smtClean="0">
                <a:hlinkClick r:id="rId3"/>
              </a:rPr>
              <a:t>/</a:t>
            </a:r>
            <a:endParaRPr lang="en-US" altLang="ja-JP" sz="1200" dirty="0" smtClean="0"/>
          </a:p>
          <a:p>
            <a:r>
              <a:rPr lang="en-US" altLang="ja-JP" sz="1200" dirty="0" err="1" smtClean="0"/>
              <a:t>Henry_Edward_Armstrong</a:t>
            </a:r>
            <a:endParaRPr lang="ja-JP" altLang="ja-JP" sz="1200" dirty="0"/>
          </a:p>
        </p:txBody>
      </p:sp>
    </p:spTree>
    <p:extLst>
      <p:ext uri="{BB962C8B-B14F-4D97-AF65-F5344CB8AC3E}">
        <p14:creationId xmlns:p14="http://schemas.microsoft.com/office/powerpoint/2010/main" val="2237823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デューイ</a:t>
            </a:r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問題解決学習</a:t>
            </a:r>
            <a:r>
              <a:rPr kumimoji="1" lang="en-US" altLang="ja-JP" dirty="0" smtClean="0"/>
              <a:t>』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46236"/>
            <a:ext cx="6779096" cy="49511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ja-JP" sz="3000" dirty="0"/>
              <a:t>・</a:t>
            </a:r>
            <a:r>
              <a:rPr lang="en-US" altLang="ja-JP" sz="3000" dirty="0"/>
              <a:t>1900</a:t>
            </a:r>
            <a:r>
              <a:rPr lang="ja-JP" altLang="ja-JP" sz="3000" dirty="0"/>
              <a:t>年代</a:t>
            </a:r>
            <a:r>
              <a:rPr lang="ja-JP" altLang="ja-JP" sz="3000" dirty="0" smtClean="0"/>
              <a:t>中期</a:t>
            </a:r>
            <a:r>
              <a:rPr lang="ja-JP" altLang="en-US" sz="3000" dirty="0"/>
              <a:t>の</a:t>
            </a:r>
            <a:r>
              <a:rPr lang="ja-JP" altLang="ja-JP" sz="3000" dirty="0" smtClean="0"/>
              <a:t>アメリカの</a:t>
            </a:r>
            <a:endParaRPr lang="en-US" altLang="ja-JP" sz="3000" dirty="0" smtClean="0"/>
          </a:p>
          <a:p>
            <a:pPr marL="0" indent="0">
              <a:buNone/>
            </a:pPr>
            <a:r>
              <a:rPr lang="ja-JP" altLang="en-US" sz="3000" dirty="0"/>
              <a:t>　</a:t>
            </a:r>
            <a:r>
              <a:rPr lang="ja-JP" altLang="ja-JP" sz="3000" dirty="0" smtClean="0"/>
              <a:t>哲学者、教育哲学者。</a:t>
            </a:r>
            <a:endParaRPr lang="en-US" altLang="ja-JP" sz="3000" dirty="0" smtClean="0"/>
          </a:p>
          <a:p>
            <a:pPr marL="0" indent="0">
              <a:buNone/>
            </a:pPr>
            <a:r>
              <a:rPr lang="ja-JP" altLang="en-US" sz="3000" dirty="0"/>
              <a:t>　</a:t>
            </a:r>
            <a:endParaRPr lang="en-US" altLang="ja-JP" sz="3000" dirty="0" smtClean="0"/>
          </a:p>
          <a:p>
            <a:pPr marL="0" indent="0">
              <a:buNone/>
            </a:pPr>
            <a:r>
              <a:rPr lang="ja-JP" altLang="en-US" sz="3000" dirty="0"/>
              <a:t>・</a:t>
            </a:r>
            <a:r>
              <a:rPr lang="ja-JP" altLang="ja-JP" sz="3000" dirty="0" smtClean="0"/>
              <a:t>プラグマティズム</a:t>
            </a:r>
            <a:r>
              <a:rPr lang="en-US" altLang="ja-JP" sz="2200" dirty="0"/>
              <a:t>(</a:t>
            </a:r>
            <a:r>
              <a:rPr lang="ja-JP" altLang="ja-JP" sz="2200" dirty="0"/>
              <a:t>経験</a:t>
            </a:r>
            <a:r>
              <a:rPr lang="ja-JP" altLang="ja-JP" sz="2200" dirty="0" smtClean="0"/>
              <a:t>できない</a:t>
            </a:r>
            <a:endParaRPr lang="en-US" altLang="ja-JP" sz="2200" dirty="0" smtClean="0"/>
          </a:p>
          <a:p>
            <a:pPr marL="0" indent="0">
              <a:buNone/>
            </a:pPr>
            <a:r>
              <a:rPr lang="ja-JP" altLang="en-US" sz="2200" dirty="0"/>
              <a:t>　 </a:t>
            </a:r>
            <a:r>
              <a:rPr lang="ja-JP" altLang="en-US" sz="2200" dirty="0" smtClean="0"/>
              <a:t> </a:t>
            </a:r>
            <a:r>
              <a:rPr lang="ja-JP" altLang="ja-JP" sz="2200" dirty="0" smtClean="0"/>
              <a:t>事</a:t>
            </a:r>
            <a:r>
              <a:rPr lang="ja-JP" altLang="ja-JP" sz="2200" dirty="0"/>
              <a:t>は教えることができない</a:t>
            </a:r>
            <a:r>
              <a:rPr lang="en-US" altLang="ja-JP" sz="3000" dirty="0"/>
              <a:t>)</a:t>
            </a:r>
            <a:r>
              <a:rPr lang="ja-JP" altLang="ja-JP" sz="3000" dirty="0"/>
              <a:t>を</a:t>
            </a:r>
            <a:r>
              <a:rPr lang="ja-JP" altLang="ja-JP" sz="3000" dirty="0" smtClean="0"/>
              <a:t>代表</a:t>
            </a:r>
            <a:endParaRPr lang="en-US" altLang="ja-JP" sz="3000" dirty="0" smtClean="0"/>
          </a:p>
          <a:p>
            <a:pPr marL="0" indent="0">
              <a:buNone/>
            </a:pPr>
            <a:r>
              <a:rPr lang="ja-JP" altLang="en-US" sz="3000" dirty="0"/>
              <a:t>　</a:t>
            </a:r>
            <a:r>
              <a:rPr lang="ja-JP" altLang="ja-JP" sz="3000" dirty="0" smtClean="0"/>
              <a:t>する</a:t>
            </a:r>
            <a:r>
              <a:rPr lang="ja-JP" altLang="ja-JP" sz="3000" dirty="0"/>
              <a:t>思想家でもある。</a:t>
            </a:r>
          </a:p>
          <a:p>
            <a:pPr marL="0" indent="0">
              <a:buNone/>
            </a:pPr>
            <a:endParaRPr lang="en-US" altLang="ja-JP" sz="3000" dirty="0" smtClean="0"/>
          </a:p>
          <a:p>
            <a:pPr marL="0" indent="0">
              <a:buNone/>
            </a:pPr>
            <a:r>
              <a:rPr lang="ja-JP" altLang="ja-JP" sz="3000" dirty="0" smtClean="0"/>
              <a:t>・</a:t>
            </a:r>
            <a:r>
              <a:rPr lang="ja-JP" altLang="ja-JP" sz="3000" dirty="0"/>
              <a:t>今の教育は『不必要に</a:t>
            </a:r>
            <a:r>
              <a:rPr lang="ja-JP" altLang="ja-JP" sz="3000" dirty="0" smtClean="0"/>
              <a:t>長くて</a:t>
            </a:r>
            <a:endParaRPr lang="en-US" altLang="ja-JP" sz="3000" dirty="0" smtClean="0"/>
          </a:p>
          <a:p>
            <a:pPr marL="0" indent="0">
              <a:buNone/>
            </a:pPr>
            <a:r>
              <a:rPr lang="ja-JP" altLang="en-US" sz="3000" dirty="0"/>
              <a:t>　</a:t>
            </a:r>
            <a:r>
              <a:rPr lang="ja-JP" altLang="ja-JP" sz="3000" dirty="0" smtClean="0"/>
              <a:t>形式的』</a:t>
            </a:r>
            <a:r>
              <a:rPr lang="ja-JP" altLang="en-US" sz="3000" dirty="0" smtClean="0"/>
              <a:t>とし、</a:t>
            </a:r>
            <a:r>
              <a:rPr lang="en-US" altLang="ja-JP" sz="3000" dirty="0" smtClean="0"/>
              <a:t>『</a:t>
            </a:r>
            <a:r>
              <a:rPr lang="ja-JP" altLang="ja-JP" sz="3000" dirty="0" smtClean="0"/>
              <a:t>子供</a:t>
            </a:r>
            <a:r>
              <a:rPr lang="ja-JP" altLang="ja-JP" sz="3000" dirty="0"/>
              <a:t>達</a:t>
            </a:r>
            <a:r>
              <a:rPr lang="ja-JP" altLang="ja-JP" sz="3000" dirty="0" smtClean="0"/>
              <a:t>は実生活</a:t>
            </a:r>
            <a:endParaRPr lang="en-US" altLang="ja-JP" sz="3000" dirty="0" smtClean="0"/>
          </a:p>
          <a:p>
            <a:pPr marL="0" indent="0">
              <a:buNone/>
            </a:pPr>
            <a:r>
              <a:rPr lang="ja-JP" altLang="en-US" sz="3000" dirty="0"/>
              <a:t>　</a:t>
            </a:r>
            <a:r>
              <a:rPr lang="ja-JP" altLang="ja-JP" sz="3000" dirty="0" smtClean="0"/>
              <a:t>の</a:t>
            </a:r>
            <a:r>
              <a:rPr lang="ja-JP" altLang="ja-JP" sz="3000" dirty="0"/>
              <a:t>行動に関わることで</a:t>
            </a:r>
            <a:r>
              <a:rPr lang="ja-JP" altLang="ja-JP" sz="3000" dirty="0" smtClean="0"/>
              <a:t>学ぶ</a:t>
            </a:r>
            <a:r>
              <a:rPr lang="en-US" altLang="ja-JP" sz="3000" dirty="0" smtClean="0"/>
              <a:t>』</a:t>
            </a:r>
          </a:p>
          <a:p>
            <a:pPr marL="0" indent="0">
              <a:buNone/>
            </a:pPr>
            <a:r>
              <a:rPr lang="ja-JP" altLang="en-US" sz="3000" dirty="0"/>
              <a:t>　</a:t>
            </a:r>
            <a:r>
              <a:rPr lang="ja-JP" altLang="ja-JP" sz="3000" dirty="0" smtClean="0"/>
              <a:t>と</a:t>
            </a:r>
            <a:r>
              <a:rPr lang="ja-JP" altLang="ja-JP" sz="3000" dirty="0"/>
              <a:t>説いた。</a:t>
            </a:r>
          </a:p>
          <a:p>
            <a:pPr marL="0" indent="0">
              <a:buNone/>
            </a:pPr>
            <a:r>
              <a:rPr lang="ja-JP" altLang="ja-JP" sz="3000" dirty="0" smtClean="0"/>
              <a:t>　　</a:t>
            </a:r>
            <a:endParaRPr lang="en-US" altLang="ja-JP" sz="3000" dirty="0" smtClean="0"/>
          </a:p>
          <a:p>
            <a:pPr marL="0" indent="0">
              <a:buNone/>
            </a:pPr>
            <a:r>
              <a:rPr lang="ja-JP" altLang="ja-JP" sz="3000" dirty="0" smtClean="0"/>
              <a:t>→</a:t>
            </a:r>
            <a:r>
              <a:rPr lang="ja-JP" altLang="ja-JP" sz="3000" dirty="0"/>
              <a:t>『学校は大きな社会生活の内に</a:t>
            </a:r>
            <a:r>
              <a:rPr lang="ja-JP" altLang="ja-JP" sz="3000" dirty="0" smtClean="0"/>
              <a:t>ある』</a:t>
            </a:r>
            <a:endParaRPr lang="ja-JP" altLang="ja-JP" sz="30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971600" y="5661248"/>
            <a:ext cx="5904656" cy="57606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pic>
        <p:nvPicPr>
          <p:cNvPr id="5" name="図 4" descr="http://upload.wikimedia.org/wikipedia/commons/thumb/9/91/John_Dewey_in_1902.jpg/640px-John_Dewey_in_19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424" y="1821414"/>
            <a:ext cx="2592288" cy="339001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正方形/長方形 5"/>
          <p:cNvSpPr/>
          <p:nvPr/>
        </p:nvSpPr>
        <p:spPr>
          <a:xfrm>
            <a:off x="6228184" y="5106357"/>
            <a:ext cx="2915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hlinkClick r:id="rId3"/>
              </a:rPr>
              <a:t>http://ja.wikipedia.org/wiki</a:t>
            </a:r>
            <a:r>
              <a:rPr lang="en-US" altLang="ja-JP" sz="1600" dirty="0" smtClean="0">
                <a:hlinkClick r:id="rId3"/>
              </a:rPr>
              <a:t>/</a:t>
            </a:r>
            <a:endParaRPr lang="en-US" altLang="ja-JP" sz="1600" dirty="0" smtClean="0"/>
          </a:p>
          <a:p>
            <a:r>
              <a:rPr lang="ja-JP" altLang="ja-JP" sz="1600" dirty="0" smtClean="0"/>
              <a:t>ジョン</a:t>
            </a:r>
            <a:r>
              <a:rPr lang="ja-JP" altLang="ja-JP" sz="1600" dirty="0"/>
              <a:t>・デューイ</a:t>
            </a:r>
          </a:p>
        </p:txBody>
      </p:sp>
    </p:spTree>
    <p:extLst>
      <p:ext uri="{BB962C8B-B14F-4D97-AF65-F5344CB8AC3E}">
        <p14:creationId xmlns:p14="http://schemas.microsoft.com/office/powerpoint/2010/main" val="39931876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エコロジー">
  <a:themeElements>
    <a:clrScheme name="エコロジー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エコロジー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エコロジー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318</TotalTime>
  <Words>273</Words>
  <Application>Microsoft Office PowerPoint</Application>
  <PresentationFormat>画面に合わせる (4:3)</PresentationFormat>
  <Paragraphs>176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1" baseType="lpstr">
      <vt:lpstr>AR ADGothicJP Medium</vt:lpstr>
      <vt:lpstr>HG明朝B</vt:lpstr>
      <vt:lpstr>ＭＳ Ｐゴシック</vt:lpstr>
      <vt:lpstr>Calibri</vt:lpstr>
      <vt:lpstr>Rockwell</vt:lpstr>
      <vt:lpstr>Wingdings 2</vt:lpstr>
      <vt:lpstr>エコロジー</vt:lpstr>
      <vt:lpstr>諸外国の理科教育について</vt:lpstr>
      <vt:lpstr>科学とは……</vt:lpstr>
      <vt:lpstr>ソクラテスの産婆法</vt:lpstr>
      <vt:lpstr>コメニウスの大教授学</vt:lpstr>
      <vt:lpstr>コメニウスの直観教授法</vt:lpstr>
      <vt:lpstr>ルソーの自然教育</vt:lpstr>
      <vt:lpstr>PowerPoint プレゼンテーション</vt:lpstr>
      <vt:lpstr>アームストロングの 『発見学習的教授法』</vt:lpstr>
      <vt:lpstr>デューイ『問題解決学習』</vt:lpstr>
      <vt:lpstr>問題解決学習について</vt:lpstr>
      <vt:lpstr>現代の先進国における理科離れ</vt:lpstr>
      <vt:lpstr>構成主義的学習論</vt:lpstr>
      <vt:lpstr>STS(Science Technology &amp; Society)教育</vt:lpstr>
      <vt:lpstr>PowerPoint プレゼンテーション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世界の理科教育・授業史</dc:title>
  <dc:creator>seiya iino</dc:creator>
  <cp:lastModifiedBy>川村　康文</cp:lastModifiedBy>
  <cp:revision>37</cp:revision>
  <cp:lastPrinted>2015-04-20T06:08:49Z</cp:lastPrinted>
  <dcterms:created xsi:type="dcterms:W3CDTF">2015-04-20T02:30:59Z</dcterms:created>
  <dcterms:modified xsi:type="dcterms:W3CDTF">2015-05-15T15:11:13Z</dcterms:modified>
</cp:coreProperties>
</file>