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822" r:id="rId1"/>
  </p:sldMasterIdLst>
  <p:notesMasterIdLst>
    <p:notesMasterId r:id="rId19"/>
  </p:notesMasterIdLst>
  <p:sldIdLst>
    <p:sldId id="256" r:id="rId2"/>
    <p:sldId id="267" r:id="rId3"/>
    <p:sldId id="258" r:id="rId4"/>
    <p:sldId id="276" r:id="rId5"/>
    <p:sldId id="279" r:id="rId6"/>
    <p:sldId id="271" r:id="rId7"/>
    <p:sldId id="269" r:id="rId8"/>
    <p:sldId id="270" r:id="rId9"/>
    <p:sldId id="257" r:id="rId10"/>
    <p:sldId id="278" r:id="rId11"/>
    <p:sldId id="259" r:id="rId12"/>
    <p:sldId id="260" r:id="rId13"/>
    <p:sldId id="261" r:id="rId14"/>
    <p:sldId id="263" r:id="rId15"/>
    <p:sldId id="275" r:id="rId16"/>
    <p:sldId id="262"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5180" autoAdjust="0"/>
  </p:normalViewPr>
  <p:slideViewPr>
    <p:cSldViewPr snapToGrid="0">
      <p:cViewPr varScale="1">
        <p:scale>
          <a:sx n="47" d="100"/>
          <a:sy n="47" d="100"/>
        </p:scale>
        <p:origin x="548"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169A94-D760-4703-8585-E8C5FC0DA25F}" type="datetimeFigureOut">
              <a:rPr kumimoji="1" lang="ja-JP" altLang="en-US" smtClean="0"/>
              <a:t>2015/5/23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08D4BC-B600-40A6-8FC3-D880BE5CB07F}" type="slidenum">
              <a:rPr kumimoji="1" lang="ja-JP" altLang="en-US" smtClean="0"/>
              <a:t>‹#›</a:t>
            </a:fld>
            <a:endParaRPr kumimoji="1" lang="ja-JP" altLang="en-US"/>
          </a:p>
        </p:txBody>
      </p:sp>
    </p:spTree>
    <p:extLst>
      <p:ext uri="{BB962C8B-B14F-4D97-AF65-F5344CB8AC3E}">
        <p14:creationId xmlns:p14="http://schemas.microsoft.com/office/powerpoint/2010/main" val="179352548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表紙</a:t>
            </a:r>
            <a:endParaRPr kumimoji="1" lang="ja-JP" altLang="en-US" dirty="0"/>
          </a:p>
        </p:txBody>
      </p:sp>
      <p:sp>
        <p:nvSpPr>
          <p:cNvPr id="4" name="スライド番号プレースホルダー 3"/>
          <p:cNvSpPr>
            <a:spLocks noGrp="1"/>
          </p:cNvSpPr>
          <p:nvPr>
            <p:ph type="sldNum" sz="quarter" idx="10"/>
          </p:nvPr>
        </p:nvSpPr>
        <p:spPr/>
        <p:txBody>
          <a:bodyPr/>
          <a:lstStyle/>
          <a:p>
            <a:fld id="{3B08D4BC-B600-40A6-8FC3-D880BE5CB07F}" type="slidenum">
              <a:rPr kumimoji="1" lang="ja-JP" altLang="en-US" smtClean="0"/>
              <a:t>1</a:t>
            </a:fld>
            <a:endParaRPr kumimoji="1" lang="ja-JP" altLang="en-US" dirty="0"/>
          </a:p>
        </p:txBody>
      </p:sp>
    </p:spTree>
    <p:extLst>
      <p:ext uri="{BB962C8B-B14F-4D97-AF65-F5344CB8AC3E}">
        <p14:creationId xmlns:p14="http://schemas.microsoft.com/office/powerpoint/2010/main" val="1227646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油井君</a:t>
            </a:r>
            <a:endParaRPr kumimoji="1" lang="en-US" altLang="ja-JP" dirty="0" smtClean="0"/>
          </a:p>
          <a:p>
            <a:r>
              <a:rPr kumimoji="1" lang="ja-JP" altLang="en-US" dirty="0" smtClean="0"/>
              <a:t>＜新規＞「理科課題研究」は以前あった「○○</a:t>
            </a:r>
            <a:r>
              <a:rPr kumimoji="1" lang="en-US" altLang="ja-JP" dirty="0" smtClean="0"/>
              <a:t>Ⅱ</a:t>
            </a:r>
            <a:r>
              <a:rPr kumimoji="1" lang="ja-JP" altLang="en-US" dirty="0" smtClean="0"/>
              <a:t>」の終わりにあった「課題研究」を進化させたもの、とイメージしてください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3B08D4BC-B600-40A6-8FC3-D880BE5CB07F}" type="slidenum">
              <a:rPr kumimoji="1" lang="ja-JP" altLang="en-US" smtClean="0"/>
              <a:t>10</a:t>
            </a:fld>
            <a:endParaRPr kumimoji="1" lang="ja-JP" altLang="en-US"/>
          </a:p>
        </p:txBody>
      </p:sp>
    </p:spTree>
    <p:extLst>
      <p:ext uri="{BB962C8B-B14F-4D97-AF65-F5344CB8AC3E}">
        <p14:creationId xmlns:p14="http://schemas.microsoft.com/office/powerpoint/2010/main" val="1874096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相原</a:t>
            </a:r>
            <a:endParaRPr kumimoji="1" lang="ja-JP" altLang="en-US" dirty="0"/>
          </a:p>
        </p:txBody>
      </p:sp>
      <p:sp>
        <p:nvSpPr>
          <p:cNvPr id="4" name="スライド番号プレースホルダー 3"/>
          <p:cNvSpPr>
            <a:spLocks noGrp="1"/>
          </p:cNvSpPr>
          <p:nvPr>
            <p:ph type="sldNum" sz="quarter" idx="10"/>
          </p:nvPr>
        </p:nvSpPr>
        <p:spPr/>
        <p:txBody>
          <a:bodyPr/>
          <a:lstStyle/>
          <a:p>
            <a:fld id="{3B08D4BC-B600-40A6-8FC3-D880BE5CB07F}" type="slidenum">
              <a:rPr kumimoji="1" lang="ja-JP" altLang="en-US" smtClean="0"/>
              <a:t>11</a:t>
            </a:fld>
            <a:endParaRPr kumimoji="1" lang="ja-JP" altLang="en-US"/>
          </a:p>
        </p:txBody>
      </p:sp>
    </p:spTree>
    <p:extLst>
      <p:ext uri="{BB962C8B-B14F-4D97-AF65-F5344CB8AC3E}">
        <p14:creationId xmlns:p14="http://schemas.microsoft.com/office/powerpoint/2010/main" val="3873610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相原</a:t>
            </a:r>
            <a:endParaRPr kumimoji="1" lang="ja-JP" altLang="en-US" dirty="0"/>
          </a:p>
        </p:txBody>
      </p:sp>
      <p:sp>
        <p:nvSpPr>
          <p:cNvPr id="4" name="スライド番号プレースホルダー 3"/>
          <p:cNvSpPr>
            <a:spLocks noGrp="1"/>
          </p:cNvSpPr>
          <p:nvPr>
            <p:ph type="sldNum" sz="quarter" idx="10"/>
          </p:nvPr>
        </p:nvSpPr>
        <p:spPr/>
        <p:txBody>
          <a:bodyPr/>
          <a:lstStyle/>
          <a:p>
            <a:fld id="{3B08D4BC-B600-40A6-8FC3-D880BE5CB07F}" type="slidenum">
              <a:rPr kumimoji="1" lang="ja-JP" altLang="en-US" smtClean="0"/>
              <a:t>12</a:t>
            </a:fld>
            <a:endParaRPr kumimoji="1" lang="ja-JP" altLang="en-US"/>
          </a:p>
        </p:txBody>
      </p:sp>
    </p:spTree>
    <p:extLst>
      <p:ext uri="{BB962C8B-B14F-4D97-AF65-F5344CB8AC3E}">
        <p14:creationId xmlns:p14="http://schemas.microsoft.com/office/powerpoint/2010/main" val="2053667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相原</a:t>
            </a:r>
            <a:endParaRPr kumimoji="1" lang="en-US" altLang="ja-JP" dirty="0" smtClean="0"/>
          </a:p>
          <a:p>
            <a:r>
              <a:rPr kumimoji="1" lang="ja-JP" altLang="en-US" dirty="0" smtClean="0"/>
              <a:t>これはなぜ走っているか分かりますか？</a:t>
            </a:r>
            <a:endParaRPr kumimoji="1" lang="en-US" altLang="ja-JP" dirty="0" smtClean="0"/>
          </a:p>
          <a:p>
            <a:r>
              <a:rPr kumimoji="1" lang="en-US" altLang="ja-JP" dirty="0" smtClean="0"/>
              <a:t>(</a:t>
            </a:r>
            <a:r>
              <a:rPr kumimoji="1" lang="ja-JP" altLang="en-US" dirty="0" smtClean="0"/>
              <a:t>反応が悪かったらヒント：アメンボが水面を浮いているのと同じ</a:t>
            </a:r>
            <a:r>
              <a:rPr kumimoji="1" lang="en-US" altLang="ja-JP" dirty="0" smtClean="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3B08D4BC-B600-40A6-8FC3-D880BE5CB07F}" type="slidenum">
              <a:rPr kumimoji="1" lang="ja-JP" altLang="en-US" smtClean="0"/>
              <a:t>13</a:t>
            </a:fld>
            <a:endParaRPr kumimoji="1" lang="ja-JP" altLang="en-US"/>
          </a:p>
        </p:txBody>
      </p:sp>
    </p:spTree>
    <p:extLst>
      <p:ext uri="{BB962C8B-B14F-4D97-AF65-F5344CB8AC3E}">
        <p14:creationId xmlns:p14="http://schemas.microsoft.com/office/powerpoint/2010/main" val="1977483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相原</a:t>
            </a:r>
            <a:endParaRPr kumimoji="1" lang="ja-JP" altLang="en-US" dirty="0"/>
          </a:p>
        </p:txBody>
      </p:sp>
      <p:sp>
        <p:nvSpPr>
          <p:cNvPr id="4" name="スライド番号プレースホルダー 3"/>
          <p:cNvSpPr>
            <a:spLocks noGrp="1"/>
          </p:cNvSpPr>
          <p:nvPr>
            <p:ph type="sldNum" sz="quarter" idx="10"/>
          </p:nvPr>
        </p:nvSpPr>
        <p:spPr/>
        <p:txBody>
          <a:bodyPr/>
          <a:lstStyle/>
          <a:p>
            <a:fld id="{3B08D4BC-B600-40A6-8FC3-D880BE5CB07F}" type="slidenum">
              <a:rPr kumimoji="1" lang="ja-JP" altLang="en-US" smtClean="0"/>
              <a:t>14</a:t>
            </a:fld>
            <a:endParaRPr kumimoji="1" lang="ja-JP" altLang="en-US"/>
          </a:p>
        </p:txBody>
      </p:sp>
    </p:spTree>
    <p:extLst>
      <p:ext uri="{BB962C8B-B14F-4D97-AF65-F5344CB8AC3E}">
        <p14:creationId xmlns:p14="http://schemas.microsoft.com/office/powerpoint/2010/main" val="1985738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相原</a:t>
            </a:r>
            <a:endParaRPr kumimoji="1" lang="ja-JP" altLang="en-US" dirty="0"/>
          </a:p>
        </p:txBody>
      </p:sp>
      <p:sp>
        <p:nvSpPr>
          <p:cNvPr id="4" name="スライド番号プレースホルダー 3"/>
          <p:cNvSpPr>
            <a:spLocks noGrp="1"/>
          </p:cNvSpPr>
          <p:nvPr>
            <p:ph type="sldNum" sz="quarter" idx="10"/>
          </p:nvPr>
        </p:nvSpPr>
        <p:spPr/>
        <p:txBody>
          <a:bodyPr/>
          <a:lstStyle/>
          <a:p>
            <a:fld id="{3B08D4BC-B600-40A6-8FC3-D880BE5CB07F}" type="slidenum">
              <a:rPr kumimoji="1" lang="ja-JP" altLang="en-US" smtClean="0"/>
              <a:t>15</a:t>
            </a:fld>
            <a:endParaRPr kumimoji="1" lang="ja-JP" altLang="en-US"/>
          </a:p>
        </p:txBody>
      </p:sp>
    </p:spTree>
    <p:extLst>
      <p:ext uri="{BB962C8B-B14F-4D97-AF65-F5344CB8AC3E}">
        <p14:creationId xmlns:p14="http://schemas.microsoft.com/office/powerpoint/2010/main" val="4162455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相原</a:t>
            </a:r>
            <a:endParaRPr kumimoji="1" lang="en-US" altLang="ja-JP" dirty="0" smtClean="0"/>
          </a:p>
          <a:p>
            <a:r>
              <a:rPr kumimoji="1" lang="ja-JP" altLang="en-US" dirty="0" smtClean="0"/>
              <a:t>○おわりに</a:t>
            </a:r>
            <a:endParaRPr kumimoji="1" lang="en-US" altLang="ja-JP" dirty="0" smtClean="0"/>
          </a:p>
          <a:p>
            <a:r>
              <a:rPr kumimoji="1" lang="ja-JP" altLang="en-US" dirty="0" smtClean="0"/>
              <a:t>理科教師もサイエンティストの一員です。科学的な思考力と表現力を持った子供の育成は、日本の科学技術を支えることにつながります。</a:t>
            </a:r>
            <a:endParaRPr kumimoji="1" lang="en-US" altLang="ja-JP" dirty="0" smtClean="0"/>
          </a:p>
          <a:p>
            <a:r>
              <a:rPr kumimoji="1" lang="ja-JP" altLang="en-US" dirty="0" smtClean="0"/>
              <a:t>今後も熱意を持ってサイエンティストを目指して学んできましょう。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3B08D4BC-B600-40A6-8FC3-D880BE5CB07F}" type="slidenum">
              <a:rPr kumimoji="1" lang="ja-JP" altLang="en-US" smtClean="0"/>
              <a:t>16</a:t>
            </a:fld>
            <a:endParaRPr kumimoji="1" lang="ja-JP" altLang="en-US"/>
          </a:p>
        </p:txBody>
      </p:sp>
    </p:spTree>
    <p:extLst>
      <p:ext uri="{BB962C8B-B14F-4D97-AF65-F5344CB8AC3E}">
        <p14:creationId xmlns:p14="http://schemas.microsoft.com/office/powerpoint/2010/main" val="3280651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B08D4BC-B600-40A6-8FC3-D880BE5CB07F}" type="slidenum">
              <a:rPr kumimoji="1" lang="ja-JP" altLang="en-US" smtClean="0"/>
              <a:t>17</a:t>
            </a:fld>
            <a:endParaRPr kumimoji="1" lang="ja-JP" altLang="en-US" dirty="0"/>
          </a:p>
        </p:txBody>
      </p:sp>
    </p:spTree>
    <p:extLst>
      <p:ext uri="{BB962C8B-B14F-4D97-AF65-F5344CB8AC3E}">
        <p14:creationId xmlns:p14="http://schemas.microsoft.com/office/powerpoint/2010/main" val="3373615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黒澤君</a:t>
            </a:r>
            <a:endParaRPr kumimoji="1" lang="ja-JP" altLang="en-US" dirty="0"/>
          </a:p>
        </p:txBody>
      </p:sp>
      <p:sp>
        <p:nvSpPr>
          <p:cNvPr id="4" name="スライド番号プレースホルダー 3"/>
          <p:cNvSpPr>
            <a:spLocks noGrp="1"/>
          </p:cNvSpPr>
          <p:nvPr>
            <p:ph type="sldNum" sz="quarter" idx="10"/>
          </p:nvPr>
        </p:nvSpPr>
        <p:spPr/>
        <p:txBody>
          <a:bodyPr/>
          <a:lstStyle/>
          <a:p>
            <a:fld id="{3B08D4BC-B600-40A6-8FC3-D880BE5CB07F}" type="slidenum">
              <a:rPr kumimoji="1" lang="ja-JP" altLang="en-US" smtClean="0"/>
              <a:t>2</a:t>
            </a:fld>
            <a:endParaRPr kumimoji="1" lang="ja-JP" altLang="en-US"/>
          </a:p>
        </p:txBody>
      </p:sp>
    </p:spTree>
    <p:extLst>
      <p:ext uri="{BB962C8B-B14F-4D97-AF65-F5344CB8AC3E}">
        <p14:creationId xmlns:p14="http://schemas.microsoft.com/office/powerpoint/2010/main" val="2562058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黒澤君</a:t>
            </a:r>
            <a:endParaRPr kumimoji="1" lang="ja-JP" altLang="en-US" dirty="0"/>
          </a:p>
        </p:txBody>
      </p:sp>
      <p:sp>
        <p:nvSpPr>
          <p:cNvPr id="4" name="スライド番号プレースホルダー 3"/>
          <p:cNvSpPr>
            <a:spLocks noGrp="1"/>
          </p:cNvSpPr>
          <p:nvPr>
            <p:ph type="sldNum" sz="quarter" idx="10"/>
          </p:nvPr>
        </p:nvSpPr>
        <p:spPr/>
        <p:txBody>
          <a:bodyPr/>
          <a:lstStyle/>
          <a:p>
            <a:fld id="{3B08D4BC-B600-40A6-8FC3-D880BE5CB07F}" type="slidenum">
              <a:rPr kumimoji="1" lang="ja-JP" altLang="en-US" smtClean="0"/>
              <a:t>3</a:t>
            </a:fld>
            <a:endParaRPr kumimoji="1" lang="ja-JP" altLang="en-US"/>
          </a:p>
        </p:txBody>
      </p:sp>
    </p:spTree>
    <p:extLst>
      <p:ext uri="{BB962C8B-B14F-4D97-AF65-F5344CB8AC3E}">
        <p14:creationId xmlns:p14="http://schemas.microsoft.com/office/powerpoint/2010/main" val="949028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黒澤君</a:t>
            </a:r>
            <a:endParaRPr kumimoji="1" lang="en-US" altLang="ja-JP" dirty="0" smtClean="0"/>
          </a:p>
          <a:p>
            <a:r>
              <a:rPr kumimoji="1" lang="ja-JP" altLang="en-US" dirty="0" smtClean="0"/>
              <a:t>＜新規＞</a:t>
            </a:r>
            <a:r>
              <a:rPr kumimoji="1" lang="en-US" altLang="ja-JP" dirty="0" err="1" smtClean="0"/>
              <a:t>youtube</a:t>
            </a:r>
            <a:r>
              <a:rPr kumimoji="1" lang="ja-JP" altLang="en-US" dirty="0" smtClean="0"/>
              <a:t>ビデオを埋め込んでみました</a:t>
            </a:r>
            <a:endParaRPr kumimoji="1" lang="ja-JP" altLang="en-US" dirty="0"/>
          </a:p>
        </p:txBody>
      </p:sp>
      <p:sp>
        <p:nvSpPr>
          <p:cNvPr id="4" name="スライド番号プレースホルダー 3"/>
          <p:cNvSpPr>
            <a:spLocks noGrp="1"/>
          </p:cNvSpPr>
          <p:nvPr>
            <p:ph type="sldNum" sz="quarter" idx="10"/>
          </p:nvPr>
        </p:nvSpPr>
        <p:spPr/>
        <p:txBody>
          <a:bodyPr/>
          <a:lstStyle/>
          <a:p>
            <a:fld id="{3B08D4BC-B600-40A6-8FC3-D880BE5CB07F}" type="slidenum">
              <a:rPr kumimoji="1" lang="ja-JP" altLang="en-US" smtClean="0"/>
              <a:t>4</a:t>
            </a:fld>
            <a:endParaRPr kumimoji="1" lang="ja-JP" altLang="en-US"/>
          </a:p>
        </p:txBody>
      </p:sp>
    </p:spTree>
    <p:extLst>
      <p:ext uri="{BB962C8B-B14F-4D97-AF65-F5344CB8AC3E}">
        <p14:creationId xmlns:p14="http://schemas.microsoft.com/office/powerpoint/2010/main" val="2308911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黒澤君</a:t>
            </a:r>
            <a:endParaRPr kumimoji="1" lang="en-US" altLang="ja-JP" dirty="0" smtClean="0"/>
          </a:p>
          <a:p>
            <a:r>
              <a:rPr kumimoji="1" lang="ja-JP" altLang="en-US" dirty="0" smtClean="0"/>
              <a:t>動画が動かなければこちらで軽く流れを押さえてください</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3B08D4BC-B600-40A6-8FC3-D880BE5CB07F}" type="slidenum">
              <a:rPr kumimoji="1" lang="ja-JP" altLang="en-US" smtClean="0"/>
              <a:t>5</a:t>
            </a:fld>
            <a:endParaRPr kumimoji="1" lang="ja-JP" altLang="en-US"/>
          </a:p>
        </p:txBody>
      </p:sp>
    </p:spTree>
    <p:extLst>
      <p:ext uri="{BB962C8B-B14F-4D97-AF65-F5344CB8AC3E}">
        <p14:creationId xmlns:p14="http://schemas.microsoft.com/office/powerpoint/2010/main" val="1830972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黒澤君</a:t>
            </a:r>
            <a:endParaRPr kumimoji="1" lang="en-US" altLang="ja-JP" dirty="0" smtClean="0"/>
          </a:p>
          <a:p>
            <a:r>
              <a:rPr kumimoji="1" lang="ja-JP" altLang="en-US" dirty="0" smtClean="0"/>
              <a:t>大学生レベルであること、地域ならではの素材を研究しているところ、</a:t>
            </a:r>
            <a:endParaRPr kumimoji="1" lang="en-US" altLang="ja-JP" dirty="0" smtClean="0"/>
          </a:p>
          <a:p>
            <a:r>
              <a:rPr kumimoji="1" lang="ja-JP" altLang="en-US" dirty="0" smtClean="0"/>
              <a:t>物理・地学・化学・生物といった理科だけでなく、数学・情報の研究もされていることに触れたいです</a:t>
            </a:r>
            <a:endParaRPr kumimoji="1" lang="ja-JP" altLang="en-US" dirty="0"/>
          </a:p>
        </p:txBody>
      </p:sp>
      <p:sp>
        <p:nvSpPr>
          <p:cNvPr id="4" name="スライド番号プレースホルダー 3"/>
          <p:cNvSpPr>
            <a:spLocks noGrp="1"/>
          </p:cNvSpPr>
          <p:nvPr>
            <p:ph type="sldNum" sz="quarter" idx="10"/>
          </p:nvPr>
        </p:nvSpPr>
        <p:spPr/>
        <p:txBody>
          <a:bodyPr/>
          <a:lstStyle/>
          <a:p>
            <a:fld id="{3B08D4BC-B600-40A6-8FC3-D880BE5CB07F}" type="slidenum">
              <a:rPr kumimoji="1" lang="ja-JP" altLang="en-US" smtClean="0"/>
              <a:t>6</a:t>
            </a:fld>
            <a:endParaRPr kumimoji="1" lang="ja-JP" altLang="en-US"/>
          </a:p>
        </p:txBody>
      </p:sp>
    </p:spTree>
    <p:extLst>
      <p:ext uri="{BB962C8B-B14F-4D97-AF65-F5344CB8AC3E}">
        <p14:creationId xmlns:p14="http://schemas.microsoft.com/office/powerpoint/2010/main" val="3316367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油井君</a:t>
            </a:r>
            <a:endParaRPr kumimoji="1" lang="en-US" altLang="ja-JP" dirty="0" smtClean="0"/>
          </a:p>
          <a:p>
            <a:r>
              <a:rPr kumimoji="1" lang="en-US" altLang="ja-JP" dirty="0" smtClean="0"/>
              <a:t>SSH</a:t>
            </a:r>
            <a:r>
              <a:rPr kumimoji="1" lang="ja-JP" altLang="en-US" dirty="0" smtClean="0"/>
              <a:t>との違いを明確に説明してください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3B08D4BC-B600-40A6-8FC3-D880BE5CB07F}" type="slidenum">
              <a:rPr kumimoji="1" lang="ja-JP" altLang="en-US" smtClean="0"/>
              <a:t>7</a:t>
            </a:fld>
            <a:endParaRPr kumimoji="1" lang="ja-JP" altLang="en-US"/>
          </a:p>
        </p:txBody>
      </p:sp>
    </p:spTree>
    <p:extLst>
      <p:ext uri="{BB962C8B-B14F-4D97-AF65-F5344CB8AC3E}">
        <p14:creationId xmlns:p14="http://schemas.microsoft.com/office/powerpoint/2010/main" val="316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油井君</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B08D4BC-B600-40A6-8FC3-D880BE5CB07F}" type="slidenum">
              <a:rPr kumimoji="1" lang="ja-JP" altLang="en-US" smtClean="0"/>
              <a:t>8</a:t>
            </a:fld>
            <a:endParaRPr kumimoji="1" lang="ja-JP" altLang="en-US"/>
          </a:p>
        </p:txBody>
      </p:sp>
    </p:spTree>
    <p:extLst>
      <p:ext uri="{BB962C8B-B14F-4D97-AF65-F5344CB8AC3E}">
        <p14:creationId xmlns:p14="http://schemas.microsoft.com/office/powerpoint/2010/main" val="3663866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油井君</a:t>
            </a:r>
            <a:endParaRPr kumimoji="1" lang="en-US" altLang="ja-JP" dirty="0" smtClean="0"/>
          </a:p>
          <a:p>
            <a:r>
              <a:rPr kumimoji="1" lang="ja-JP" altLang="en-US" dirty="0" smtClean="0"/>
              <a:t>学習指導要領は「国の施策と実際の授業の間の重要な架け橋」です</a:t>
            </a:r>
            <a:endParaRPr kumimoji="1" lang="en-US" altLang="ja-JP" dirty="0" smtClean="0"/>
          </a:p>
          <a:p>
            <a:r>
              <a:rPr kumimoji="1" lang="ja-JP" altLang="en-US" dirty="0" smtClean="0"/>
              <a:t>話題の転換点になります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3B08D4BC-B600-40A6-8FC3-D880BE5CB07F}" type="slidenum">
              <a:rPr kumimoji="1" lang="ja-JP" altLang="en-US" smtClean="0"/>
              <a:t>9</a:t>
            </a:fld>
            <a:endParaRPr kumimoji="1" lang="ja-JP" altLang="en-US"/>
          </a:p>
        </p:txBody>
      </p:sp>
    </p:spTree>
    <p:extLst>
      <p:ext uri="{BB962C8B-B14F-4D97-AF65-F5344CB8AC3E}">
        <p14:creationId xmlns:p14="http://schemas.microsoft.com/office/powerpoint/2010/main" val="68927395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30403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5/23/2015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939088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66563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2407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a:xfrm>
            <a:off x="8593667" y="6272784"/>
            <a:ext cx="2644309" cy="365125"/>
          </a:xfrm>
        </p:spPr>
        <p:txBody>
          <a:bodyPr/>
          <a:lstStyle/>
          <a:p>
            <a:fld id="{B61BEF0D-F0BB-DE4B-95CE-6DB70DBA9567}" type="datetimeFigureOut">
              <a:rPr lang="en-US" smtClean="0"/>
              <a:pPr/>
              <a:t>5/23/2015</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3671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5/23/2015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2687849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5/23/2015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29882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5/23/2015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77930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5/23/2015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3694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2A54C80-263E-416B-A8E0-580EDEADCBDC}" type="datetimeFigureOut">
              <a:rPr lang="en-US" smtClean="0"/>
              <a:t>5/23/2015</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538188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5/23/2015</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09559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B61BEF0D-F0BB-DE4B-95CE-6DB70DBA9567}" type="datetimeFigureOut">
              <a:rPr lang="en-US" smtClean="0"/>
              <a:pPr/>
              <a:t>5/23/2015</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75813771"/>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914400" rtl="0" eaLnBrk="1" latinLnBrk="0" hangingPunct="1">
        <a:lnSpc>
          <a:spcPct val="90000"/>
        </a:lnSpc>
        <a:spcBef>
          <a:spcPct val="0"/>
        </a:spcBef>
        <a:buNone/>
        <a:defRPr kumimoji="1"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kumimoji="1"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0.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X8ViAmP9JNE" TargetMode="Externa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371878" y="2120258"/>
            <a:ext cx="9823850" cy="1646302"/>
          </a:xfrm>
        </p:spPr>
        <p:txBody>
          <a:bodyPr>
            <a:normAutofit/>
          </a:bodyPr>
          <a:lstStyle/>
          <a:p>
            <a:r>
              <a:rPr lang="ja-JP" altLang="en-US" sz="6000" b="1" dirty="0"/>
              <a:t>科学的な思考力・</a:t>
            </a:r>
            <a:r>
              <a:rPr lang="ja-JP" altLang="en-US" sz="6000" b="1" dirty="0" smtClean="0"/>
              <a:t>表現力を</a:t>
            </a:r>
            <a:r>
              <a:rPr lang="en-US" altLang="ja-JP" sz="6000" b="1" dirty="0" smtClean="0"/>
              <a:t/>
            </a:r>
            <a:br>
              <a:rPr lang="en-US" altLang="ja-JP" sz="6000" b="1" dirty="0" smtClean="0"/>
            </a:br>
            <a:r>
              <a:rPr lang="ja-JP" altLang="en-US" sz="6000" b="1" dirty="0" smtClean="0"/>
              <a:t>育む</a:t>
            </a:r>
            <a:r>
              <a:rPr lang="ja-JP" altLang="en-US" sz="6000" b="1" dirty="0"/>
              <a:t>指導について</a:t>
            </a:r>
            <a:endParaRPr kumimoji="1" lang="ja-JP" altLang="en-US" sz="6000" b="1" dirty="0"/>
          </a:p>
        </p:txBody>
      </p:sp>
      <p:sp>
        <p:nvSpPr>
          <p:cNvPr id="3" name="サブタイトル 2"/>
          <p:cNvSpPr>
            <a:spLocks noGrp="1"/>
          </p:cNvSpPr>
          <p:nvPr>
            <p:ph type="subTitle" idx="1"/>
          </p:nvPr>
        </p:nvSpPr>
        <p:spPr>
          <a:xfrm>
            <a:off x="453898" y="290610"/>
            <a:ext cx="4743744" cy="1096899"/>
          </a:xfrm>
        </p:spPr>
        <p:txBody>
          <a:bodyPr>
            <a:noAutofit/>
          </a:bodyPr>
          <a:lstStyle/>
          <a:p>
            <a:r>
              <a:rPr kumimoji="1" lang="en-US" altLang="ja-JP" sz="3200" b="1" dirty="0" smtClean="0"/>
              <a:t>H27</a:t>
            </a:r>
            <a:r>
              <a:rPr kumimoji="1" lang="ja-JP" altLang="en-US" sz="3200" b="1" dirty="0" smtClean="0"/>
              <a:t>年 </a:t>
            </a:r>
            <a:r>
              <a:rPr kumimoji="1" lang="en-US" altLang="ja-JP" sz="3200" b="1" dirty="0" smtClean="0"/>
              <a:t>5</a:t>
            </a:r>
            <a:r>
              <a:rPr kumimoji="1" lang="ja-JP" altLang="en-US" sz="3200" b="1" dirty="0" smtClean="0"/>
              <a:t>月</a:t>
            </a:r>
            <a:r>
              <a:rPr kumimoji="1" lang="en-US" altLang="ja-JP" sz="3200" b="1" dirty="0" smtClean="0"/>
              <a:t>20</a:t>
            </a:r>
            <a:r>
              <a:rPr kumimoji="1" lang="ja-JP" altLang="en-US" sz="3200" b="1" dirty="0" smtClean="0"/>
              <a:t>日 </a:t>
            </a:r>
            <a:r>
              <a:rPr kumimoji="1" lang="en-US" altLang="ja-JP" sz="3200" b="1" dirty="0" smtClean="0"/>
              <a:t>5</a:t>
            </a:r>
            <a:r>
              <a:rPr lang="ja-JP" altLang="en-US" sz="3200" b="1" dirty="0" smtClean="0"/>
              <a:t>限目 </a:t>
            </a:r>
            <a:endParaRPr lang="en-US" altLang="ja-JP" sz="3200" b="1" dirty="0" smtClean="0"/>
          </a:p>
          <a:p>
            <a:r>
              <a:rPr lang="ja-JP" altLang="en-US" sz="3200" b="1" dirty="0" smtClean="0"/>
              <a:t>理科教育論</a:t>
            </a:r>
            <a:r>
              <a:rPr lang="en-US" altLang="ja-JP" sz="3200" b="1" dirty="0" smtClean="0"/>
              <a:t>1</a:t>
            </a:r>
            <a:r>
              <a:rPr lang="ja-JP" altLang="en-US" sz="3200" b="1" dirty="0" smtClean="0"/>
              <a:t>　第</a:t>
            </a:r>
            <a:r>
              <a:rPr lang="en-US" altLang="ja-JP" sz="3200" b="1" dirty="0" smtClean="0"/>
              <a:t>5</a:t>
            </a:r>
            <a:r>
              <a:rPr lang="ja-JP" altLang="en-US" sz="3200" b="1" dirty="0" smtClean="0"/>
              <a:t>回</a:t>
            </a:r>
            <a:endParaRPr kumimoji="1" lang="ja-JP" altLang="en-US" sz="3200" b="1" dirty="0"/>
          </a:p>
        </p:txBody>
      </p:sp>
      <p:sp>
        <p:nvSpPr>
          <p:cNvPr id="4" name="テキスト ボックス 3"/>
          <p:cNvSpPr txBox="1"/>
          <p:nvPr/>
        </p:nvSpPr>
        <p:spPr>
          <a:xfrm>
            <a:off x="7267073" y="4636168"/>
            <a:ext cx="5342021" cy="1754326"/>
          </a:xfrm>
          <a:prstGeom prst="rect">
            <a:avLst/>
          </a:prstGeom>
          <a:noFill/>
        </p:spPr>
        <p:txBody>
          <a:bodyPr wrap="square" rtlCol="0">
            <a:spAutoFit/>
          </a:bodyPr>
          <a:lstStyle/>
          <a:p>
            <a:r>
              <a:rPr kumimoji="1" lang="ja-JP" altLang="en-US" sz="3600" dirty="0" smtClean="0"/>
              <a:t>相原 沙弥</a:t>
            </a:r>
            <a:endParaRPr kumimoji="1" lang="en-US" altLang="ja-JP" sz="3600" dirty="0" smtClean="0"/>
          </a:p>
          <a:p>
            <a:r>
              <a:rPr kumimoji="1" lang="ja-JP" altLang="en-US" sz="3600" dirty="0" smtClean="0"/>
              <a:t>黒澤 祐介</a:t>
            </a:r>
            <a:endParaRPr kumimoji="1" lang="en-US" altLang="ja-JP" sz="3600" dirty="0" smtClean="0"/>
          </a:p>
          <a:p>
            <a:r>
              <a:rPr kumimoji="1" lang="ja-JP" altLang="en-US" sz="3600" dirty="0" smtClean="0"/>
              <a:t>油井 夏城</a:t>
            </a:r>
            <a:endParaRPr kumimoji="1" lang="ja-JP" altLang="en-US" sz="3600" dirty="0"/>
          </a:p>
        </p:txBody>
      </p:sp>
    </p:spTree>
    <p:extLst>
      <p:ext uri="{BB962C8B-B14F-4D97-AF65-F5344CB8AC3E}">
        <p14:creationId xmlns:p14="http://schemas.microsoft.com/office/powerpoint/2010/main" val="8629939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8969" y="-1"/>
            <a:ext cx="10058400" cy="1700463"/>
          </a:xfrm>
        </p:spPr>
        <p:txBody>
          <a:bodyPr>
            <a:normAutofit/>
          </a:bodyPr>
          <a:lstStyle/>
          <a:p>
            <a:r>
              <a:rPr kumimoji="1" lang="en-US" altLang="ja-JP" sz="4800" b="1" dirty="0" smtClean="0"/>
              <a:t>3. </a:t>
            </a:r>
            <a:r>
              <a:rPr kumimoji="1" lang="ja-JP" altLang="en-US" sz="4800" b="1" dirty="0" smtClean="0"/>
              <a:t>学習指導要領では</a:t>
            </a:r>
            <a:endParaRPr kumimoji="1" lang="ja-JP" altLang="en-US" sz="4800" b="1" dirty="0"/>
          </a:p>
        </p:txBody>
      </p:sp>
      <p:sp>
        <p:nvSpPr>
          <p:cNvPr id="3" name="コンテンツ プレースホルダー 2"/>
          <p:cNvSpPr>
            <a:spLocks noGrp="1"/>
          </p:cNvSpPr>
          <p:nvPr>
            <p:ph idx="1"/>
          </p:nvPr>
        </p:nvSpPr>
        <p:spPr>
          <a:xfrm>
            <a:off x="368969" y="1838744"/>
            <a:ext cx="11823031" cy="5388223"/>
          </a:xfrm>
        </p:spPr>
        <p:txBody>
          <a:bodyPr>
            <a:normAutofit/>
          </a:bodyPr>
          <a:lstStyle/>
          <a:p>
            <a:pPr marL="0" indent="0">
              <a:buNone/>
            </a:pPr>
            <a:r>
              <a:rPr kumimoji="1" lang="ja-JP" altLang="en-US" sz="3600" dirty="0" smtClean="0"/>
              <a:t>高校ではそれに加え</a:t>
            </a:r>
            <a:r>
              <a:rPr kumimoji="1" lang="en-US" altLang="ja-JP" sz="3600" dirty="0" smtClean="0"/>
              <a:t>,  </a:t>
            </a:r>
            <a:r>
              <a:rPr kumimoji="1" lang="ja-JP" altLang="en-US" sz="4000" dirty="0" smtClean="0"/>
              <a:t>「</a:t>
            </a:r>
            <a:r>
              <a:rPr lang="ja-JP" altLang="en-US" sz="4000" dirty="0" smtClean="0"/>
              <a:t>探究</a:t>
            </a:r>
            <a:r>
              <a:rPr lang="ja-JP" altLang="en-US" sz="4000" dirty="0"/>
              <a:t>活動</a:t>
            </a:r>
            <a:r>
              <a:rPr lang="ja-JP" altLang="en-US" sz="4000" dirty="0" smtClean="0"/>
              <a:t>の充実」  </a:t>
            </a:r>
            <a:r>
              <a:rPr lang="ja-JP" altLang="en-US" sz="3600" dirty="0" smtClean="0"/>
              <a:t>を重要視</a:t>
            </a:r>
            <a:endParaRPr lang="en-US" altLang="ja-JP" sz="3600" dirty="0" smtClean="0"/>
          </a:p>
          <a:p>
            <a:pPr marL="0" indent="0">
              <a:buNone/>
            </a:pPr>
            <a:endParaRPr kumimoji="1" lang="en-US" altLang="ja-JP" sz="3200" dirty="0"/>
          </a:p>
          <a:p>
            <a:r>
              <a:rPr lang="ja-JP" altLang="en-US" sz="3600" dirty="0" smtClean="0"/>
              <a:t>新設科目</a:t>
            </a:r>
            <a:r>
              <a:rPr lang="ja-JP" altLang="en-US" sz="3600" dirty="0" smtClean="0">
                <a:solidFill>
                  <a:srgbClr val="FF0000"/>
                </a:solidFill>
              </a:rPr>
              <a:t>「理科課題研究」</a:t>
            </a:r>
            <a:r>
              <a:rPr lang="ja-JP" altLang="en-US" sz="3600" dirty="0" smtClean="0"/>
              <a:t>の設定</a:t>
            </a:r>
            <a:endParaRPr lang="en-US" altLang="ja-JP" sz="3600" dirty="0" smtClean="0"/>
          </a:p>
          <a:p>
            <a:pPr marL="0" indent="0">
              <a:buNone/>
            </a:pPr>
            <a:endParaRPr lang="en-US" altLang="ja-JP" sz="800" dirty="0" smtClean="0"/>
          </a:p>
          <a:p>
            <a:r>
              <a:rPr kumimoji="1" lang="ja-JP" altLang="en-US" sz="3600" dirty="0" smtClean="0"/>
              <a:t>配慮事項</a:t>
            </a:r>
            <a:r>
              <a:rPr lang="ja-JP" altLang="en-US" sz="3600" dirty="0" smtClean="0"/>
              <a:t>に</a:t>
            </a:r>
            <a:endParaRPr lang="en-US" altLang="ja-JP" sz="3600" dirty="0" smtClean="0"/>
          </a:p>
          <a:p>
            <a:pPr marL="0" indent="0">
              <a:buNone/>
            </a:pPr>
            <a:r>
              <a:rPr lang="en-US" altLang="ja-JP" sz="3600" dirty="0"/>
              <a:t> </a:t>
            </a:r>
            <a:r>
              <a:rPr lang="en-US" altLang="ja-JP" sz="3600" dirty="0" smtClean="0"/>
              <a:t>  </a:t>
            </a:r>
            <a:r>
              <a:rPr lang="ja-JP" altLang="en-US" sz="3600" dirty="0" smtClean="0">
                <a:solidFill>
                  <a:srgbClr val="FF0000"/>
                </a:solidFill>
              </a:rPr>
              <a:t>「</a:t>
            </a:r>
            <a:r>
              <a:rPr kumimoji="1" lang="ja-JP" altLang="en-US" sz="3600" dirty="0" smtClean="0">
                <a:solidFill>
                  <a:srgbClr val="FF0000"/>
                </a:solidFill>
              </a:rPr>
              <a:t>大学や研究機関と積極的に連携すること」 </a:t>
            </a:r>
            <a:r>
              <a:rPr kumimoji="1" lang="ja-JP" altLang="en-US" sz="3600" dirty="0" smtClean="0"/>
              <a:t>を追加</a:t>
            </a:r>
            <a:endParaRPr kumimoji="1" lang="en-US" altLang="ja-JP" sz="3600" dirty="0" smtClean="0"/>
          </a:p>
        </p:txBody>
      </p:sp>
    </p:spTree>
    <p:extLst>
      <p:ext uri="{BB962C8B-B14F-4D97-AF65-F5344CB8AC3E}">
        <p14:creationId xmlns:p14="http://schemas.microsoft.com/office/powerpoint/2010/main" val="26970842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7953" y="-1"/>
            <a:ext cx="10058400" cy="1700463"/>
          </a:xfrm>
        </p:spPr>
        <p:txBody>
          <a:bodyPr>
            <a:normAutofit/>
          </a:bodyPr>
          <a:lstStyle/>
          <a:p>
            <a:r>
              <a:rPr lang="en-US" altLang="ja-JP" sz="4800" b="1" dirty="0" smtClean="0"/>
              <a:t>4. </a:t>
            </a:r>
            <a:r>
              <a:rPr lang="ja-JP" altLang="en-US" sz="4800" b="1" dirty="0" smtClean="0"/>
              <a:t>思考力・表現力を育む「授業」</a:t>
            </a:r>
            <a:endParaRPr kumimoji="1" lang="ja-JP" altLang="en-US" sz="4800" b="1" dirty="0"/>
          </a:p>
        </p:txBody>
      </p:sp>
      <p:sp>
        <p:nvSpPr>
          <p:cNvPr id="3" name="コンテンツ プレースホルダー 2"/>
          <p:cNvSpPr>
            <a:spLocks noGrp="1"/>
          </p:cNvSpPr>
          <p:nvPr>
            <p:ph idx="1"/>
          </p:nvPr>
        </p:nvSpPr>
        <p:spPr>
          <a:xfrm>
            <a:off x="209551" y="1925051"/>
            <a:ext cx="12153900" cy="4471738"/>
          </a:xfrm>
        </p:spPr>
        <p:txBody>
          <a:bodyPr>
            <a:normAutofit/>
          </a:bodyPr>
          <a:lstStyle/>
          <a:p>
            <a:pPr marL="0" indent="0">
              <a:buNone/>
            </a:pPr>
            <a:r>
              <a:rPr lang="ja-JP" altLang="en-US" sz="4000" dirty="0" smtClean="0"/>
              <a:t>観察や実験のレポート作成指導が教師の腕の見せ所！</a:t>
            </a:r>
            <a:endParaRPr kumimoji="1" lang="en-US" altLang="ja-JP" sz="4000" dirty="0" smtClean="0"/>
          </a:p>
          <a:p>
            <a:pPr marL="0" indent="0">
              <a:buNone/>
            </a:pPr>
            <a:endParaRPr kumimoji="1" lang="en-US" altLang="ja-JP" sz="800" dirty="0" smtClean="0"/>
          </a:p>
          <a:p>
            <a:r>
              <a:rPr lang="ja-JP" altLang="en-US" sz="3600" dirty="0" smtClean="0"/>
              <a:t>レポートの組み立て方（目的→方法→結果・・・）</a:t>
            </a:r>
            <a:endParaRPr lang="en-US" altLang="ja-JP" sz="3600" dirty="0" smtClean="0"/>
          </a:p>
          <a:p>
            <a:r>
              <a:rPr lang="ja-JP" altLang="en-US" sz="3600" dirty="0" smtClean="0"/>
              <a:t>レポート</a:t>
            </a:r>
            <a:r>
              <a:rPr lang="ja-JP" altLang="en-US" sz="3600" dirty="0"/>
              <a:t>の</a:t>
            </a:r>
            <a:r>
              <a:rPr lang="ja-JP" altLang="en-US" sz="3600" dirty="0" smtClean="0"/>
              <a:t>書き方　　　（例：結果と考察の違いとは？）</a:t>
            </a:r>
            <a:endParaRPr kumimoji="1" lang="en-US" altLang="ja-JP" sz="3600" dirty="0" smtClean="0"/>
          </a:p>
          <a:p>
            <a:r>
              <a:rPr kumimoji="1" lang="ja-JP" altLang="en-US" sz="3600" dirty="0" smtClean="0"/>
              <a:t>グラフの書き方　　　　（例：明らかに外れた値があるときは？）</a:t>
            </a:r>
            <a:endParaRPr kumimoji="1" lang="en-US" altLang="ja-JP" sz="3600" dirty="0" smtClean="0"/>
          </a:p>
          <a:p>
            <a:r>
              <a:rPr lang="ja-JP" altLang="en-US" sz="3600" dirty="0"/>
              <a:t>表</a:t>
            </a:r>
            <a:r>
              <a:rPr lang="ja-JP" altLang="en-US" sz="3600" dirty="0" smtClean="0"/>
              <a:t>とグラフの使い分け</a:t>
            </a:r>
            <a:endParaRPr lang="en-US" altLang="ja-JP" sz="3600" dirty="0"/>
          </a:p>
          <a:p>
            <a:endParaRPr lang="en-US" altLang="ja-JP" sz="800" dirty="0" smtClean="0"/>
          </a:p>
          <a:p>
            <a:pPr marL="0" indent="0">
              <a:buNone/>
            </a:pPr>
            <a:endParaRPr lang="en-US" altLang="ja-JP" sz="3200" dirty="0" smtClean="0"/>
          </a:p>
          <a:p>
            <a:endParaRPr kumimoji="1" lang="en-US" altLang="ja-JP" sz="3200" dirty="0" smtClean="0"/>
          </a:p>
          <a:p>
            <a:endParaRPr kumimoji="1" lang="ja-JP" altLang="en-US" dirty="0"/>
          </a:p>
        </p:txBody>
      </p:sp>
    </p:spTree>
    <p:extLst>
      <p:ext uri="{BB962C8B-B14F-4D97-AF65-F5344CB8AC3E}">
        <p14:creationId xmlns:p14="http://schemas.microsoft.com/office/powerpoint/2010/main" val="18573931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6492" y="0"/>
            <a:ext cx="10504013" cy="1700464"/>
          </a:xfrm>
        </p:spPr>
        <p:txBody>
          <a:bodyPr>
            <a:noAutofit/>
          </a:bodyPr>
          <a:lstStyle/>
          <a:p>
            <a:r>
              <a:rPr lang="en-US" altLang="ja-JP" dirty="0"/>
              <a:t>4. </a:t>
            </a:r>
            <a:r>
              <a:rPr lang="ja-JP" altLang="en-US" dirty="0"/>
              <a:t>思考力・表現力を育む「授業」</a:t>
            </a:r>
            <a:endParaRPr kumimoji="1" lang="ja-JP" altLang="en-US" sz="4800" b="1" dirty="0"/>
          </a:p>
        </p:txBody>
      </p:sp>
      <p:sp>
        <p:nvSpPr>
          <p:cNvPr id="3" name="コンテンツ プレースホルダー 2"/>
          <p:cNvSpPr>
            <a:spLocks noGrp="1"/>
          </p:cNvSpPr>
          <p:nvPr>
            <p:ph idx="1"/>
          </p:nvPr>
        </p:nvSpPr>
        <p:spPr>
          <a:xfrm>
            <a:off x="260223" y="1838856"/>
            <a:ext cx="11134081" cy="4471736"/>
          </a:xfrm>
        </p:spPr>
        <p:txBody>
          <a:bodyPr>
            <a:normAutofit/>
          </a:bodyPr>
          <a:lstStyle/>
          <a:p>
            <a:pPr marL="0" indent="0">
              <a:buNone/>
            </a:pPr>
            <a:r>
              <a:rPr kumimoji="1" lang="ja-JP" altLang="en-US" sz="3200" dirty="0" smtClean="0"/>
              <a:t>各科目内での探究的活動</a:t>
            </a:r>
            <a:endParaRPr kumimoji="1" lang="en-US" altLang="ja-JP" sz="3200" dirty="0" smtClean="0"/>
          </a:p>
          <a:p>
            <a:pPr marL="0" indent="0">
              <a:buNone/>
            </a:pPr>
            <a:r>
              <a:rPr lang="ja-JP" altLang="en-US" sz="3200" dirty="0" smtClean="0"/>
              <a:t>新設科目「理科課題研究」</a:t>
            </a:r>
            <a:endParaRPr kumimoji="1" lang="en-US" altLang="ja-JP" sz="3200" dirty="0" smtClean="0"/>
          </a:p>
          <a:p>
            <a:pPr marL="0" indent="0">
              <a:buNone/>
            </a:pPr>
            <a:endParaRPr kumimoji="1" lang="en-US" altLang="ja-JP" sz="3200" dirty="0" smtClean="0"/>
          </a:p>
          <a:p>
            <a:pPr marL="0" indent="0">
              <a:buNone/>
            </a:pPr>
            <a:r>
              <a:rPr lang="ja-JP" altLang="en-US" sz="3200" dirty="0" smtClean="0"/>
              <a:t>　　 生徒の独創性</a:t>
            </a:r>
            <a:r>
              <a:rPr lang="en-US" altLang="ja-JP" sz="3200" dirty="0" smtClean="0"/>
              <a:t>,</a:t>
            </a:r>
            <a:r>
              <a:rPr lang="ja-JP" altLang="en-US" sz="3200" dirty="0" smtClean="0"/>
              <a:t>創造性を育てられるような題目をどのように</a:t>
            </a:r>
            <a:endParaRPr lang="en-US" altLang="ja-JP" sz="3200" dirty="0" smtClean="0"/>
          </a:p>
          <a:p>
            <a:pPr marL="0" indent="0">
              <a:buNone/>
            </a:pPr>
            <a:r>
              <a:rPr lang="ja-JP" altLang="en-US" sz="3200" dirty="0"/>
              <a:t>　</a:t>
            </a:r>
            <a:r>
              <a:rPr lang="ja-JP" altLang="en-US" sz="3200" dirty="0" smtClean="0"/>
              <a:t>　 設定する</a:t>
            </a:r>
            <a:r>
              <a:rPr lang="en-US" altLang="ja-JP" sz="3200" dirty="0" smtClean="0"/>
              <a:t>…</a:t>
            </a:r>
            <a:r>
              <a:rPr lang="ja-JP" altLang="en-US" sz="3200" dirty="0" smtClean="0"/>
              <a:t>？</a:t>
            </a:r>
            <a:endParaRPr lang="en-US" altLang="ja-JP" sz="3200" dirty="0" smtClean="0"/>
          </a:p>
          <a:p>
            <a:pPr marL="0" indent="0">
              <a:buNone/>
            </a:pPr>
            <a:endParaRPr lang="en-US" altLang="ja-JP" sz="3200" dirty="0" smtClean="0"/>
          </a:p>
          <a:p>
            <a:pPr marL="0" indent="0">
              <a:buNone/>
            </a:pPr>
            <a:r>
              <a:rPr lang="ja-JP" altLang="en-US" sz="3200" dirty="0" smtClean="0"/>
              <a:t>　　      　　川村メソットより、</a:t>
            </a:r>
            <a:r>
              <a:rPr lang="ja-JP" altLang="en-US" sz="3600" u="sng" dirty="0" err="1" smtClean="0"/>
              <a:t>ぷち</a:t>
            </a:r>
            <a:r>
              <a:rPr lang="ja-JP" altLang="en-US" sz="3600" u="sng" dirty="0" smtClean="0"/>
              <a:t>発明</a:t>
            </a:r>
            <a:r>
              <a:rPr lang="en-US" altLang="ja-JP" sz="3600" u="sng" dirty="0" smtClean="0"/>
              <a:t>(</a:t>
            </a:r>
            <a:r>
              <a:rPr lang="ja-JP" altLang="en-US" sz="3600" u="sng" dirty="0" smtClean="0"/>
              <a:t>教育的な発明</a:t>
            </a:r>
            <a:r>
              <a:rPr lang="en-US" altLang="ja-JP" sz="3600" u="sng" dirty="0" smtClean="0"/>
              <a:t>)</a:t>
            </a:r>
            <a:r>
              <a:rPr lang="ja-JP" altLang="en-US" sz="3600" u="sng" dirty="0" smtClean="0"/>
              <a:t>に挑戦</a:t>
            </a:r>
            <a:endParaRPr lang="en-US" altLang="ja-JP" sz="3600" u="sng" dirty="0" smtClean="0"/>
          </a:p>
        </p:txBody>
      </p:sp>
      <p:sp>
        <p:nvSpPr>
          <p:cNvPr id="5" name="右中かっこ 4"/>
          <p:cNvSpPr/>
          <p:nvPr/>
        </p:nvSpPr>
        <p:spPr>
          <a:xfrm>
            <a:off x="5142466" y="1838856"/>
            <a:ext cx="545432" cy="1155032"/>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テキスト ボックス 5"/>
          <p:cNvSpPr txBox="1"/>
          <p:nvPr/>
        </p:nvSpPr>
        <p:spPr>
          <a:xfrm>
            <a:off x="5657850" y="2093207"/>
            <a:ext cx="6134633" cy="646331"/>
          </a:xfrm>
          <a:prstGeom prst="rect">
            <a:avLst/>
          </a:prstGeom>
          <a:noFill/>
        </p:spPr>
        <p:txBody>
          <a:bodyPr wrap="square" rtlCol="0">
            <a:spAutoFit/>
          </a:bodyPr>
          <a:lstStyle/>
          <a:p>
            <a:r>
              <a:rPr kumimoji="1" lang="ja-JP" altLang="en-US" sz="3600" dirty="0" smtClean="0"/>
              <a:t>題目を決めるところから指導！</a:t>
            </a:r>
            <a:endParaRPr kumimoji="1" lang="ja-JP" altLang="en-US" sz="3600" dirty="0"/>
          </a:p>
        </p:txBody>
      </p:sp>
      <p:sp>
        <p:nvSpPr>
          <p:cNvPr id="7" name="右カーブ矢印 6"/>
          <p:cNvSpPr/>
          <p:nvPr/>
        </p:nvSpPr>
        <p:spPr>
          <a:xfrm rot="19863353">
            <a:off x="313114" y="3298416"/>
            <a:ext cx="424543" cy="113536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右カーブ矢印 8"/>
          <p:cNvSpPr/>
          <p:nvPr/>
        </p:nvSpPr>
        <p:spPr>
          <a:xfrm rot="19863353">
            <a:off x="1234094" y="4899761"/>
            <a:ext cx="424543" cy="113536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42781311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0037" y="19411"/>
            <a:ext cx="10058400" cy="1713136"/>
          </a:xfrm>
        </p:spPr>
        <p:txBody>
          <a:bodyPr>
            <a:normAutofit/>
          </a:bodyPr>
          <a:lstStyle/>
          <a:p>
            <a:r>
              <a:rPr lang="ja-JP" altLang="en-US" dirty="0" smtClean="0"/>
              <a:t>例：</a:t>
            </a:r>
            <a:r>
              <a:rPr kumimoji="1" lang="ja-JP" altLang="en-US" sz="4800" b="1" dirty="0" smtClean="0"/>
              <a:t>マヨネーズやバターで進む船</a:t>
            </a:r>
            <a:r>
              <a:rPr kumimoji="1" lang="en-US" altLang="ja-JP" sz="4800" dirty="0" smtClean="0"/>
              <a:t/>
            </a:r>
            <a:br>
              <a:rPr kumimoji="1" lang="en-US" altLang="ja-JP" sz="4800" dirty="0" smtClean="0"/>
            </a:br>
            <a:r>
              <a:rPr lang="en-US" altLang="ja-JP" sz="3600" dirty="0" smtClean="0"/>
              <a:t>(Science</a:t>
            </a:r>
            <a:r>
              <a:rPr lang="ja-JP" altLang="en-US" sz="3600" dirty="0" smtClean="0"/>
              <a:t>＆</a:t>
            </a:r>
            <a:r>
              <a:rPr lang="en-US" altLang="ja-JP" sz="3600" dirty="0" smtClean="0"/>
              <a:t>Technology Journal 2005</a:t>
            </a:r>
            <a:r>
              <a:rPr lang="ja-JP" altLang="en-US" sz="3600" dirty="0" smtClean="0"/>
              <a:t>年</a:t>
            </a:r>
            <a:r>
              <a:rPr lang="en-US" altLang="ja-JP" sz="3600" dirty="0" smtClean="0"/>
              <a:t>)</a:t>
            </a:r>
            <a:endParaRPr kumimoji="1" lang="ja-JP" altLang="en-US" sz="3600" dirty="0"/>
          </a:p>
        </p:txBody>
      </p:sp>
      <p:pic>
        <p:nvPicPr>
          <p:cNvPr id="5" name="ship (3)">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355958" y="1816100"/>
            <a:ext cx="6499283" cy="4874463"/>
          </a:xfrm>
          <a:prstGeom prst="rect">
            <a:avLst/>
          </a:prstGeom>
        </p:spPr>
      </p:pic>
    </p:spTree>
    <p:extLst>
      <p:ext uri="{BB962C8B-B14F-4D97-AF65-F5344CB8AC3E}">
        <p14:creationId xmlns:p14="http://schemas.microsoft.com/office/powerpoint/2010/main" val="25364383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3995" y="19411"/>
            <a:ext cx="10058400" cy="1215832"/>
          </a:xfrm>
        </p:spPr>
        <p:txBody>
          <a:bodyPr>
            <a:normAutofit/>
          </a:bodyPr>
          <a:lstStyle/>
          <a:p>
            <a:r>
              <a:rPr lang="ja-JP" altLang="en-US" dirty="0" smtClean="0"/>
              <a:t>例：</a:t>
            </a:r>
            <a:r>
              <a:rPr lang="ja-JP" altLang="en-US" sz="4800" b="1" dirty="0" smtClean="0"/>
              <a:t>マヨネーズ</a:t>
            </a:r>
            <a:r>
              <a:rPr lang="ja-JP" altLang="en-US" sz="4800" b="1" dirty="0"/>
              <a:t>やバターで進む船</a:t>
            </a:r>
            <a:endParaRPr kumimoji="1" lang="ja-JP" altLang="en-US" sz="4800" b="1" dirty="0"/>
          </a:p>
        </p:txBody>
      </p:sp>
      <p:sp>
        <p:nvSpPr>
          <p:cNvPr id="3" name="コンテンツ プレースホルダー 2"/>
          <p:cNvSpPr>
            <a:spLocks noGrp="1"/>
          </p:cNvSpPr>
          <p:nvPr>
            <p:ph idx="1"/>
          </p:nvPr>
        </p:nvSpPr>
        <p:spPr>
          <a:xfrm>
            <a:off x="363995" y="2390783"/>
            <a:ext cx="10901316" cy="4695543"/>
          </a:xfrm>
        </p:spPr>
        <p:txBody>
          <a:bodyPr>
            <a:normAutofit/>
          </a:bodyPr>
          <a:lstStyle/>
          <a:p>
            <a:pPr marL="0" indent="0">
              <a:buNone/>
            </a:pPr>
            <a:endParaRPr lang="en-US" altLang="ja-JP" sz="3200" dirty="0" smtClean="0"/>
          </a:p>
          <a:p>
            <a:pPr marL="0" indent="0">
              <a:buNone/>
            </a:pPr>
            <a:r>
              <a:rPr lang="ja-JP" altLang="en-US" sz="3200" dirty="0" smtClean="0"/>
              <a:t>使われていたのは</a:t>
            </a:r>
            <a:endParaRPr lang="en-US" altLang="ja-JP" sz="3200" dirty="0"/>
          </a:p>
          <a:p>
            <a:pPr marL="0" indent="0">
              <a:buNone/>
            </a:pPr>
            <a:r>
              <a:rPr lang="ja-JP" altLang="en-US" sz="3200" dirty="0" smtClean="0"/>
              <a:t>液体</a:t>
            </a:r>
            <a:r>
              <a:rPr lang="ja-JP" altLang="en-US" sz="3200" dirty="0"/>
              <a:t>の表面</a:t>
            </a:r>
            <a:r>
              <a:rPr lang="ja-JP" altLang="en-US" sz="3200" dirty="0" smtClean="0"/>
              <a:t>張力！</a:t>
            </a:r>
            <a:endParaRPr lang="en-US" altLang="ja-JP" sz="3200" dirty="0" smtClean="0"/>
          </a:p>
          <a:p>
            <a:pPr marL="0" indent="0">
              <a:buNone/>
            </a:pPr>
            <a:endParaRPr lang="en-US" altLang="ja-JP" dirty="0"/>
          </a:p>
          <a:p>
            <a:pPr marL="0" indent="0">
              <a:buNone/>
            </a:pPr>
            <a:endParaRPr lang="en-US" altLang="ja-JP" dirty="0" smtClean="0"/>
          </a:p>
          <a:p>
            <a:pPr marL="0" indent="0">
              <a:buNone/>
            </a:pPr>
            <a:endParaRPr lang="en-US" altLang="ja-JP" dirty="0" smtClean="0"/>
          </a:p>
          <a:p>
            <a:pPr marL="0" indent="0">
              <a:buNone/>
            </a:pPr>
            <a:endParaRPr lang="en-US" altLang="ja-JP" sz="3200" dirty="0" smtClean="0"/>
          </a:p>
        </p:txBody>
      </p:sp>
      <p:sp>
        <p:nvSpPr>
          <p:cNvPr id="32" name="テキスト ボックス 31"/>
          <p:cNvSpPr txBox="1"/>
          <p:nvPr/>
        </p:nvSpPr>
        <p:spPr>
          <a:xfrm>
            <a:off x="5801896" y="1643641"/>
            <a:ext cx="4574525" cy="523220"/>
          </a:xfrm>
          <a:prstGeom prst="rect">
            <a:avLst/>
          </a:prstGeom>
          <a:noFill/>
        </p:spPr>
        <p:txBody>
          <a:bodyPr wrap="square" rtlCol="0">
            <a:spAutoFit/>
          </a:bodyPr>
          <a:lstStyle/>
          <a:p>
            <a:r>
              <a:rPr kumimoji="1" lang="ja-JP" altLang="en-US" sz="2800" b="1" dirty="0" smtClean="0"/>
              <a:t>マヨネーズが</a:t>
            </a:r>
            <a:r>
              <a:rPr kumimoji="1" lang="ja-JP" altLang="en-US" sz="2800" b="1" dirty="0" smtClean="0"/>
              <a:t>水面に広がると</a:t>
            </a:r>
            <a:endParaRPr kumimoji="1" lang="ja-JP" altLang="en-US" sz="2800" b="1" dirty="0"/>
          </a:p>
        </p:txBody>
      </p:sp>
      <p:sp>
        <p:nvSpPr>
          <p:cNvPr id="34" name="角丸四角形 33"/>
          <p:cNvSpPr/>
          <p:nvPr/>
        </p:nvSpPr>
        <p:spPr>
          <a:xfrm>
            <a:off x="4142223" y="1309561"/>
            <a:ext cx="7893873" cy="4695543"/>
          </a:xfrm>
          <a:prstGeom prst="round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グループ化 23"/>
          <p:cNvGrpSpPr/>
          <p:nvPr/>
        </p:nvGrpSpPr>
        <p:grpSpPr>
          <a:xfrm>
            <a:off x="6776047" y="2764606"/>
            <a:ext cx="2684768" cy="930786"/>
            <a:chOff x="8033845" y="2830031"/>
            <a:chExt cx="2684768" cy="500391"/>
          </a:xfrm>
        </p:grpSpPr>
        <p:grpSp>
          <p:nvGrpSpPr>
            <p:cNvPr id="30" name="グループ化 29"/>
            <p:cNvGrpSpPr/>
            <p:nvPr/>
          </p:nvGrpSpPr>
          <p:grpSpPr>
            <a:xfrm>
              <a:off x="8505855" y="2830031"/>
              <a:ext cx="2212758" cy="456027"/>
              <a:chOff x="6831136" y="1343647"/>
              <a:chExt cx="1090814" cy="382834"/>
            </a:xfrm>
          </p:grpSpPr>
          <p:grpSp>
            <p:nvGrpSpPr>
              <p:cNvPr id="18" name="グループ化 17"/>
              <p:cNvGrpSpPr/>
              <p:nvPr/>
            </p:nvGrpSpPr>
            <p:grpSpPr>
              <a:xfrm>
                <a:off x="6831136" y="1343647"/>
                <a:ext cx="1010456" cy="382834"/>
                <a:chOff x="5135044" y="2094114"/>
                <a:chExt cx="1010456" cy="382834"/>
              </a:xfrm>
            </p:grpSpPr>
            <p:sp>
              <p:nvSpPr>
                <p:cNvPr id="7" name="平行四辺形 6"/>
                <p:cNvSpPr/>
                <p:nvPr/>
              </p:nvSpPr>
              <p:spPr>
                <a:xfrm rot="5400000">
                  <a:off x="5507685" y="1839132"/>
                  <a:ext cx="382834" cy="892797"/>
                </a:xfrm>
                <a:prstGeom prst="parallelogram">
                  <a:avLst>
                    <a:gd name="adj" fmla="val 0"/>
                  </a:avLst>
                </a:prstGeom>
                <a:solidFill>
                  <a:schemeClr val="bg1">
                    <a:lumMod val="6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rot="21248404">
                  <a:off x="5135044" y="2133764"/>
                  <a:ext cx="325565" cy="304334"/>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1" name="直線矢印コネクタ 20"/>
              <p:cNvCxnSpPr/>
              <p:nvPr/>
            </p:nvCxnSpPr>
            <p:spPr>
              <a:xfrm flipV="1">
                <a:off x="7443456" y="1527962"/>
                <a:ext cx="478494" cy="6383"/>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29" name="円/楕円 28"/>
            <p:cNvSpPr/>
            <p:nvPr/>
          </p:nvSpPr>
          <p:spPr>
            <a:xfrm rot="21248404">
              <a:off x="8202176" y="3135691"/>
              <a:ext cx="348773" cy="194731"/>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rot="21248404">
              <a:off x="8360462" y="2854250"/>
              <a:ext cx="348773" cy="194731"/>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p:nvSpPr>
          <p:spPr>
            <a:xfrm rot="21248404">
              <a:off x="8033845" y="2970769"/>
              <a:ext cx="198926" cy="162047"/>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円/楕円 4"/>
          <p:cNvSpPr/>
          <p:nvPr/>
        </p:nvSpPr>
        <p:spPr>
          <a:xfrm>
            <a:off x="4284651" y="2492811"/>
            <a:ext cx="2348968" cy="1420111"/>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表面張力</a:t>
            </a:r>
            <a:endParaRPr kumimoji="1" lang="en-US" altLang="ja-JP" sz="2800" dirty="0" smtClean="0">
              <a:solidFill>
                <a:schemeClr val="tx1"/>
              </a:solidFill>
            </a:endParaRPr>
          </a:p>
          <a:p>
            <a:pPr algn="ctr"/>
            <a:r>
              <a:rPr kumimoji="1" lang="ja-JP" altLang="en-US" sz="4000" dirty="0" smtClean="0">
                <a:solidFill>
                  <a:schemeClr val="tx1"/>
                </a:solidFill>
              </a:rPr>
              <a:t>弱まる</a:t>
            </a:r>
            <a:endParaRPr kumimoji="1" lang="ja-JP" altLang="en-US" sz="4000" dirty="0">
              <a:solidFill>
                <a:schemeClr val="tx1"/>
              </a:solidFill>
            </a:endParaRPr>
          </a:p>
        </p:txBody>
      </p:sp>
      <p:sp>
        <p:nvSpPr>
          <p:cNvPr id="20" name="円/楕円 19"/>
          <p:cNvSpPr/>
          <p:nvPr/>
        </p:nvSpPr>
        <p:spPr>
          <a:xfrm>
            <a:off x="9505812" y="2492810"/>
            <a:ext cx="2348968" cy="1420111"/>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表面張力</a:t>
            </a:r>
            <a:endParaRPr kumimoji="1" lang="en-US" altLang="ja-JP" sz="2800" dirty="0" smtClean="0">
              <a:solidFill>
                <a:schemeClr val="tx1"/>
              </a:solidFill>
            </a:endParaRPr>
          </a:p>
          <a:p>
            <a:pPr algn="ctr"/>
            <a:r>
              <a:rPr kumimoji="1" lang="ja-JP" altLang="en-US" sz="4000" dirty="0" smtClean="0">
                <a:solidFill>
                  <a:schemeClr val="tx1"/>
                </a:solidFill>
              </a:rPr>
              <a:t>普通</a:t>
            </a:r>
            <a:endParaRPr kumimoji="1" lang="ja-JP" altLang="en-US" sz="4000" dirty="0">
              <a:solidFill>
                <a:schemeClr val="tx1"/>
              </a:solidFill>
            </a:endParaRPr>
          </a:p>
        </p:txBody>
      </p:sp>
      <p:sp>
        <p:nvSpPr>
          <p:cNvPr id="22" name="テキスト ボックス 21"/>
          <p:cNvSpPr txBox="1"/>
          <p:nvPr/>
        </p:nvSpPr>
        <p:spPr>
          <a:xfrm>
            <a:off x="4338359" y="4067741"/>
            <a:ext cx="5944743" cy="1384995"/>
          </a:xfrm>
          <a:prstGeom prst="rect">
            <a:avLst/>
          </a:prstGeom>
          <a:noFill/>
        </p:spPr>
        <p:txBody>
          <a:bodyPr wrap="square" rtlCol="0">
            <a:spAutoFit/>
          </a:bodyPr>
          <a:lstStyle/>
          <a:p>
            <a:r>
              <a:rPr kumimoji="1" lang="ja-JP" altLang="en-US" sz="2800" b="1" dirty="0" smtClean="0"/>
              <a:t>アルミ</a:t>
            </a:r>
            <a:r>
              <a:rPr kumimoji="1" lang="ja-JP" altLang="en-US" sz="2800" b="1" dirty="0"/>
              <a:t>ホイル</a:t>
            </a:r>
            <a:r>
              <a:rPr kumimoji="1" lang="ja-JP" altLang="en-US" sz="2800" b="1" dirty="0" smtClean="0"/>
              <a:t>は表面張力の強いほうに</a:t>
            </a:r>
            <a:r>
              <a:rPr kumimoji="1" lang="ja-JP" altLang="en-US" sz="2800" b="1" dirty="0" smtClean="0"/>
              <a:t>引き寄せられる</a:t>
            </a:r>
            <a:endParaRPr kumimoji="1" lang="en-US" altLang="ja-JP" sz="2800" b="1" dirty="0" smtClean="0"/>
          </a:p>
          <a:p>
            <a:r>
              <a:rPr kumimoji="1" lang="ja-JP" altLang="en-US" sz="2800" b="1" dirty="0"/>
              <a:t>　</a:t>
            </a:r>
            <a:r>
              <a:rPr kumimoji="1" lang="ja-JP" altLang="en-US" sz="2800" b="1" dirty="0" smtClean="0"/>
              <a:t>　　　　　→　　前進！</a:t>
            </a:r>
            <a:endParaRPr kumimoji="1" lang="ja-JP" altLang="en-US" sz="2800" b="1" dirty="0"/>
          </a:p>
        </p:txBody>
      </p:sp>
    </p:spTree>
    <p:extLst>
      <p:ext uri="{BB962C8B-B14F-4D97-AF65-F5344CB8AC3E}">
        <p14:creationId xmlns:p14="http://schemas.microsoft.com/office/powerpoint/2010/main" val="41796970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57250" y="902208"/>
            <a:ext cx="10251948" cy="5517642"/>
          </a:xfrm>
        </p:spPr>
        <p:txBody>
          <a:bodyPr>
            <a:normAutofit/>
          </a:bodyPr>
          <a:lstStyle/>
          <a:p>
            <a:pPr marL="0" indent="0">
              <a:buNone/>
            </a:pPr>
            <a:r>
              <a:rPr lang="ja-JP" altLang="en-US" sz="3600" dirty="0"/>
              <a:t>進む秘密が分かったら</a:t>
            </a:r>
            <a:r>
              <a:rPr lang="ja-JP" altLang="en-US" sz="3600" dirty="0" smtClean="0"/>
              <a:t>、</a:t>
            </a:r>
            <a:endParaRPr lang="en-US" altLang="ja-JP" sz="3600" dirty="0" smtClean="0"/>
          </a:p>
          <a:p>
            <a:pPr marL="0" indent="0">
              <a:buNone/>
            </a:pPr>
            <a:r>
              <a:rPr lang="ja-JP" altLang="en-US" sz="3600" dirty="0" smtClean="0"/>
              <a:t>「その</a:t>
            </a:r>
            <a:r>
              <a:rPr lang="ja-JP" altLang="en-US" sz="3600" dirty="0"/>
              <a:t>場で回転させるには</a:t>
            </a:r>
            <a:r>
              <a:rPr lang="ja-JP" altLang="en-US" sz="3600" dirty="0" smtClean="0"/>
              <a:t>？」</a:t>
            </a:r>
            <a:endParaRPr lang="en-US" altLang="ja-JP" sz="3600" dirty="0" smtClean="0"/>
          </a:p>
          <a:p>
            <a:pPr marL="0" indent="0">
              <a:buNone/>
            </a:pPr>
            <a:r>
              <a:rPr lang="ja-JP" altLang="en-US" sz="3600" dirty="0" smtClean="0"/>
              <a:t>「マヨネーズが広がった部分に置いたら？」</a:t>
            </a:r>
            <a:endParaRPr lang="en-US" altLang="ja-JP" sz="3600" dirty="0" smtClean="0"/>
          </a:p>
          <a:p>
            <a:pPr marL="0" indent="0">
              <a:buNone/>
            </a:pPr>
            <a:r>
              <a:rPr lang="ja-JP" altLang="en-US" sz="3600" dirty="0" smtClean="0"/>
              <a:t>などの発問を用意しておく</a:t>
            </a:r>
            <a:endParaRPr lang="en-US" altLang="ja-JP" sz="3600" dirty="0" smtClean="0"/>
          </a:p>
          <a:p>
            <a:pPr marL="0" indent="0">
              <a:buNone/>
            </a:pPr>
            <a:r>
              <a:rPr lang="ja-JP" altLang="en-US" sz="3600" dirty="0">
                <a:solidFill>
                  <a:srgbClr val="FF0000"/>
                </a:solidFill>
              </a:rPr>
              <a:t>　</a:t>
            </a:r>
            <a:r>
              <a:rPr lang="ja-JP" altLang="en-US" sz="3600" dirty="0" smtClean="0">
                <a:solidFill>
                  <a:srgbClr val="FF0000"/>
                </a:solidFill>
              </a:rPr>
              <a:t>　　　　　　　　　　　　→生徒</a:t>
            </a:r>
            <a:r>
              <a:rPr lang="ja-JP" altLang="en-US" sz="3600" dirty="0">
                <a:solidFill>
                  <a:srgbClr val="FF0000"/>
                </a:solidFill>
              </a:rPr>
              <a:t>が主体的に</a:t>
            </a:r>
            <a:r>
              <a:rPr lang="ja-JP" altLang="en-US" sz="3600" dirty="0" smtClean="0">
                <a:solidFill>
                  <a:srgbClr val="FF0000"/>
                </a:solidFill>
              </a:rPr>
              <a:t>なれる</a:t>
            </a:r>
            <a:endParaRPr lang="en-US" altLang="ja-JP" sz="3600" dirty="0" smtClean="0">
              <a:solidFill>
                <a:srgbClr val="FF0000"/>
              </a:solidFill>
            </a:endParaRPr>
          </a:p>
          <a:p>
            <a:pPr marL="0" indent="0">
              <a:buNone/>
            </a:pPr>
            <a:endParaRPr lang="en-US" altLang="ja-JP" sz="3600" u="sng" dirty="0">
              <a:solidFill>
                <a:srgbClr val="FF0000"/>
              </a:solidFill>
            </a:endParaRPr>
          </a:p>
          <a:p>
            <a:pPr marL="0" indent="0" algn="ctr">
              <a:buNone/>
            </a:pPr>
            <a:r>
              <a:rPr lang="ja-JP" altLang="en-US" sz="4000" u="sng" dirty="0" smtClean="0"/>
              <a:t>生徒の興味に応じた題目設定が望ましい</a:t>
            </a:r>
            <a:endParaRPr lang="ja-JP" altLang="en-US" sz="4000" u="sng" dirty="0"/>
          </a:p>
          <a:p>
            <a:endParaRPr kumimoji="1" lang="en-US" altLang="ja-JP" sz="3600" dirty="0" smtClean="0"/>
          </a:p>
          <a:p>
            <a:endParaRPr kumimoji="1" lang="en-US" altLang="ja-JP" sz="3600" dirty="0" smtClean="0"/>
          </a:p>
        </p:txBody>
      </p:sp>
    </p:spTree>
    <p:extLst>
      <p:ext uri="{BB962C8B-B14F-4D97-AF65-F5344CB8AC3E}">
        <p14:creationId xmlns:p14="http://schemas.microsoft.com/office/powerpoint/2010/main" val="38637334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7953" y="3368"/>
            <a:ext cx="10058400" cy="1761263"/>
          </a:xfrm>
        </p:spPr>
        <p:txBody>
          <a:bodyPr>
            <a:normAutofit/>
          </a:bodyPr>
          <a:lstStyle/>
          <a:p>
            <a:r>
              <a:rPr kumimoji="1" lang="en-US" altLang="ja-JP" sz="4800" b="1" dirty="0" smtClean="0"/>
              <a:t>5. </a:t>
            </a:r>
            <a:r>
              <a:rPr kumimoji="1" lang="ja-JP" altLang="en-US" sz="4800" b="1" dirty="0" smtClean="0"/>
              <a:t>まとめ</a:t>
            </a:r>
            <a:endParaRPr kumimoji="1" lang="ja-JP" altLang="en-US" sz="4800" b="1" dirty="0"/>
          </a:p>
        </p:txBody>
      </p:sp>
      <p:sp>
        <p:nvSpPr>
          <p:cNvPr id="3" name="コンテンツ プレースホルダー 2"/>
          <p:cNvSpPr>
            <a:spLocks noGrp="1"/>
          </p:cNvSpPr>
          <p:nvPr>
            <p:ph idx="1"/>
          </p:nvPr>
        </p:nvSpPr>
        <p:spPr>
          <a:xfrm>
            <a:off x="596318" y="1608364"/>
            <a:ext cx="11225567" cy="4050792"/>
          </a:xfrm>
        </p:spPr>
        <p:txBody>
          <a:bodyPr>
            <a:noAutofit/>
          </a:bodyPr>
          <a:lstStyle/>
          <a:p>
            <a:pPr marL="0" indent="0">
              <a:buNone/>
            </a:pPr>
            <a:r>
              <a:rPr kumimoji="1" lang="ja-JP" altLang="en-US" sz="3200" dirty="0" smtClean="0"/>
              <a:t>科学的な思考力・表現力を育むには、</a:t>
            </a:r>
            <a:endParaRPr kumimoji="1" lang="en-US" altLang="ja-JP" sz="3200" dirty="0" smtClean="0"/>
          </a:p>
          <a:p>
            <a:pPr marL="0" indent="0">
              <a:buNone/>
            </a:pPr>
            <a:r>
              <a:rPr lang="ja-JP" altLang="en-US" sz="3200" dirty="0" smtClean="0"/>
              <a:t>観察・実験の授業を充実させる必要がある</a:t>
            </a:r>
            <a:endParaRPr lang="en-US" altLang="ja-JP" sz="3200" dirty="0" smtClean="0"/>
          </a:p>
          <a:p>
            <a:pPr marL="0" indent="0">
              <a:buNone/>
            </a:pPr>
            <a:endParaRPr lang="en-US" altLang="ja-JP" sz="800" dirty="0" smtClean="0"/>
          </a:p>
          <a:p>
            <a:pPr marL="0" indent="0">
              <a:buNone/>
            </a:pPr>
            <a:r>
              <a:rPr lang="ja-JP" altLang="en-US" sz="3200" dirty="0" smtClean="0"/>
              <a:t>そのために</a:t>
            </a:r>
            <a:r>
              <a:rPr lang="ja-JP" altLang="en-US" sz="3200" dirty="0"/>
              <a:t>は</a:t>
            </a:r>
            <a:endParaRPr lang="en-US" altLang="ja-JP" sz="3200" dirty="0" smtClean="0"/>
          </a:p>
          <a:p>
            <a:pPr marL="0" indent="0">
              <a:buNone/>
            </a:pPr>
            <a:r>
              <a:rPr kumimoji="1" lang="ja-JP" altLang="en-US" sz="4000" dirty="0" smtClean="0"/>
              <a:t>「レポートの作成指導」</a:t>
            </a:r>
            <a:r>
              <a:rPr kumimoji="1" lang="ja-JP" altLang="en-US" sz="3200" dirty="0" smtClean="0"/>
              <a:t>　と　</a:t>
            </a:r>
            <a:r>
              <a:rPr kumimoji="1" lang="ja-JP" altLang="en-US" sz="4000" dirty="0" smtClean="0"/>
              <a:t>「</a:t>
            </a:r>
            <a:r>
              <a:rPr lang="ja-JP" altLang="en-US" sz="4000" dirty="0" smtClean="0"/>
              <a:t>実験の題目決め」</a:t>
            </a:r>
            <a:r>
              <a:rPr lang="ja-JP" altLang="en-US" sz="3200" dirty="0" smtClean="0"/>
              <a:t>が重要</a:t>
            </a:r>
            <a:endParaRPr lang="en-US" altLang="ja-JP" sz="3200" dirty="0" smtClean="0"/>
          </a:p>
          <a:p>
            <a:pPr marL="0" indent="0">
              <a:buNone/>
            </a:pPr>
            <a:r>
              <a:rPr kumimoji="1" lang="ja-JP" altLang="en-US" sz="3200" dirty="0" smtClean="0"/>
              <a:t>　</a:t>
            </a:r>
            <a:endParaRPr kumimoji="1" lang="en-US" altLang="ja-JP" sz="3200" dirty="0"/>
          </a:p>
          <a:p>
            <a:pPr marL="0" indent="0">
              <a:buNone/>
            </a:pPr>
            <a:endParaRPr kumimoji="1" lang="en-US" altLang="ja-JP" sz="3200" dirty="0"/>
          </a:p>
        </p:txBody>
      </p:sp>
      <p:sp>
        <p:nvSpPr>
          <p:cNvPr id="4" name="角丸四角形 3"/>
          <p:cNvSpPr/>
          <p:nvPr/>
        </p:nvSpPr>
        <p:spPr>
          <a:xfrm>
            <a:off x="8360231" y="1345424"/>
            <a:ext cx="3673928" cy="155121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smtClean="0">
                <a:solidFill>
                  <a:schemeClr val="tx1"/>
                </a:solidFill>
              </a:rPr>
              <a:t>SSH</a:t>
            </a:r>
            <a:r>
              <a:rPr kumimoji="1" lang="ja-JP" altLang="en-US" sz="3200" dirty="0" smtClean="0">
                <a:solidFill>
                  <a:schemeClr val="tx1"/>
                </a:solidFill>
              </a:rPr>
              <a:t>や</a:t>
            </a:r>
            <a:r>
              <a:rPr kumimoji="1" lang="en-US" altLang="ja-JP" sz="3200" dirty="0" smtClean="0">
                <a:solidFill>
                  <a:schemeClr val="tx1"/>
                </a:solidFill>
              </a:rPr>
              <a:t>SGH</a:t>
            </a:r>
            <a:r>
              <a:rPr kumimoji="1" lang="ja-JP" altLang="en-US" sz="3200" dirty="0" smtClean="0">
                <a:solidFill>
                  <a:schemeClr val="tx1"/>
                </a:solidFill>
              </a:rPr>
              <a:t>の学級を担当することも！</a:t>
            </a:r>
            <a:endParaRPr kumimoji="1" lang="ja-JP" altLang="en-US" sz="3200" dirty="0">
              <a:solidFill>
                <a:schemeClr val="tx1"/>
              </a:solidFill>
            </a:endParaRPr>
          </a:p>
        </p:txBody>
      </p:sp>
      <p:sp>
        <p:nvSpPr>
          <p:cNvPr id="5" name="正方形/長方形 4"/>
          <p:cNvSpPr/>
          <p:nvPr/>
        </p:nvSpPr>
        <p:spPr>
          <a:xfrm>
            <a:off x="489858" y="1485901"/>
            <a:ext cx="7527472" cy="127026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吹き出し 6"/>
          <p:cNvSpPr/>
          <p:nvPr/>
        </p:nvSpPr>
        <p:spPr>
          <a:xfrm>
            <a:off x="347953" y="4744756"/>
            <a:ext cx="4804842" cy="1413727"/>
          </a:xfrm>
          <a:prstGeom prst="wedgeRoundRectCallout">
            <a:avLst>
              <a:gd name="adj1" fmla="val -19923"/>
              <a:gd name="adj2" fmla="val -79882"/>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smtClean="0">
                <a:solidFill>
                  <a:schemeClr val="tx1"/>
                </a:solidFill>
              </a:rPr>
              <a:t>論理的な考え方の習得</a:t>
            </a:r>
            <a:endParaRPr kumimoji="1" lang="en-US" altLang="ja-JP" sz="3200" smtClean="0">
              <a:solidFill>
                <a:schemeClr val="tx1"/>
              </a:solidFill>
            </a:endParaRPr>
          </a:p>
          <a:p>
            <a:pPr algn="ctr"/>
            <a:r>
              <a:rPr kumimoji="1" lang="ja-JP" altLang="en-US" sz="3200" smtClean="0">
                <a:solidFill>
                  <a:schemeClr val="tx1"/>
                </a:solidFill>
              </a:rPr>
              <a:t>表現力を鍛える</a:t>
            </a:r>
            <a:endParaRPr kumimoji="1" lang="ja-JP" altLang="en-US" sz="3200" dirty="0">
              <a:solidFill>
                <a:schemeClr val="tx1"/>
              </a:solidFill>
            </a:endParaRPr>
          </a:p>
        </p:txBody>
      </p:sp>
      <p:sp>
        <p:nvSpPr>
          <p:cNvPr id="9" name="角丸四角形吹き出し 8"/>
          <p:cNvSpPr/>
          <p:nvPr/>
        </p:nvSpPr>
        <p:spPr>
          <a:xfrm>
            <a:off x="5516937" y="4744756"/>
            <a:ext cx="6304948" cy="1413727"/>
          </a:xfrm>
          <a:prstGeom prst="wedgeRoundRectCallout">
            <a:avLst>
              <a:gd name="adj1" fmla="val 11001"/>
              <a:gd name="adj2" fmla="val -78727"/>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rPr>
              <a:t>生徒</a:t>
            </a:r>
            <a:r>
              <a:rPr kumimoji="1" lang="ja-JP" altLang="en-US" sz="3200" dirty="0" smtClean="0">
                <a:solidFill>
                  <a:schemeClr val="tx1"/>
                </a:solidFill>
              </a:rPr>
              <a:t>が</a:t>
            </a:r>
            <a:r>
              <a:rPr kumimoji="1" lang="ja-JP" altLang="en-US" sz="3200" dirty="0">
                <a:solidFill>
                  <a:schemeClr val="tx1"/>
                </a:solidFill>
              </a:rPr>
              <a:t>主体的</a:t>
            </a:r>
            <a:r>
              <a:rPr kumimoji="1" lang="ja-JP" altLang="en-US" sz="3200" dirty="0" smtClean="0">
                <a:solidFill>
                  <a:schemeClr val="tx1"/>
                </a:solidFill>
              </a:rPr>
              <a:t>になれるような題目</a:t>
            </a:r>
            <a:endParaRPr kumimoji="1" lang="en-US" altLang="ja-JP" sz="3200" dirty="0" smtClean="0">
              <a:solidFill>
                <a:schemeClr val="tx1"/>
              </a:solidFill>
            </a:endParaRPr>
          </a:p>
          <a:p>
            <a:pPr algn="ctr"/>
            <a:r>
              <a:rPr kumimoji="1" lang="ja-JP" altLang="en-US" sz="3200" dirty="0" smtClean="0">
                <a:solidFill>
                  <a:schemeClr val="tx1"/>
                </a:solidFill>
              </a:rPr>
              <a:t>独創性・創造性が伸ばせる題目</a:t>
            </a:r>
            <a:endParaRPr kumimoji="1" lang="en-US" altLang="ja-JP" sz="3200" dirty="0" smtClean="0">
              <a:solidFill>
                <a:schemeClr val="tx1"/>
              </a:solidFill>
            </a:endParaRPr>
          </a:p>
        </p:txBody>
      </p:sp>
    </p:spTree>
    <p:extLst>
      <p:ext uri="{BB962C8B-B14F-4D97-AF65-F5344CB8AC3E}">
        <p14:creationId xmlns:p14="http://schemas.microsoft.com/office/powerpoint/2010/main" val="5811012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371878" y="2120258"/>
            <a:ext cx="9823850" cy="1646302"/>
          </a:xfrm>
        </p:spPr>
        <p:txBody>
          <a:bodyPr>
            <a:normAutofit/>
          </a:bodyPr>
          <a:lstStyle/>
          <a:p>
            <a:r>
              <a:rPr lang="ja-JP" altLang="en-US" sz="6000" b="1" dirty="0"/>
              <a:t>科学的な思考力・</a:t>
            </a:r>
            <a:r>
              <a:rPr lang="ja-JP" altLang="en-US" sz="6000" b="1" dirty="0" smtClean="0"/>
              <a:t>表現力を</a:t>
            </a:r>
            <a:r>
              <a:rPr lang="en-US" altLang="ja-JP" sz="6000" b="1" dirty="0" smtClean="0"/>
              <a:t/>
            </a:r>
            <a:br>
              <a:rPr lang="en-US" altLang="ja-JP" sz="6000" b="1" dirty="0" smtClean="0"/>
            </a:br>
            <a:r>
              <a:rPr lang="ja-JP" altLang="en-US" sz="6000" b="1" dirty="0" smtClean="0"/>
              <a:t>育む</a:t>
            </a:r>
            <a:r>
              <a:rPr lang="ja-JP" altLang="en-US" sz="6000" b="1" dirty="0"/>
              <a:t>指導について</a:t>
            </a:r>
            <a:endParaRPr kumimoji="1" lang="ja-JP" altLang="en-US" sz="6000" b="1" dirty="0"/>
          </a:p>
        </p:txBody>
      </p:sp>
      <p:sp>
        <p:nvSpPr>
          <p:cNvPr id="3" name="サブタイトル 2"/>
          <p:cNvSpPr>
            <a:spLocks noGrp="1"/>
          </p:cNvSpPr>
          <p:nvPr>
            <p:ph type="subTitle" idx="1"/>
          </p:nvPr>
        </p:nvSpPr>
        <p:spPr>
          <a:xfrm>
            <a:off x="453898" y="290610"/>
            <a:ext cx="4743744" cy="1096899"/>
          </a:xfrm>
        </p:spPr>
        <p:txBody>
          <a:bodyPr>
            <a:noAutofit/>
          </a:bodyPr>
          <a:lstStyle/>
          <a:p>
            <a:r>
              <a:rPr kumimoji="1" lang="en-US" altLang="ja-JP" sz="3200" b="1" dirty="0" smtClean="0"/>
              <a:t>H27</a:t>
            </a:r>
            <a:r>
              <a:rPr kumimoji="1" lang="ja-JP" altLang="en-US" sz="3200" b="1" dirty="0" smtClean="0"/>
              <a:t>年 </a:t>
            </a:r>
            <a:r>
              <a:rPr kumimoji="1" lang="en-US" altLang="ja-JP" sz="3200" b="1" dirty="0" smtClean="0"/>
              <a:t>5</a:t>
            </a:r>
            <a:r>
              <a:rPr kumimoji="1" lang="ja-JP" altLang="en-US" sz="3200" b="1" dirty="0" smtClean="0"/>
              <a:t>月</a:t>
            </a:r>
            <a:r>
              <a:rPr kumimoji="1" lang="en-US" altLang="ja-JP" sz="3200" b="1" dirty="0" smtClean="0"/>
              <a:t>20</a:t>
            </a:r>
            <a:r>
              <a:rPr kumimoji="1" lang="ja-JP" altLang="en-US" sz="3200" b="1" dirty="0" smtClean="0"/>
              <a:t>日 </a:t>
            </a:r>
            <a:r>
              <a:rPr kumimoji="1" lang="en-US" altLang="ja-JP" sz="3200" b="1" dirty="0" smtClean="0"/>
              <a:t>5</a:t>
            </a:r>
            <a:r>
              <a:rPr lang="ja-JP" altLang="en-US" sz="3200" b="1" dirty="0" smtClean="0"/>
              <a:t>限目 </a:t>
            </a:r>
            <a:endParaRPr lang="en-US" altLang="ja-JP" sz="3200" b="1" dirty="0" smtClean="0"/>
          </a:p>
          <a:p>
            <a:r>
              <a:rPr lang="ja-JP" altLang="en-US" sz="3200" b="1" dirty="0" smtClean="0"/>
              <a:t>理科教育論</a:t>
            </a:r>
            <a:r>
              <a:rPr lang="en-US" altLang="ja-JP" sz="3200" b="1" dirty="0" smtClean="0"/>
              <a:t>1</a:t>
            </a:r>
            <a:r>
              <a:rPr lang="ja-JP" altLang="en-US" sz="3200" b="1" dirty="0" smtClean="0"/>
              <a:t>　第</a:t>
            </a:r>
            <a:r>
              <a:rPr lang="en-US" altLang="ja-JP" sz="3200" b="1" dirty="0" smtClean="0"/>
              <a:t>5</a:t>
            </a:r>
            <a:r>
              <a:rPr lang="ja-JP" altLang="en-US" sz="3200" b="1" dirty="0" smtClean="0"/>
              <a:t>回</a:t>
            </a:r>
            <a:endParaRPr kumimoji="1" lang="ja-JP" altLang="en-US" sz="3200" b="1" dirty="0"/>
          </a:p>
        </p:txBody>
      </p:sp>
      <p:sp>
        <p:nvSpPr>
          <p:cNvPr id="4" name="テキスト ボックス 3"/>
          <p:cNvSpPr txBox="1"/>
          <p:nvPr/>
        </p:nvSpPr>
        <p:spPr>
          <a:xfrm>
            <a:off x="7267073" y="4636168"/>
            <a:ext cx="5342021" cy="1754326"/>
          </a:xfrm>
          <a:prstGeom prst="rect">
            <a:avLst/>
          </a:prstGeom>
          <a:noFill/>
        </p:spPr>
        <p:txBody>
          <a:bodyPr wrap="square" rtlCol="0">
            <a:spAutoFit/>
          </a:bodyPr>
          <a:lstStyle/>
          <a:p>
            <a:r>
              <a:rPr kumimoji="1" lang="ja-JP" altLang="en-US" sz="3600" dirty="0" smtClean="0"/>
              <a:t>相原 沙弥</a:t>
            </a:r>
            <a:endParaRPr kumimoji="1" lang="en-US" altLang="ja-JP" sz="3600" dirty="0" smtClean="0"/>
          </a:p>
          <a:p>
            <a:r>
              <a:rPr kumimoji="1" lang="ja-JP" altLang="en-US" sz="3600" dirty="0" smtClean="0"/>
              <a:t>黒澤 祐介</a:t>
            </a:r>
            <a:endParaRPr kumimoji="1" lang="en-US" altLang="ja-JP" sz="3600" dirty="0" smtClean="0"/>
          </a:p>
          <a:p>
            <a:r>
              <a:rPr kumimoji="1" lang="ja-JP" altLang="en-US" sz="3600" dirty="0" smtClean="0"/>
              <a:t>油井 夏城</a:t>
            </a:r>
            <a:endParaRPr kumimoji="1" lang="ja-JP" altLang="en-US" sz="3600" dirty="0"/>
          </a:p>
        </p:txBody>
      </p:sp>
      <p:sp>
        <p:nvSpPr>
          <p:cNvPr id="5" name="テキスト ボックス 4"/>
          <p:cNvSpPr txBox="1"/>
          <p:nvPr/>
        </p:nvSpPr>
        <p:spPr>
          <a:xfrm>
            <a:off x="209575" y="4499309"/>
            <a:ext cx="7230860" cy="2800767"/>
          </a:xfrm>
          <a:prstGeom prst="rect">
            <a:avLst/>
          </a:prstGeom>
          <a:noFill/>
        </p:spPr>
        <p:txBody>
          <a:bodyPr wrap="square" rtlCol="0">
            <a:spAutoFit/>
          </a:bodyPr>
          <a:lstStyle/>
          <a:p>
            <a:r>
              <a:rPr kumimoji="1" lang="ja-JP" altLang="en-US" sz="4400" b="1" dirty="0" smtClean="0">
                <a:solidFill>
                  <a:srgbClr val="C00000"/>
                </a:solidFill>
                <a:latin typeface="HGS教科書体" panose="02020600000000000000" pitchFamily="18" charset="-128"/>
                <a:ea typeface="HGS教科書体" panose="02020600000000000000" pitchFamily="18" charset="-128"/>
              </a:rPr>
              <a:t>終わりです</a:t>
            </a:r>
            <a:endParaRPr kumimoji="1" lang="en-US" altLang="ja-JP" sz="4400" b="1" dirty="0" smtClean="0">
              <a:solidFill>
                <a:srgbClr val="C00000"/>
              </a:solidFill>
              <a:latin typeface="HGS教科書体" panose="02020600000000000000" pitchFamily="18" charset="-128"/>
              <a:ea typeface="HGS教科書体" panose="02020600000000000000" pitchFamily="18" charset="-128"/>
            </a:endParaRPr>
          </a:p>
          <a:p>
            <a:r>
              <a:rPr kumimoji="1" lang="ja-JP" altLang="en-US" sz="4400" b="1" dirty="0">
                <a:solidFill>
                  <a:srgbClr val="C00000"/>
                </a:solidFill>
                <a:latin typeface="HGS教科書体" panose="02020600000000000000" pitchFamily="18" charset="-128"/>
                <a:ea typeface="HGS教科書体" panose="02020600000000000000" pitchFamily="18" charset="-128"/>
              </a:rPr>
              <a:t>質問</a:t>
            </a:r>
            <a:r>
              <a:rPr kumimoji="1" lang="ja-JP" altLang="en-US" sz="4400" b="1" dirty="0" smtClean="0">
                <a:solidFill>
                  <a:srgbClr val="C00000"/>
                </a:solidFill>
                <a:latin typeface="HGS教科書体" panose="02020600000000000000" pitchFamily="18" charset="-128"/>
                <a:ea typeface="HGS教科書体" panose="02020600000000000000" pitchFamily="18" charset="-128"/>
              </a:rPr>
              <a:t>やご指導があれば</a:t>
            </a:r>
            <a:endParaRPr kumimoji="1" lang="en-US" altLang="ja-JP" sz="4400" b="1" dirty="0" smtClean="0">
              <a:solidFill>
                <a:srgbClr val="C00000"/>
              </a:solidFill>
              <a:latin typeface="HGS教科書体" panose="02020600000000000000" pitchFamily="18" charset="-128"/>
              <a:ea typeface="HGS教科書体" panose="02020600000000000000" pitchFamily="18" charset="-128"/>
            </a:endParaRPr>
          </a:p>
          <a:p>
            <a:r>
              <a:rPr kumimoji="1" lang="ja-JP" altLang="en-US" sz="4400" b="1" dirty="0" smtClean="0">
                <a:solidFill>
                  <a:srgbClr val="C00000"/>
                </a:solidFill>
                <a:latin typeface="HGS教科書体" panose="02020600000000000000" pitchFamily="18" charset="-128"/>
                <a:ea typeface="HGS教科書体" panose="02020600000000000000" pitchFamily="18" charset="-128"/>
              </a:rPr>
              <a:t>よろしくお</a:t>
            </a:r>
            <a:r>
              <a:rPr kumimoji="1" lang="ja-JP" altLang="en-US" sz="4400" b="1" dirty="0">
                <a:solidFill>
                  <a:srgbClr val="C00000"/>
                </a:solidFill>
                <a:latin typeface="HGS教科書体" panose="02020600000000000000" pitchFamily="18" charset="-128"/>
                <a:ea typeface="HGS教科書体" panose="02020600000000000000" pitchFamily="18" charset="-128"/>
              </a:rPr>
              <a:t>願</a:t>
            </a:r>
            <a:r>
              <a:rPr kumimoji="1" lang="ja-JP" altLang="en-US" sz="4400" b="1" dirty="0" smtClean="0">
                <a:solidFill>
                  <a:srgbClr val="C00000"/>
                </a:solidFill>
                <a:latin typeface="HGS教科書体" panose="02020600000000000000" pitchFamily="18" charset="-128"/>
                <a:ea typeface="HGS教科書体" panose="02020600000000000000" pitchFamily="18" charset="-128"/>
              </a:rPr>
              <a:t>いいたしま</a:t>
            </a:r>
            <a:r>
              <a:rPr kumimoji="1" lang="ja-JP" altLang="en-US" sz="4400" b="1" dirty="0">
                <a:solidFill>
                  <a:srgbClr val="C00000"/>
                </a:solidFill>
                <a:latin typeface="HGS教科書体" panose="02020600000000000000" pitchFamily="18" charset="-128"/>
                <a:ea typeface="HGS教科書体" panose="02020600000000000000" pitchFamily="18" charset="-128"/>
              </a:rPr>
              <a:t>す</a:t>
            </a:r>
            <a:endParaRPr kumimoji="1" lang="en-US" altLang="ja-JP" sz="4400" b="1" dirty="0" smtClean="0">
              <a:solidFill>
                <a:srgbClr val="C00000"/>
              </a:solidFill>
              <a:latin typeface="HGS教科書体" panose="02020600000000000000" pitchFamily="18" charset="-128"/>
              <a:ea typeface="HGS教科書体" panose="02020600000000000000" pitchFamily="18" charset="-128"/>
            </a:endParaRPr>
          </a:p>
          <a:p>
            <a:endParaRPr kumimoji="1" lang="ja-JP" altLang="en-US" sz="4400" b="1" dirty="0">
              <a:solidFill>
                <a:srgbClr val="C00000"/>
              </a:solidFill>
              <a:latin typeface="HGS教科書体" panose="02020600000000000000" pitchFamily="18" charset="-128"/>
              <a:ea typeface="HGS教科書体" panose="02020600000000000000" pitchFamily="18" charset="-128"/>
            </a:endParaRPr>
          </a:p>
        </p:txBody>
      </p:sp>
    </p:spTree>
    <p:extLst>
      <p:ext uri="{BB962C8B-B14F-4D97-AF65-F5344CB8AC3E}">
        <p14:creationId xmlns:p14="http://schemas.microsoft.com/office/powerpoint/2010/main" val="12022471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1911" y="292128"/>
            <a:ext cx="10058400" cy="1183746"/>
          </a:xfrm>
        </p:spPr>
        <p:txBody>
          <a:bodyPr>
            <a:normAutofit/>
          </a:bodyPr>
          <a:lstStyle/>
          <a:p>
            <a:r>
              <a:rPr kumimoji="1" lang="en-US" altLang="ja-JP" sz="4800" b="1" dirty="0" smtClean="0"/>
              <a:t>1. </a:t>
            </a:r>
            <a:r>
              <a:rPr kumimoji="1" lang="ja-JP" altLang="en-US" sz="4800" b="1" dirty="0" smtClean="0"/>
              <a:t>日本の児童生徒の現状</a:t>
            </a:r>
            <a:endParaRPr kumimoji="1" lang="ja-JP" altLang="en-US" sz="4800" b="1" dirty="0"/>
          </a:p>
        </p:txBody>
      </p:sp>
      <p:sp>
        <p:nvSpPr>
          <p:cNvPr id="3" name="コンテンツ プレースホルダー 2"/>
          <p:cNvSpPr>
            <a:spLocks noGrp="1"/>
          </p:cNvSpPr>
          <p:nvPr>
            <p:ph idx="1"/>
          </p:nvPr>
        </p:nvSpPr>
        <p:spPr>
          <a:xfrm>
            <a:off x="652754" y="1917515"/>
            <a:ext cx="10881520" cy="4547454"/>
          </a:xfrm>
        </p:spPr>
        <p:txBody>
          <a:bodyPr>
            <a:normAutofit/>
          </a:bodyPr>
          <a:lstStyle/>
          <a:p>
            <a:pPr marL="0" indent="0">
              <a:buNone/>
            </a:pPr>
            <a:r>
              <a:rPr kumimoji="1" lang="en-US" altLang="ja-JP" sz="3600" dirty="0" smtClean="0"/>
              <a:t>OECD(</a:t>
            </a:r>
            <a:r>
              <a:rPr kumimoji="1" lang="ja-JP" altLang="en-US" sz="3600" dirty="0" smtClean="0"/>
              <a:t>経済協力開発機構</a:t>
            </a:r>
            <a:r>
              <a:rPr kumimoji="1" lang="en-US" altLang="ja-JP" sz="3600" dirty="0" smtClean="0"/>
              <a:t>)</a:t>
            </a:r>
            <a:r>
              <a:rPr kumimoji="1" lang="ja-JP" altLang="en-US" sz="3600" dirty="0" smtClean="0"/>
              <a:t>の</a:t>
            </a:r>
            <a:r>
              <a:rPr kumimoji="1" lang="en-US" altLang="ja-JP" sz="3600" dirty="0" smtClean="0"/>
              <a:t>PISA</a:t>
            </a:r>
            <a:r>
              <a:rPr kumimoji="1" lang="ja-JP" altLang="en-US" sz="3600" dirty="0" smtClean="0"/>
              <a:t>調査より</a:t>
            </a:r>
            <a:endParaRPr kumimoji="1" lang="en-US" altLang="ja-JP" sz="3600" dirty="0" smtClean="0"/>
          </a:p>
          <a:p>
            <a:pPr marL="0" indent="0">
              <a:buNone/>
            </a:pPr>
            <a:endParaRPr kumimoji="1" lang="en-US" altLang="ja-JP" sz="800" dirty="0" smtClean="0"/>
          </a:p>
          <a:p>
            <a:pPr marL="0" indent="0">
              <a:buNone/>
            </a:pPr>
            <a:endParaRPr lang="en-US" altLang="ja-JP" sz="3200" dirty="0" smtClean="0"/>
          </a:p>
          <a:p>
            <a:pPr marL="0" indent="0">
              <a:buNone/>
            </a:pPr>
            <a:endParaRPr lang="en-US" altLang="ja-JP" sz="3200" dirty="0"/>
          </a:p>
          <a:p>
            <a:pPr marL="0" indent="0">
              <a:buNone/>
            </a:pPr>
            <a:endParaRPr lang="en-US" altLang="ja-JP" sz="3200" dirty="0" smtClean="0"/>
          </a:p>
          <a:p>
            <a:pPr marL="0" indent="0">
              <a:buNone/>
            </a:pPr>
            <a:endParaRPr lang="en-US" altLang="ja-JP" sz="3200" dirty="0"/>
          </a:p>
          <a:p>
            <a:pPr marL="0" indent="0">
              <a:buNone/>
            </a:pPr>
            <a:endParaRPr lang="en-US" altLang="ja-JP" sz="3200" dirty="0"/>
          </a:p>
          <a:p>
            <a:pPr marL="0" indent="0">
              <a:buNone/>
            </a:pPr>
            <a:r>
              <a:rPr lang="ja-JP" altLang="en-US" sz="3200" dirty="0" smtClean="0"/>
              <a:t>　</a:t>
            </a:r>
            <a:r>
              <a:rPr lang="ja-JP" altLang="en-US" sz="3600" dirty="0" smtClean="0"/>
              <a:t>　　　</a:t>
            </a:r>
            <a:r>
              <a:rPr lang="ja-JP" altLang="en-US" sz="4000" dirty="0" smtClean="0"/>
              <a:t>→</a:t>
            </a:r>
            <a:r>
              <a:rPr lang="ja-JP" altLang="en-US" sz="4000" u="sng" dirty="0" smtClean="0"/>
              <a:t>論理的な考え方や文章力が不足している</a:t>
            </a:r>
            <a:endParaRPr lang="en-US" altLang="ja-JP" sz="4000" u="sng" dirty="0"/>
          </a:p>
        </p:txBody>
      </p:sp>
      <p:sp>
        <p:nvSpPr>
          <p:cNvPr id="4" name="角丸四角形 3"/>
          <p:cNvSpPr/>
          <p:nvPr/>
        </p:nvSpPr>
        <p:spPr>
          <a:xfrm>
            <a:off x="498830" y="2747452"/>
            <a:ext cx="11189368" cy="253465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tIns="288000" rtlCol="0" anchor="ctr"/>
          <a:lstStyle/>
          <a:p>
            <a:pPr marL="182880" lvl="0" indent="-182880" defTabSz="914400">
              <a:lnSpc>
                <a:spcPct val="90000"/>
              </a:lnSpc>
              <a:spcBef>
                <a:spcPts val="1200"/>
              </a:spcBef>
              <a:buClr>
                <a:srgbClr val="D34817">
                  <a:lumMod val="75000"/>
                </a:srgbClr>
              </a:buClr>
              <a:buSzPct val="85000"/>
              <a:buFont typeface="Wingdings" pitchFamily="2" charset="2"/>
              <a:buChar char="§"/>
            </a:pPr>
            <a:r>
              <a:rPr kumimoji="1" lang="ja-JP" altLang="en-US" sz="3600" dirty="0">
                <a:solidFill>
                  <a:srgbClr val="FF0000"/>
                </a:solidFill>
              </a:rPr>
              <a:t>思考力</a:t>
            </a:r>
            <a:r>
              <a:rPr kumimoji="1" lang="ja-JP" altLang="en-US" sz="3600" dirty="0">
                <a:solidFill>
                  <a:prstClr val="black"/>
                </a:solidFill>
              </a:rPr>
              <a:t>・判断力・</a:t>
            </a:r>
            <a:r>
              <a:rPr kumimoji="1" lang="ja-JP" altLang="en-US" sz="3600" dirty="0">
                <a:solidFill>
                  <a:srgbClr val="FF0000"/>
                </a:solidFill>
              </a:rPr>
              <a:t>表現力</a:t>
            </a:r>
            <a:r>
              <a:rPr kumimoji="1" lang="ja-JP" altLang="en-US" sz="3600" dirty="0">
                <a:solidFill>
                  <a:prstClr val="black"/>
                </a:solidFill>
              </a:rPr>
              <a:t>・読解力などを問う問題が苦手</a:t>
            </a:r>
            <a:endParaRPr kumimoji="1" lang="en-US" altLang="ja-JP" sz="3600" dirty="0">
              <a:solidFill>
                <a:prstClr val="black"/>
              </a:solidFill>
            </a:endParaRPr>
          </a:p>
          <a:p>
            <a:pPr marL="182880" lvl="0" indent="-182880" defTabSz="914400">
              <a:lnSpc>
                <a:spcPct val="90000"/>
              </a:lnSpc>
              <a:spcBef>
                <a:spcPts val="1200"/>
              </a:spcBef>
              <a:buClr>
                <a:srgbClr val="D34817">
                  <a:lumMod val="75000"/>
                </a:srgbClr>
              </a:buClr>
              <a:buSzPct val="85000"/>
              <a:buFont typeface="Wingdings" pitchFamily="2" charset="2"/>
              <a:buChar char="§"/>
            </a:pPr>
            <a:r>
              <a:rPr kumimoji="1" lang="ja-JP" altLang="en-US" sz="3600" dirty="0">
                <a:solidFill>
                  <a:prstClr val="black"/>
                </a:solidFill>
              </a:rPr>
              <a:t>記述式問題が苦手</a:t>
            </a:r>
            <a:endParaRPr kumimoji="1" lang="en-US" altLang="ja-JP" sz="3600" dirty="0">
              <a:solidFill>
                <a:prstClr val="black"/>
              </a:solidFill>
            </a:endParaRPr>
          </a:p>
          <a:p>
            <a:pPr marL="182880" lvl="0" indent="-182880" defTabSz="914400">
              <a:lnSpc>
                <a:spcPct val="90000"/>
              </a:lnSpc>
              <a:spcBef>
                <a:spcPts val="1200"/>
              </a:spcBef>
              <a:buClr>
                <a:srgbClr val="D34817">
                  <a:lumMod val="75000"/>
                </a:srgbClr>
              </a:buClr>
              <a:buSzPct val="85000"/>
              <a:buFont typeface="Wingdings" pitchFamily="2" charset="2"/>
              <a:buChar char="§"/>
            </a:pPr>
            <a:r>
              <a:rPr kumimoji="1" lang="ja-JP" altLang="en-US" sz="3600" dirty="0">
                <a:solidFill>
                  <a:prstClr val="black"/>
                </a:solidFill>
              </a:rPr>
              <a:t>知識・技能を活用する問題が苦手</a:t>
            </a:r>
            <a:endParaRPr kumimoji="1" lang="en-US" altLang="ja-JP" sz="3600" dirty="0">
              <a:solidFill>
                <a:prstClr val="black"/>
              </a:solidFill>
            </a:endParaRPr>
          </a:p>
          <a:p>
            <a:pPr algn="ctr"/>
            <a:endParaRPr kumimoji="1" lang="ja-JP" altLang="en-US" dirty="0"/>
          </a:p>
        </p:txBody>
      </p:sp>
    </p:spTree>
    <p:extLst>
      <p:ext uri="{BB962C8B-B14F-4D97-AF65-F5344CB8AC3E}">
        <p14:creationId xmlns:p14="http://schemas.microsoft.com/office/powerpoint/2010/main" val="26255722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2926" y="-1"/>
            <a:ext cx="11357810" cy="1700463"/>
          </a:xfrm>
        </p:spPr>
        <p:txBody>
          <a:bodyPr>
            <a:noAutofit/>
          </a:bodyPr>
          <a:lstStyle/>
          <a:p>
            <a:r>
              <a:rPr kumimoji="1" lang="en-US" altLang="ja-JP" sz="4800" b="1" dirty="0" smtClean="0"/>
              <a:t>2. </a:t>
            </a:r>
            <a:r>
              <a:rPr kumimoji="1" lang="ja-JP" altLang="en-US" sz="4800" b="1" dirty="0" smtClean="0"/>
              <a:t>思考力・表現力を育む「国の施策」</a:t>
            </a:r>
            <a:endParaRPr kumimoji="1" lang="ja-JP" altLang="en-US" sz="4800" b="1" dirty="0"/>
          </a:p>
        </p:txBody>
      </p:sp>
      <p:sp>
        <p:nvSpPr>
          <p:cNvPr id="3" name="コンテンツ プレースホルダー 2"/>
          <p:cNvSpPr>
            <a:spLocks noGrp="1"/>
          </p:cNvSpPr>
          <p:nvPr>
            <p:ph idx="1"/>
          </p:nvPr>
        </p:nvSpPr>
        <p:spPr>
          <a:xfrm>
            <a:off x="368968" y="1507957"/>
            <a:ext cx="11839074" cy="10405489"/>
          </a:xfrm>
        </p:spPr>
        <p:txBody>
          <a:bodyPr>
            <a:normAutofit/>
          </a:bodyPr>
          <a:lstStyle/>
          <a:p>
            <a:pPr marL="0" indent="0">
              <a:buNone/>
            </a:pPr>
            <a:r>
              <a:rPr lang="ja-JP" altLang="en-US" sz="4000" dirty="0" smtClean="0"/>
              <a:t>①ＳＳ</a:t>
            </a:r>
            <a:r>
              <a:rPr lang="ja-JP" altLang="en-US" sz="4000" dirty="0"/>
              <a:t>Ｈ</a:t>
            </a:r>
            <a:r>
              <a:rPr lang="en-US" altLang="ja-JP" sz="4000" dirty="0" smtClean="0"/>
              <a:t> (</a:t>
            </a:r>
            <a:r>
              <a:rPr lang="ja-JP" altLang="en-US" sz="4000" dirty="0" smtClean="0"/>
              <a:t>スーパーサイエンスハイスクール</a:t>
            </a:r>
            <a:r>
              <a:rPr lang="en-US" altLang="ja-JP" sz="4000" dirty="0" smtClean="0"/>
              <a:t>)</a:t>
            </a:r>
          </a:p>
          <a:p>
            <a:pPr marL="0" indent="0">
              <a:buNone/>
            </a:pPr>
            <a:r>
              <a:rPr lang="ja-JP" altLang="en-US" sz="3200" dirty="0" smtClean="0"/>
              <a:t>　・理数に重点を置いたカリキュラム</a:t>
            </a:r>
            <a:endParaRPr lang="en-US" altLang="ja-JP" sz="3200" dirty="0" smtClean="0"/>
          </a:p>
          <a:p>
            <a:pPr marL="0" indent="0">
              <a:buNone/>
            </a:pPr>
            <a:r>
              <a:rPr lang="ja-JP" altLang="en-US" sz="3200" dirty="0" smtClean="0"/>
              <a:t>　・体験的学習</a:t>
            </a:r>
            <a:r>
              <a:rPr lang="en-US" altLang="ja-JP" sz="3200" dirty="0" smtClean="0"/>
              <a:t>,</a:t>
            </a:r>
            <a:r>
              <a:rPr lang="ja-JP" altLang="en-US" sz="3200" dirty="0" smtClean="0"/>
              <a:t>課題研究を推進</a:t>
            </a:r>
            <a:endParaRPr lang="en-US" altLang="ja-JP" sz="3200" dirty="0" smtClean="0"/>
          </a:p>
          <a:p>
            <a:pPr marL="0" indent="0">
              <a:buNone/>
            </a:pPr>
            <a:r>
              <a:rPr lang="ja-JP" altLang="en-US" sz="3200" dirty="0" smtClean="0"/>
              <a:t>　・大学との共同研究</a:t>
            </a:r>
            <a:endParaRPr lang="en-US" altLang="ja-JP" sz="3200" dirty="0" smtClean="0"/>
          </a:p>
          <a:p>
            <a:pPr marL="0" indent="0">
              <a:buNone/>
            </a:pPr>
            <a:endParaRPr lang="en-US" altLang="ja-JP" sz="800" dirty="0" smtClean="0"/>
          </a:p>
          <a:p>
            <a:pPr marL="0" indent="0">
              <a:buNone/>
            </a:pPr>
            <a:r>
              <a:rPr lang="ja-JP" altLang="en-US" sz="3200" dirty="0" smtClean="0"/>
              <a:t>　各学校ごとの研究発表会に加え</a:t>
            </a:r>
            <a:r>
              <a:rPr lang="en-US" altLang="ja-JP" sz="3200" dirty="0" smtClean="0"/>
              <a:t>,</a:t>
            </a:r>
          </a:p>
          <a:p>
            <a:pPr marL="0" indent="0">
              <a:buNone/>
            </a:pPr>
            <a:r>
              <a:rPr lang="ja-JP" altLang="en-US" sz="3200" dirty="0" smtClean="0"/>
              <a:t>　全国から代表生徒が集結する</a:t>
            </a:r>
            <a:endParaRPr lang="en-US" altLang="ja-JP" sz="3200" dirty="0" smtClean="0"/>
          </a:p>
          <a:p>
            <a:pPr marL="0" indent="0">
              <a:buNone/>
            </a:pPr>
            <a:r>
              <a:rPr lang="ja-JP" altLang="en-US" sz="3200" dirty="0"/>
              <a:t>　</a:t>
            </a:r>
            <a:r>
              <a:rPr lang="en-US" altLang="ja-JP" sz="3200" dirty="0" smtClean="0"/>
              <a:t>3500</a:t>
            </a:r>
            <a:r>
              <a:rPr lang="ja-JP" altLang="en-US" sz="3200" dirty="0" smtClean="0"/>
              <a:t>人規模の研究発表会が</a:t>
            </a:r>
            <a:endParaRPr lang="en-US" altLang="ja-JP" sz="3200" dirty="0" smtClean="0"/>
          </a:p>
          <a:p>
            <a:pPr marL="0" indent="0">
              <a:buNone/>
            </a:pPr>
            <a:r>
              <a:rPr lang="ja-JP" altLang="en-US" sz="3200" dirty="0" smtClean="0"/>
              <a:t>　開かれるなど、</a:t>
            </a:r>
            <a:r>
              <a:rPr lang="ja-JP" altLang="en-US" sz="3600" dirty="0" smtClean="0">
                <a:solidFill>
                  <a:srgbClr val="FF0000"/>
                </a:solidFill>
              </a:rPr>
              <a:t>プレゼンテーションを重視している</a:t>
            </a:r>
            <a:endParaRPr lang="en-US" altLang="ja-JP" sz="3600" dirty="0" smtClean="0">
              <a:solidFill>
                <a:srgbClr val="FF0000"/>
              </a:solidFill>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8119" y="2124030"/>
            <a:ext cx="4339267" cy="3071237"/>
          </a:xfrm>
          <a:prstGeom prst="rect">
            <a:avLst/>
          </a:prstGeom>
        </p:spPr>
      </p:pic>
      <p:sp>
        <p:nvSpPr>
          <p:cNvPr id="6" name="テキスト ボックス 5"/>
          <p:cNvSpPr txBox="1"/>
          <p:nvPr/>
        </p:nvSpPr>
        <p:spPr>
          <a:xfrm>
            <a:off x="6946710" y="5195268"/>
            <a:ext cx="4764026" cy="646331"/>
          </a:xfrm>
          <a:prstGeom prst="rect">
            <a:avLst/>
          </a:prstGeom>
          <a:noFill/>
        </p:spPr>
        <p:txBody>
          <a:bodyPr wrap="square" rtlCol="0">
            <a:spAutoFit/>
          </a:bodyPr>
          <a:lstStyle/>
          <a:p>
            <a:r>
              <a:rPr kumimoji="1" lang="en-US" altLang="ja-JP" dirty="0" smtClean="0"/>
              <a:t>2014</a:t>
            </a:r>
            <a:r>
              <a:rPr kumimoji="1" lang="ja-JP" altLang="en-US" dirty="0" smtClean="0"/>
              <a:t>～</a:t>
            </a:r>
            <a:r>
              <a:rPr kumimoji="1" lang="en-US" altLang="ja-JP" dirty="0" smtClean="0"/>
              <a:t>2015</a:t>
            </a:r>
            <a:r>
              <a:rPr kumimoji="1" lang="ja-JP" altLang="en-US" dirty="0" smtClean="0"/>
              <a:t>年 </a:t>
            </a:r>
            <a:r>
              <a:rPr kumimoji="1" lang="en-US" altLang="ja-JP" dirty="0" smtClean="0"/>
              <a:t>SSH</a:t>
            </a:r>
            <a:r>
              <a:rPr kumimoji="1" lang="ja-JP" altLang="en-US" dirty="0" smtClean="0"/>
              <a:t>パンフレット</a:t>
            </a:r>
            <a:endParaRPr kumimoji="1" lang="en-US" altLang="ja-JP" dirty="0" smtClean="0"/>
          </a:p>
          <a:p>
            <a:r>
              <a:rPr kumimoji="1" lang="ja-JP" altLang="en-US" dirty="0" smtClean="0"/>
              <a:t>科学技術振興機構理数学習推進部 </a:t>
            </a:r>
            <a:r>
              <a:rPr kumimoji="1" lang="en-US" altLang="ja-JP" dirty="0" smtClean="0"/>
              <a:t>SSH HP</a:t>
            </a:r>
            <a:r>
              <a:rPr kumimoji="1" lang="ja-JP" altLang="en-US" dirty="0" smtClean="0"/>
              <a:t>より</a:t>
            </a:r>
            <a:endParaRPr kumimoji="1" lang="ja-JP" altLang="en-US" dirty="0"/>
          </a:p>
        </p:txBody>
      </p:sp>
    </p:spTree>
    <p:extLst>
      <p:ext uri="{BB962C8B-B14F-4D97-AF65-F5344CB8AC3E}">
        <p14:creationId xmlns:p14="http://schemas.microsoft.com/office/powerpoint/2010/main" val="28249431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X8ViAmP9JNE"/>
          <p:cNvPicPr>
            <a:picLocks noGrp="1" noRot="1" noChangeAspect="1"/>
          </p:cNvPicPr>
          <p:nvPr>
            <p:ph idx="1"/>
            <a:videoFile r:link="rId1"/>
          </p:nvPr>
        </p:nvPicPr>
        <p:blipFill>
          <a:blip r:embed="rId4"/>
          <a:stretch>
            <a:fillRect/>
          </a:stretch>
        </p:blipFill>
        <p:spPr>
          <a:xfrm>
            <a:off x="610179" y="484632"/>
            <a:ext cx="10670469" cy="6002139"/>
          </a:xfrm>
          <a:prstGeom prst="rect">
            <a:avLst/>
          </a:prstGeom>
        </p:spPr>
      </p:pic>
    </p:spTree>
    <p:extLst>
      <p:ext uri="{BB962C8B-B14F-4D97-AF65-F5344CB8AC3E}">
        <p14:creationId xmlns:p14="http://schemas.microsoft.com/office/powerpoint/2010/main" val="37312961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83574"/>
            <a:ext cx="12624179" cy="7428439"/>
          </a:xfrm>
        </p:spPr>
      </p:pic>
      <p:sp>
        <p:nvSpPr>
          <p:cNvPr id="5" name="テキスト ボックス 4"/>
          <p:cNvSpPr txBox="1"/>
          <p:nvPr/>
        </p:nvSpPr>
        <p:spPr>
          <a:xfrm>
            <a:off x="1746914" y="6540448"/>
            <a:ext cx="8247796" cy="369332"/>
          </a:xfrm>
          <a:prstGeom prst="rect">
            <a:avLst/>
          </a:prstGeom>
          <a:solidFill>
            <a:schemeClr val="bg1"/>
          </a:solidFill>
        </p:spPr>
        <p:txBody>
          <a:bodyPr wrap="square" rtlCol="0">
            <a:spAutoFit/>
          </a:bodyPr>
          <a:lstStyle/>
          <a:p>
            <a:r>
              <a:rPr kumimoji="1" lang="en-US" altLang="ja-JP" dirty="0"/>
              <a:t>2014</a:t>
            </a:r>
            <a:r>
              <a:rPr kumimoji="1" lang="ja-JP" altLang="en-US" dirty="0"/>
              <a:t>～</a:t>
            </a:r>
            <a:r>
              <a:rPr kumimoji="1" lang="en-US" altLang="ja-JP" dirty="0"/>
              <a:t>2015</a:t>
            </a:r>
            <a:r>
              <a:rPr kumimoji="1" lang="ja-JP" altLang="en-US" dirty="0" smtClean="0"/>
              <a:t>年 </a:t>
            </a:r>
            <a:r>
              <a:rPr kumimoji="1" lang="en-US" altLang="ja-JP" dirty="0" smtClean="0"/>
              <a:t>SSH</a:t>
            </a:r>
            <a:r>
              <a:rPr kumimoji="1" lang="ja-JP" altLang="en-US" dirty="0" smtClean="0"/>
              <a:t>パンフレット</a:t>
            </a:r>
            <a:r>
              <a:rPr kumimoji="1" lang="ja-JP" altLang="en-US" dirty="0" smtClean="0"/>
              <a:t>内容 科学</a:t>
            </a:r>
            <a:r>
              <a:rPr kumimoji="1" lang="ja-JP" altLang="en-US" dirty="0"/>
              <a:t>技術振興機構理数学習推進部 </a:t>
            </a:r>
            <a:r>
              <a:rPr kumimoji="1" lang="en-US" altLang="ja-JP" dirty="0"/>
              <a:t>SSH HP</a:t>
            </a:r>
            <a:r>
              <a:rPr kumimoji="1" lang="ja-JP" altLang="en-US" dirty="0"/>
              <a:t>より</a:t>
            </a:r>
          </a:p>
        </p:txBody>
      </p:sp>
    </p:spTree>
    <p:extLst>
      <p:ext uri="{BB962C8B-B14F-4D97-AF65-F5344CB8AC3E}">
        <p14:creationId xmlns:p14="http://schemas.microsoft.com/office/powerpoint/2010/main" val="21481840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2926" y="-1"/>
            <a:ext cx="11357810" cy="1700463"/>
          </a:xfrm>
        </p:spPr>
        <p:txBody>
          <a:bodyPr>
            <a:noAutofit/>
          </a:bodyPr>
          <a:lstStyle/>
          <a:p>
            <a:r>
              <a:rPr kumimoji="1" lang="en-US" altLang="ja-JP" sz="4800" b="1" dirty="0" smtClean="0"/>
              <a:t>2. </a:t>
            </a:r>
            <a:r>
              <a:rPr kumimoji="1" lang="ja-JP" altLang="en-US" sz="4800" b="1" dirty="0" smtClean="0"/>
              <a:t>思考力・表現力を育む「国の施策」</a:t>
            </a:r>
            <a:endParaRPr kumimoji="1" lang="ja-JP" altLang="en-US" sz="4800" b="1" dirty="0"/>
          </a:p>
        </p:txBody>
      </p:sp>
      <p:sp>
        <p:nvSpPr>
          <p:cNvPr id="3" name="コンテンツ プレースホルダー 2"/>
          <p:cNvSpPr>
            <a:spLocks noGrp="1"/>
          </p:cNvSpPr>
          <p:nvPr>
            <p:ph idx="1"/>
          </p:nvPr>
        </p:nvSpPr>
        <p:spPr>
          <a:xfrm>
            <a:off x="368968" y="1507957"/>
            <a:ext cx="11839074" cy="10405489"/>
          </a:xfrm>
        </p:spPr>
        <p:txBody>
          <a:bodyPr>
            <a:normAutofit/>
          </a:bodyPr>
          <a:lstStyle/>
          <a:p>
            <a:pPr marL="0" indent="0">
              <a:buNone/>
            </a:pPr>
            <a:r>
              <a:rPr lang="ja-JP" altLang="en-US" sz="4000" dirty="0" smtClean="0"/>
              <a:t>①ＳＳ</a:t>
            </a:r>
            <a:r>
              <a:rPr lang="ja-JP" altLang="en-US" sz="4000" dirty="0"/>
              <a:t>Ｈ</a:t>
            </a:r>
            <a:r>
              <a:rPr lang="en-US" altLang="ja-JP" sz="4000" dirty="0" smtClean="0"/>
              <a:t> (</a:t>
            </a:r>
            <a:r>
              <a:rPr lang="ja-JP" altLang="en-US" sz="4000" dirty="0" smtClean="0"/>
              <a:t>スーパーサイエンスハイスクール</a:t>
            </a:r>
            <a:r>
              <a:rPr lang="en-US" altLang="ja-JP" sz="4000" dirty="0" smtClean="0"/>
              <a:t>)</a:t>
            </a:r>
          </a:p>
          <a:p>
            <a:pPr marL="0" indent="0">
              <a:buNone/>
            </a:pPr>
            <a:endParaRPr lang="en-US" altLang="ja-JP" sz="800" dirty="0" smtClean="0"/>
          </a:p>
          <a:p>
            <a:pPr marL="0" indent="0">
              <a:buNone/>
            </a:pPr>
            <a:r>
              <a:rPr lang="ja-JP" altLang="en-US" sz="3200" dirty="0" smtClean="0"/>
              <a:t>　　　</a:t>
            </a:r>
            <a:r>
              <a:rPr lang="en-US" altLang="ja-JP" sz="3200" dirty="0" smtClean="0"/>
              <a:t>H25</a:t>
            </a:r>
            <a:r>
              <a:rPr lang="ja-JP" altLang="en-US" sz="3200" dirty="0" smtClean="0"/>
              <a:t>年</a:t>
            </a:r>
            <a:r>
              <a:rPr lang="ja-JP" altLang="en-US" sz="3200" dirty="0"/>
              <a:t>の</a:t>
            </a:r>
            <a:r>
              <a:rPr lang="ja-JP" altLang="en-US" sz="3200" dirty="0" smtClean="0"/>
              <a:t>研究発表会では、</a:t>
            </a:r>
            <a:endParaRPr lang="en-US" altLang="ja-JP" sz="3200" dirty="0" smtClean="0"/>
          </a:p>
          <a:p>
            <a:pPr marL="0" indent="0">
              <a:buNone/>
            </a:pPr>
            <a:endParaRPr lang="en-US" altLang="ja-JP" sz="800" dirty="0" smtClean="0"/>
          </a:p>
          <a:p>
            <a:pPr marL="0" indent="0">
              <a:buNone/>
            </a:pPr>
            <a:r>
              <a:rPr lang="ja-JP" altLang="en-US" sz="3200" dirty="0" smtClean="0"/>
              <a:t>　　　　  </a:t>
            </a:r>
            <a:r>
              <a:rPr lang="ja-JP" altLang="en-US" sz="3600" dirty="0" smtClean="0"/>
              <a:t>・銅酸化物超伝導体の製作</a:t>
            </a:r>
            <a:endParaRPr lang="en-US" altLang="ja-JP" sz="3600" dirty="0" smtClean="0"/>
          </a:p>
          <a:p>
            <a:pPr marL="0" indent="0">
              <a:buNone/>
            </a:pPr>
            <a:r>
              <a:rPr lang="ja-JP" altLang="en-US" sz="3600" dirty="0" smtClean="0">
                <a:solidFill>
                  <a:srgbClr val="FF0000"/>
                </a:solidFill>
              </a:rPr>
              <a:t>　　　　</a:t>
            </a:r>
            <a:r>
              <a:rPr lang="ja-JP" altLang="en-US" sz="3600" dirty="0" smtClean="0"/>
              <a:t>・広戸風の軽減方法の研究</a:t>
            </a:r>
            <a:endParaRPr lang="en-US" altLang="ja-JP" sz="3600" dirty="0" smtClean="0"/>
          </a:p>
          <a:p>
            <a:pPr marL="0" indent="0">
              <a:buNone/>
            </a:pPr>
            <a:r>
              <a:rPr lang="ja-JP" altLang="en-US" sz="3600" dirty="0"/>
              <a:t>　</a:t>
            </a:r>
            <a:r>
              <a:rPr lang="ja-JP" altLang="en-US" sz="3600" dirty="0" smtClean="0"/>
              <a:t>　　　・並立計算システムの構築と</a:t>
            </a:r>
            <a:endParaRPr lang="en-US" altLang="ja-JP" sz="3600" dirty="0" smtClean="0"/>
          </a:p>
          <a:p>
            <a:pPr marL="0" indent="0">
              <a:buNone/>
            </a:pPr>
            <a:r>
              <a:rPr lang="ja-JP" altLang="en-US" sz="3600" dirty="0"/>
              <a:t>　</a:t>
            </a:r>
            <a:r>
              <a:rPr lang="ja-JP" altLang="en-US" sz="3600" dirty="0" smtClean="0"/>
              <a:t>　  　　魔方陣前回出力プログラムの並列化</a:t>
            </a:r>
            <a:endParaRPr lang="en-US" altLang="ja-JP" sz="3600" dirty="0" smtClean="0"/>
          </a:p>
          <a:p>
            <a:pPr marL="0" indent="0">
              <a:buNone/>
            </a:pPr>
            <a:endParaRPr lang="en-US" altLang="ja-JP" sz="800" dirty="0" smtClean="0"/>
          </a:p>
          <a:p>
            <a:pPr marL="0" indent="0">
              <a:buNone/>
            </a:pPr>
            <a:r>
              <a:rPr lang="ja-JP" altLang="en-US" sz="3200" dirty="0" smtClean="0"/>
              <a:t>　　　　　　　　　　　　</a:t>
            </a:r>
            <a:r>
              <a:rPr lang="ja-JP" altLang="en-US" sz="3200" dirty="0"/>
              <a:t>　</a:t>
            </a:r>
            <a:r>
              <a:rPr lang="ja-JP" altLang="en-US" sz="3200" dirty="0" smtClean="0"/>
              <a:t>など</a:t>
            </a:r>
            <a:r>
              <a:rPr lang="en-US" altLang="ja-JP" sz="3200" dirty="0" smtClean="0"/>
              <a:t>,</a:t>
            </a:r>
            <a:r>
              <a:rPr lang="ja-JP" altLang="en-US" sz="3200" dirty="0" smtClean="0"/>
              <a:t>多岐にわたる分野の発表が行われた</a:t>
            </a:r>
            <a:endParaRPr lang="en-US" altLang="ja-JP" sz="3200" dirty="0"/>
          </a:p>
        </p:txBody>
      </p:sp>
    </p:spTree>
    <p:extLst>
      <p:ext uri="{BB962C8B-B14F-4D97-AF65-F5344CB8AC3E}">
        <p14:creationId xmlns:p14="http://schemas.microsoft.com/office/powerpoint/2010/main" val="17721754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2926" y="-1"/>
            <a:ext cx="11357810" cy="1700463"/>
          </a:xfrm>
        </p:spPr>
        <p:txBody>
          <a:bodyPr>
            <a:noAutofit/>
          </a:bodyPr>
          <a:lstStyle/>
          <a:p>
            <a:r>
              <a:rPr kumimoji="1" lang="en-US" altLang="ja-JP" sz="4800" b="1" dirty="0" smtClean="0"/>
              <a:t>2. </a:t>
            </a:r>
            <a:r>
              <a:rPr kumimoji="1" lang="ja-JP" altLang="en-US" sz="4800" b="1" dirty="0" smtClean="0"/>
              <a:t>思考力・表現力を育む「国の施策」</a:t>
            </a:r>
            <a:endParaRPr kumimoji="1" lang="ja-JP" altLang="en-US" sz="4800" b="1" dirty="0"/>
          </a:p>
        </p:txBody>
      </p:sp>
      <p:sp>
        <p:nvSpPr>
          <p:cNvPr id="3" name="コンテンツ プレースホルダー 2"/>
          <p:cNvSpPr>
            <a:spLocks noGrp="1"/>
          </p:cNvSpPr>
          <p:nvPr>
            <p:ph idx="1"/>
          </p:nvPr>
        </p:nvSpPr>
        <p:spPr>
          <a:xfrm>
            <a:off x="25380" y="1700462"/>
            <a:ext cx="11839074" cy="10405489"/>
          </a:xfrm>
        </p:spPr>
        <p:txBody>
          <a:bodyPr>
            <a:normAutofit/>
          </a:bodyPr>
          <a:lstStyle/>
          <a:p>
            <a:pPr marL="0" indent="0">
              <a:buNone/>
            </a:pPr>
            <a:r>
              <a:rPr lang="ja-JP" altLang="en-US" sz="4000" dirty="0" smtClean="0"/>
              <a:t>②ＳＧＨ</a:t>
            </a:r>
            <a:r>
              <a:rPr lang="en-US" altLang="ja-JP" sz="4000" dirty="0" smtClean="0"/>
              <a:t> </a:t>
            </a:r>
            <a:r>
              <a:rPr lang="en-US" altLang="ja-JP" sz="4000" dirty="0"/>
              <a:t>(</a:t>
            </a:r>
            <a:r>
              <a:rPr lang="ja-JP" altLang="en-US" sz="4000" dirty="0"/>
              <a:t>スーパーグローバルハイスクール</a:t>
            </a:r>
            <a:r>
              <a:rPr lang="en-US" altLang="ja-JP" sz="4000" dirty="0"/>
              <a:t>)</a:t>
            </a:r>
          </a:p>
          <a:p>
            <a:pPr marL="0" indent="0">
              <a:buNone/>
            </a:pPr>
            <a:r>
              <a:rPr lang="ja-JP" altLang="en-US" sz="3600" dirty="0"/>
              <a:t>　</a:t>
            </a:r>
            <a:r>
              <a:rPr lang="ja-JP" altLang="en-US" sz="3200" dirty="0" smtClean="0"/>
              <a:t>・</a:t>
            </a:r>
            <a:r>
              <a:rPr lang="ja-JP" altLang="en-US" sz="3200" dirty="0"/>
              <a:t>社会課題に対する関心と深い教養</a:t>
            </a:r>
            <a:endParaRPr lang="en-US" altLang="ja-JP" sz="3200" dirty="0"/>
          </a:p>
          <a:p>
            <a:pPr marL="0" indent="0">
              <a:buNone/>
            </a:pPr>
            <a:r>
              <a:rPr lang="ja-JP" altLang="en-US" sz="3200" dirty="0" smtClean="0"/>
              <a:t>　・</a:t>
            </a:r>
            <a:r>
              <a:rPr lang="ja-JP" altLang="en-US" sz="3200" dirty="0"/>
              <a:t>コミュニケーション能力</a:t>
            </a:r>
            <a:endParaRPr lang="en-US" altLang="ja-JP" sz="3200" dirty="0"/>
          </a:p>
          <a:p>
            <a:pPr marL="0" indent="0">
              <a:buNone/>
            </a:pPr>
            <a:r>
              <a:rPr lang="ja-JP" altLang="en-US" sz="3200" dirty="0" smtClean="0"/>
              <a:t>　・</a:t>
            </a:r>
            <a:r>
              <a:rPr lang="ja-JP" altLang="en-US" sz="3200" dirty="0"/>
              <a:t>問題解決力</a:t>
            </a:r>
            <a:endParaRPr lang="en-US" altLang="ja-JP" sz="3200" dirty="0"/>
          </a:p>
          <a:p>
            <a:pPr marL="0" indent="0">
              <a:buNone/>
            </a:pPr>
            <a:r>
              <a:rPr lang="ja-JP" altLang="en-US" sz="3200" dirty="0" smtClean="0"/>
              <a:t>　　などの</a:t>
            </a:r>
            <a:r>
              <a:rPr lang="ja-JP" altLang="en-US" sz="3200" dirty="0" smtClean="0">
                <a:solidFill>
                  <a:srgbClr val="FF0000"/>
                </a:solidFill>
              </a:rPr>
              <a:t>国際的</a:t>
            </a:r>
            <a:r>
              <a:rPr lang="ja-JP" altLang="en-US" sz="3200" dirty="0">
                <a:solidFill>
                  <a:srgbClr val="FF0000"/>
                </a:solidFill>
              </a:rPr>
              <a:t>素養</a:t>
            </a:r>
            <a:r>
              <a:rPr lang="ja-JP" altLang="en-US" sz="3200" dirty="0"/>
              <a:t>を身</a:t>
            </a:r>
            <a:r>
              <a:rPr lang="ja-JP" altLang="en-US" sz="3200" dirty="0" smtClean="0"/>
              <a:t>に</a:t>
            </a:r>
            <a:r>
              <a:rPr lang="ja-JP" altLang="en-US" sz="3200" dirty="0" smtClean="0"/>
              <a:t>つ</a:t>
            </a:r>
            <a:r>
              <a:rPr lang="ja-JP" altLang="en-US" sz="3200" dirty="0" smtClean="0"/>
              <a:t>ける</a:t>
            </a:r>
            <a:endParaRPr lang="en-US" altLang="ja-JP" sz="3200" dirty="0" smtClean="0"/>
          </a:p>
          <a:p>
            <a:pPr marL="0" indent="0">
              <a:buNone/>
            </a:pPr>
            <a:r>
              <a:rPr lang="ja-JP" altLang="en-US" sz="3200" dirty="0"/>
              <a:t>　</a:t>
            </a:r>
            <a:r>
              <a:rPr lang="ja-JP" altLang="en-US" sz="3200" dirty="0" smtClean="0"/>
              <a:t>　国内外の大学と連携している</a:t>
            </a:r>
            <a:endParaRPr lang="en-US" altLang="ja-JP" sz="3200" dirty="0" smtClean="0"/>
          </a:p>
          <a:p>
            <a:pPr marL="0" indent="0">
              <a:buNone/>
            </a:pPr>
            <a:endParaRPr lang="en-US" altLang="ja-JP" sz="800" dirty="0"/>
          </a:p>
          <a:p>
            <a:pPr marL="0" indent="0">
              <a:buNone/>
            </a:pPr>
            <a:r>
              <a:rPr lang="ja-JP" altLang="en-US" sz="3200" dirty="0" smtClean="0"/>
              <a:t>　　</a:t>
            </a:r>
            <a:r>
              <a:rPr lang="en-US" altLang="ja-JP" sz="3600" dirty="0" smtClean="0"/>
              <a:t>※</a:t>
            </a:r>
            <a:r>
              <a:rPr lang="ja-JP" altLang="en-US" sz="3600" dirty="0" smtClean="0"/>
              <a:t>理科に限らず</a:t>
            </a:r>
            <a:r>
              <a:rPr lang="en-US" altLang="ja-JP" sz="3600" dirty="0" smtClean="0"/>
              <a:t>,</a:t>
            </a:r>
            <a:r>
              <a:rPr lang="ja-JP" altLang="en-US" sz="3600" dirty="0" smtClean="0"/>
              <a:t>英語</a:t>
            </a:r>
            <a:r>
              <a:rPr lang="en-US" altLang="ja-JP" sz="3600" dirty="0" smtClean="0"/>
              <a:t>,</a:t>
            </a:r>
            <a:r>
              <a:rPr lang="ja-JP" altLang="en-US" sz="3600" dirty="0" smtClean="0"/>
              <a:t>社会からのアプローチも盛ん</a:t>
            </a:r>
            <a:endParaRPr lang="en-US" altLang="ja-JP" sz="3600" dirty="0"/>
          </a:p>
          <a:p>
            <a:pPr marL="0" indent="0">
              <a:buNone/>
            </a:pPr>
            <a:endParaRPr lang="en-US" altLang="ja-JP" sz="3200" dirty="0" smtClean="0"/>
          </a:p>
        </p:txBody>
      </p:sp>
      <p:sp>
        <p:nvSpPr>
          <p:cNvPr id="6" name="テキスト ボックス 5"/>
          <p:cNvSpPr txBox="1"/>
          <p:nvPr/>
        </p:nvSpPr>
        <p:spPr>
          <a:xfrm>
            <a:off x="7058287" y="5227700"/>
            <a:ext cx="4652449" cy="369332"/>
          </a:xfrm>
          <a:prstGeom prst="rect">
            <a:avLst/>
          </a:prstGeom>
          <a:noFill/>
        </p:spPr>
        <p:txBody>
          <a:bodyPr wrap="square" rtlCol="0">
            <a:spAutoFit/>
          </a:bodyPr>
          <a:lstStyle/>
          <a:p>
            <a:r>
              <a:rPr kumimoji="1" lang="en-US" altLang="ja-JP" dirty="0" smtClean="0"/>
              <a:t>SGH </a:t>
            </a:r>
            <a:r>
              <a:rPr kumimoji="1" lang="ja-JP" altLang="en-US" dirty="0" smtClean="0"/>
              <a:t>スーパーグローバルハイスクール</a:t>
            </a:r>
            <a:r>
              <a:rPr kumimoji="1" lang="en-US" altLang="ja-JP" dirty="0" smtClean="0"/>
              <a:t> HP</a:t>
            </a:r>
            <a:r>
              <a:rPr kumimoji="1" lang="ja-JP" altLang="en-US" dirty="0" smtClean="0"/>
              <a:t>より</a:t>
            </a:r>
            <a:endParaRPr kumimoji="1" lang="ja-JP" altLang="en-US" dirty="0"/>
          </a:p>
        </p:txBody>
      </p:sp>
      <p:pic>
        <p:nvPicPr>
          <p:cNvPr id="2052" name="Picture 4" descr="http://www.sghc.jp/wp/wp-content/uploads/2015/03/0015%E6%BA%9D%E5%8F%A3%E5%90%9B%E3%81%A8%E7%B2%9F%E9%A3%AF%E5%8E%9F%E5%85%88%E7%94%9F%E3%81%8C%E6%97%A5%E6%9C%AC%E5%BC%8F%E3%81%AE%E9%AC%BC%E3%81%94%E3%81%A3%E3%81%93%E3%82%92%E6%95%99%E3%81%88%E3%81%BE%E3%81%99-e1426574907955-772x257.jpg"/>
          <p:cNvPicPr>
            <a:picLocks noChangeAspect="1" noChangeArrowheads="1"/>
          </p:cNvPicPr>
          <p:nvPr/>
        </p:nvPicPr>
        <p:blipFill rotWithShape="1">
          <a:blip r:embed="rId3">
            <a:extLst>
              <a:ext uri="{28A0092B-C50C-407E-A947-70E740481C1C}">
                <a14:useLocalDpi xmlns:a14="http://schemas.microsoft.com/office/drawing/2010/main" val="0"/>
              </a:ext>
            </a:extLst>
          </a:blip>
          <a:srcRect l="5700" r="16446"/>
          <a:stretch/>
        </p:blipFill>
        <p:spPr bwMode="auto">
          <a:xfrm>
            <a:off x="6664983" y="2902003"/>
            <a:ext cx="5439056" cy="2325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592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2926" y="-1"/>
            <a:ext cx="11357810" cy="1700463"/>
          </a:xfrm>
        </p:spPr>
        <p:txBody>
          <a:bodyPr>
            <a:noAutofit/>
          </a:bodyPr>
          <a:lstStyle/>
          <a:p>
            <a:r>
              <a:rPr kumimoji="1" lang="en-US" altLang="ja-JP" sz="4800" b="1" dirty="0" smtClean="0"/>
              <a:t>2. </a:t>
            </a:r>
            <a:r>
              <a:rPr kumimoji="1" lang="ja-JP" altLang="en-US" sz="4800" b="1" dirty="0" smtClean="0"/>
              <a:t>思考力・表現力を育む「国の施策」</a:t>
            </a:r>
            <a:endParaRPr kumimoji="1" lang="ja-JP" altLang="en-US" sz="4800" b="1" dirty="0"/>
          </a:p>
        </p:txBody>
      </p:sp>
      <p:sp>
        <p:nvSpPr>
          <p:cNvPr id="3" name="コンテンツ プレースホルダー 2"/>
          <p:cNvSpPr>
            <a:spLocks noGrp="1"/>
          </p:cNvSpPr>
          <p:nvPr>
            <p:ph idx="1"/>
          </p:nvPr>
        </p:nvSpPr>
        <p:spPr>
          <a:xfrm>
            <a:off x="18269" y="1515795"/>
            <a:ext cx="11839074" cy="10405489"/>
          </a:xfrm>
        </p:spPr>
        <p:txBody>
          <a:bodyPr>
            <a:normAutofit/>
          </a:bodyPr>
          <a:lstStyle/>
          <a:p>
            <a:pPr marL="0" indent="0">
              <a:buNone/>
            </a:pPr>
            <a:r>
              <a:rPr lang="ja-JP" altLang="en-US" sz="4000" dirty="0" smtClean="0"/>
              <a:t>②ＳＧＨ</a:t>
            </a:r>
            <a:r>
              <a:rPr lang="en-US" altLang="ja-JP" sz="4000" dirty="0" smtClean="0"/>
              <a:t> </a:t>
            </a:r>
            <a:r>
              <a:rPr lang="en-US" altLang="ja-JP" sz="4000" dirty="0"/>
              <a:t>(</a:t>
            </a:r>
            <a:r>
              <a:rPr lang="ja-JP" altLang="en-US" sz="4000" dirty="0"/>
              <a:t>スーパーグローバルハイスクール</a:t>
            </a:r>
            <a:r>
              <a:rPr lang="en-US" altLang="ja-JP" sz="4000" dirty="0" smtClean="0"/>
              <a:t>)</a:t>
            </a:r>
            <a:endParaRPr lang="en-US" altLang="ja-JP" sz="4000" dirty="0"/>
          </a:p>
          <a:p>
            <a:pPr marL="0" indent="0">
              <a:buNone/>
            </a:pPr>
            <a:endParaRPr lang="en-US" altLang="ja-JP" sz="800" dirty="0" smtClean="0"/>
          </a:p>
          <a:p>
            <a:pPr marL="0" indent="0">
              <a:buNone/>
            </a:pPr>
            <a:r>
              <a:rPr lang="ja-JP" altLang="en-US" sz="3200" dirty="0"/>
              <a:t>　</a:t>
            </a:r>
            <a:r>
              <a:rPr lang="ja-JP" altLang="en-US" sz="3200" dirty="0" smtClean="0"/>
              <a:t>　　　　　　　　　　　　　　　</a:t>
            </a:r>
            <a:r>
              <a:rPr lang="ja-JP" altLang="en-US" sz="3200" dirty="0" smtClean="0"/>
              <a:t>　</a:t>
            </a:r>
            <a:r>
              <a:rPr lang="en-US" altLang="ja-JP" sz="3200" dirty="0" smtClean="0"/>
              <a:t>H27</a:t>
            </a:r>
            <a:r>
              <a:rPr lang="ja-JP" altLang="en-US" sz="3200" dirty="0" smtClean="0"/>
              <a:t>年の活動報告例</a:t>
            </a:r>
            <a:endParaRPr lang="en-US" altLang="ja-JP" sz="3200" dirty="0" smtClean="0"/>
          </a:p>
          <a:p>
            <a:pPr marL="0" indent="0">
              <a:buNone/>
            </a:pPr>
            <a:endParaRPr lang="en-US" altLang="ja-JP" sz="800" dirty="0" smtClean="0"/>
          </a:p>
          <a:p>
            <a:pPr marL="0" indent="0">
              <a:buNone/>
            </a:pPr>
            <a:r>
              <a:rPr lang="ja-JP" altLang="en-US" sz="3200" dirty="0"/>
              <a:t>　</a:t>
            </a:r>
            <a:r>
              <a:rPr lang="ja-JP" altLang="en-US" sz="3200" dirty="0" smtClean="0"/>
              <a:t>　　　　　　　　　　　　　　　</a:t>
            </a:r>
            <a:r>
              <a:rPr lang="ja-JP" altLang="en-US" sz="3200" dirty="0" smtClean="0"/>
              <a:t>　東京</a:t>
            </a:r>
            <a:r>
              <a:rPr lang="ja-JP" altLang="en-US" sz="3200" dirty="0"/>
              <a:t>外国語大学大学院 ･小川教授に</a:t>
            </a:r>
            <a:r>
              <a:rPr lang="ja-JP" altLang="en-US" sz="3200" dirty="0" smtClean="0"/>
              <a:t>よる</a:t>
            </a:r>
            <a:endParaRPr lang="en-US" altLang="ja-JP" sz="3200" dirty="0" smtClean="0"/>
          </a:p>
          <a:p>
            <a:pPr marL="0" indent="0">
              <a:buNone/>
            </a:pPr>
            <a:r>
              <a:rPr lang="ja-JP" altLang="en-US" sz="3200" dirty="0"/>
              <a:t>　</a:t>
            </a:r>
            <a:r>
              <a:rPr lang="ja-JP" altLang="en-US" sz="3200" dirty="0" smtClean="0"/>
              <a:t>　　　　　　　　　　　　　　　</a:t>
            </a:r>
            <a:r>
              <a:rPr lang="ja-JP" altLang="en-US" sz="3200" dirty="0" smtClean="0"/>
              <a:t>　「</a:t>
            </a:r>
            <a:r>
              <a:rPr lang="ja-JP" altLang="en-US" sz="3200" dirty="0"/>
              <a:t>高２ＳＧＨ：論文についての講義</a:t>
            </a:r>
            <a:r>
              <a:rPr lang="en-US" altLang="ja-JP" sz="3200" dirty="0" smtClean="0"/>
              <a:t>｣</a:t>
            </a:r>
          </a:p>
          <a:p>
            <a:pPr marL="0" indent="0">
              <a:buNone/>
            </a:pPr>
            <a:endParaRPr lang="en-US" altLang="ja-JP" sz="800" dirty="0"/>
          </a:p>
          <a:p>
            <a:pPr marL="0" indent="0">
              <a:buNone/>
            </a:pPr>
            <a:r>
              <a:rPr lang="en-US" altLang="ja-JP" sz="3200" dirty="0" smtClean="0"/>
              <a:t>                                               </a:t>
            </a:r>
            <a:r>
              <a:rPr lang="ja-JP" altLang="en-US" sz="3200" dirty="0" smtClean="0"/>
              <a:t>　・</a:t>
            </a:r>
            <a:r>
              <a:rPr lang="ja-JP" altLang="en-US" sz="3200" dirty="0" smtClean="0"/>
              <a:t>論文は議論する場</a:t>
            </a:r>
            <a:endParaRPr lang="en-US" altLang="ja-JP" sz="3200" dirty="0" smtClean="0"/>
          </a:p>
          <a:p>
            <a:pPr marL="0" indent="0">
              <a:buNone/>
            </a:pPr>
            <a:r>
              <a:rPr lang="ja-JP" altLang="en-US" sz="3200" dirty="0"/>
              <a:t>　</a:t>
            </a:r>
            <a:r>
              <a:rPr lang="ja-JP" altLang="en-US" sz="3200" dirty="0" smtClean="0"/>
              <a:t>　　　　　　　　　　　　　　　</a:t>
            </a:r>
            <a:r>
              <a:rPr lang="ja-JP" altLang="en-US" sz="3200" dirty="0" smtClean="0"/>
              <a:t>　・</a:t>
            </a:r>
            <a:r>
              <a:rPr lang="ja-JP" altLang="en-US" sz="3200" dirty="0" smtClean="0"/>
              <a:t>最高の読み手は母親　</a:t>
            </a:r>
            <a:endParaRPr lang="en-US" altLang="ja-JP" sz="3200" dirty="0" smtClean="0"/>
          </a:p>
          <a:p>
            <a:pPr marL="0" indent="0">
              <a:buNone/>
            </a:pPr>
            <a:r>
              <a:rPr lang="ja-JP" altLang="en-US" sz="3200" dirty="0"/>
              <a:t>　</a:t>
            </a:r>
            <a:r>
              <a:rPr lang="ja-JP" altLang="en-US" sz="3200" dirty="0" smtClean="0"/>
              <a:t>　　　　　　　　　　　　　　　</a:t>
            </a:r>
            <a:r>
              <a:rPr lang="ja-JP" altLang="en-US" sz="3200" dirty="0" smtClean="0"/>
              <a:t>　・</a:t>
            </a:r>
            <a:r>
              <a:rPr lang="ja-JP" altLang="en-US" sz="3200" dirty="0" smtClean="0"/>
              <a:t>ドラマチックに内容を伝える　など</a:t>
            </a:r>
            <a:endParaRPr lang="en-US" altLang="ja-JP" sz="3200" dirty="0"/>
          </a:p>
          <a:p>
            <a:pPr marL="0" indent="0">
              <a:buNone/>
            </a:pPr>
            <a:endParaRPr lang="en-US" altLang="ja-JP" sz="3200" dirty="0"/>
          </a:p>
        </p:txBody>
      </p:sp>
      <p:sp>
        <p:nvSpPr>
          <p:cNvPr id="6" name="テキスト ボックス 5"/>
          <p:cNvSpPr txBox="1"/>
          <p:nvPr/>
        </p:nvSpPr>
        <p:spPr>
          <a:xfrm>
            <a:off x="18269" y="6349208"/>
            <a:ext cx="4577746" cy="369332"/>
          </a:xfrm>
          <a:prstGeom prst="rect">
            <a:avLst/>
          </a:prstGeom>
          <a:noFill/>
        </p:spPr>
        <p:txBody>
          <a:bodyPr wrap="square" rtlCol="0">
            <a:spAutoFit/>
          </a:bodyPr>
          <a:lstStyle/>
          <a:p>
            <a:r>
              <a:rPr kumimoji="1" lang="en-US" altLang="ja-JP" dirty="0" smtClean="0"/>
              <a:t>SGH </a:t>
            </a:r>
            <a:r>
              <a:rPr kumimoji="1" lang="ja-JP" altLang="en-US" dirty="0" smtClean="0"/>
              <a:t>スーパーグローバルハイスクール</a:t>
            </a:r>
            <a:r>
              <a:rPr kumimoji="1" lang="en-US" altLang="ja-JP" dirty="0" smtClean="0"/>
              <a:t> HP</a:t>
            </a:r>
            <a:r>
              <a:rPr kumimoji="1" lang="ja-JP" altLang="en-US" dirty="0" smtClean="0"/>
              <a:t>より</a:t>
            </a:r>
            <a:endParaRPr kumimoji="1" lang="ja-JP" altLang="en-US" dirty="0"/>
          </a:p>
        </p:txBody>
      </p:sp>
      <p:pic>
        <p:nvPicPr>
          <p:cNvPr id="4098" name="Picture 2" descr="P10405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561" y="2361063"/>
            <a:ext cx="4461454" cy="3988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1715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8969" y="-1"/>
            <a:ext cx="10058400" cy="1700463"/>
          </a:xfrm>
        </p:spPr>
        <p:txBody>
          <a:bodyPr>
            <a:normAutofit/>
          </a:bodyPr>
          <a:lstStyle/>
          <a:p>
            <a:r>
              <a:rPr kumimoji="1" lang="en-US" altLang="ja-JP" sz="4800" b="1" dirty="0" smtClean="0"/>
              <a:t>3. </a:t>
            </a:r>
            <a:r>
              <a:rPr kumimoji="1" lang="ja-JP" altLang="en-US" sz="4800" b="1" dirty="0" smtClean="0"/>
              <a:t>学習指導要領では</a:t>
            </a:r>
            <a:endParaRPr kumimoji="1" lang="ja-JP" altLang="en-US" sz="4800" b="1" dirty="0"/>
          </a:p>
        </p:txBody>
      </p:sp>
      <p:sp>
        <p:nvSpPr>
          <p:cNvPr id="3" name="コンテンツ プレースホルダー 2"/>
          <p:cNvSpPr>
            <a:spLocks noGrp="1"/>
          </p:cNvSpPr>
          <p:nvPr>
            <p:ph idx="1"/>
          </p:nvPr>
        </p:nvSpPr>
        <p:spPr>
          <a:xfrm>
            <a:off x="368969" y="1838744"/>
            <a:ext cx="11823031" cy="5388223"/>
          </a:xfrm>
        </p:spPr>
        <p:txBody>
          <a:bodyPr>
            <a:normAutofit/>
          </a:bodyPr>
          <a:lstStyle/>
          <a:p>
            <a:pPr marL="0" indent="0">
              <a:buNone/>
            </a:pPr>
            <a:r>
              <a:rPr lang="ja-JP" altLang="en-US" sz="3200" dirty="0"/>
              <a:t>平成</a:t>
            </a:r>
            <a:r>
              <a:rPr lang="en-US" altLang="ja-JP" sz="3200" dirty="0"/>
              <a:t>20</a:t>
            </a:r>
            <a:r>
              <a:rPr lang="ja-JP" altLang="en-US" sz="3200" dirty="0" smtClean="0"/>
              <a:t>年 中学校理科学習</a:t>
            </a:r>
            <a:r>
              <a:rPr lang="ja-JP" altLang="en-US" sz="3200" dirty="0"/>
              <a:t>指導</a:t>
            </a:r>
            <a:r>
              <a:rPr lang="ja-JP" altLang="en-US" sz="3200" dirty="0" smtClean="0"/>
              <a:t>要領 改訂の趣旨より</a:t>
            </a:r>
            <a:endParaRPr lang="en-US" altLang="ja-JP" sz="3200" dirty="0" smtClean="0"/>
          </a:p>
          <a:p>
            <a:pPr marL="0" indent="0">
              <a:buNone/>
            </a:pPr>
            <a:endParaRPr lang="en-US" altLang="ja-JP" sz="800" dirty="0"/>
          </a:p>
          <a:p>
            <a:pPr marL="0" indent="0">
              <a:buNone/>
            </a:pPr>
            <a:r>
              <a:rPr lang="ja-JP" altLang="en-US" sz="4000" dirty="0"/>
              <a:t>科学的な思考力・表現力の育成を図るため</a:t>
            </a:r>
            <a:r>
              <a:rPr lang="ja-JP" altLang="en-US" sz="4000" dirty="0" smtClean="0"/>
              <a:t>には？</a:t>
            </a:r>
            <a:endParaRPr lang="en-US" altLang="ja-JP" sz="4000" dirty="0" smtClean="0"/>
          </a:p>
          <a:p>
            <a:pPr marL="0" indent="0">
              <a:buNone/>
            </a:pPr>
            <a:endParaRPr lang="en-US" altLang="ja-JP" sz="800" dirty="0"/>
          </a:p>
          <a:p>
            <a:pPr marL="0" indent="0">
              <a:buNone/>
            </a:pPr>
            <a:r>
              <a:rPr lang="ja-JP" altLang="en-US" sz="3200" dirty="0" smtClean="0"/>
              <a:t>　　　　　</a:t>
            </a:r>
            <a:endParaRPr kumimoji="1" lang="ja-JP" altLang="en-US" dirty="0"/>
          </a:p>
        </p:txBody>
      </p:sp>
      <p:sp>
        <p:nvSpPr>
          <p:cNvPr id="5" name="右矢印 4"/>
          <p:cNvSpPr/>
          <p:nvPr/>
        </p:nvSpPr>
        <p:spPr>
          <a:xfrm>
            <a:off x="267704" y="3510212"/>
            <a:ext cx="737937" cy="5775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1106906" y="3376862"/>
            <a:ext cx="10983829" cy="332873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tIns="288000" bIns="0" rtlCol="0" anchor="ctr"/>
          <a:lstStyle/>
          <a:p>
            <a:pPr lvl="0" defTabSz="914400">
              <a:lnSpc>
                <a:spcPct val="90000"/>
              </a:lnSpc>
              <a:spcBef>
                <a:spcPts val="1200"/>
              </a:spcBef>
              <a:buClr>
                <a:srgbClr val="D34817">
                  <a:lumMod val="75000"/>
                </a:srgbClr>
              </a:buClr>
              <a:buSzPct val="85000"/>
            </a:pPr>
            <a:r>
              <a:rPr kumimoji="1" lang="ja-JP" altLang="en-US" sz="3600" dirty="0">
                <a:solidFill>
                  <a:prstClr val="black"/>
                </a:solidFill>
              </a:rPr>
              <a:t>①生徒が目的意識をもって</a:t>
            </a:r>
            <a:r>
              <a:rPr kumimoji="1" lang="ja-JP" altLang="en-US" sz="3600" dirty="0">
                <a:solidFill>
                  <a:srgbClr val="FF0000"/>
                </a:solidFill>
              </a:rPr>
              <a:t>観察・実験</a:t>
            </a:r>
            <a:r>
              <a:rPr kumimoji="1" lang="ja-JP" altLang="en-US" sz="3600" dirty="0">
                <a:solidFill>
                  <a:prstClr val="black"/>
                </a:solidFill>
              </a:rPr>
              <a:t>を主体的に行う</a:t>
            </a:r>
            <a:endParaRPr kumimoji="1" lang="en-US" altLang="ja-JP" sz="3600" dirty="0">
              <a:solidFill>
                <a:prstClr val="black"/>
              </a:solidFill>
            </a:endParaRPr>
          </a:p>
          <a:p>
            <a:pPr lvl="0" defTabSz="914400">
              <a:lnSpc>
                <a:spcPct val="90000"/>
              </a:lnSpc>
              <a:spcBef>
                <a:spcPts val="1200"/>
              </a:spcBef>
              <a:buClr>
                <a:srgbClr val="D34817">
                  <a:lumMod val="75000"/>
                </a:srgbClr>
              </a:buClr>
              <a:buSzPct val="85000"/>
            </a:pPr>
            <a:r>
              <a:rPr kumimoji="1" lang="ja-JP" altLang="en-US" sz="3600" dirty="0" smtClean="0">
                <a:solidFill>
                  <a:prstClr val="black"/>
                </a:solidFill>
              </a:rPr>
              <a:t>②</a:t>
            </a:r>
            <a:r>
              <a:rPr kumimoji="1" lang="ja-JP" altLang="en-US" sz="3600" dirty="0">
                <a:solidFill>
                  <a:srgbClr val="FF0000"/>
                </a:solidFill>
              </a:rPr>
              <a:t>観察・実験</a:t>
            </a:r>
            <a:r>
              <a:rPr kumimoji="1" lang="ja-JP" altLang="en-US" sz="3600" dirty="0">
                <a:solidFill>
                  <a:prstClr val="black"/>
                </a:solidFill>
              </a:rPr>
              <a:t>の結果を考察し表現するなどの</a:t>
            </a:r>
            <a:r>
              <a:rPr kumimoji="1" lang="ja-JP" altLang="en-US" sz="3600" dirty="0" smtClean="0">
                <a:solidFill>
                  <a:prstClr val="black"/>
                </a:solidFill>
              </a:rPr>
              <a:t>学習活動</a:t>
            </a:r>
            <a:endParaRPr kumimoji="1" lang="en-US" altLang="ja-JP" sz="3600" dirty="0" smtClean="0">
              <a:solidFill>
                <a:prstClr val="black"/>
              </a:solidFill>
            </a:endParaRPr>
          </a:p>
          <a:p>
            <a:pPr lvl="0" defTabSz="914400">
              <a:lnSpc>
                <a:spcPct val="90000"/>
              </a:lnSpc>
              <a:spcBef>
                <a:spcPts val="1200"/>
              </a:spcBef>
              <a:buClr>
                <a:srgbClr val="D34817">
                  <a:lumMod val="75000"/>
                </a:srgbClr>
              </a:buClr>
              <a:buSzPct val="85000"/>
            </a:pPr>
            <a:r>
              <a:rPr kumimoji="1" lang="en-US" altLang="ja-JP" sz="3600" dirty="0">
                <a:solidFill>
                  <a:prstClr val="black"/>
                </a:solidFill>
              </a:rPr>
              <a:t> </a:t>
            </a:r>
            <a:r>
              <a:rPr kumimoji="1" lang="en-US" altLang="ja-JP" sz="3600" dirty="0" smtClean="0">
                <a:solidFill>
                  <a:prstClr val="black"/>
                </a:solidFill>
              </a:rPr>
              <a:t>    </a:t>
            </a:r>
            <a:r>
              <a:rPr kumimoji="1" lang="ja-JP" altLang="en-US" sz="3600" dirty="0" smtClean="0">
                <a:solidFill>
                  <a:prstClr val="black"/>
                </a:solidFill>
              </a:rPr>
              <a:t>を重視</a:t>
            </a:r>
            <a:r>
              <a:rPr kumimoji="1" lang="ja-JP" altLang="en-US" sz="3600" dirty="0">
                <a:solidFill>
                  <a:prstClr val="black"/>
                </a:solidFill>
              </a:rPr>
              <a:t>する</a:t>
            </a:r>
            <a:endParaRPr kumimoji="1" lang="en-US" altLang="ja-JP" sz="3600" dirty="0">
              <a:solidFill>
                <a:prstClr val="black"/>
              </a:solidFill>
            </a:endParaRPr>
          </a:p>
          <a:p>
            <a:pPr lvl="0" defTabSz="914400">
              <a:lnSpc>
                <a:spcPct val="90000"/>
              </a:lnSpc>
              <a:spcBef>
                <a:spcPts val="1200"/>
              </a:spcBef>
              <a:buClr>
                <a:srgbClr val="D34817">
                  <a:lumMod val="75000"/>
                </a:srgbClr>
              </a:buClr>
              <a:buSzPct val="85000"/>
            </a:pPr>
            <a:r>
              <a:rPr kumimoji="1" lang="ja-JP" altLang="en-US" sz="3600" dirty="0" smtClean="0">
                <a:solidFill>
                  <a:prstClr val="black"/>
                </a:solidFill>
              </a:rPr>
              <a:t>③</a:t>
            </a:r>
            <a:r>
              <a:rPr kumimoji="1" lang="ja-JP" altLang="en-US" sz="3600" dirty="0">
                <a:solidFill>
                  <a:prstClr val="black"/>
                </a:solidFill>
              </a:rPr>
              <a:t>結果を</a:t>
            </a:r>
            <a:r>
              <a:rPr kumimoji="1" lang="ja-JP" altLang="en-US" sz="3600" dirty="0">
                <a:solidFill>
                  <a:srgbClr val="FF0000"/>
                </a:solidFill>
              </a:rPr>
              <a:t>分析</a:t>
            </a:r>
            <a:r>
              <a:rPr kumimoji="1" lang="ja-JP" altLang="en-US" sz="3600" dirty="0">
                <a:solidFill>
                  <a:prstClr val="black"/>
                </a:solidFill>
              </a:rPr>
              <a:t>して</a:t>
            </a:r>
            <a:r>
              <a:rPr kumimoji="1" lang="ja-JP" altLang="en-US" sz="3600" dirty="0">
                <a:solidFill>
                  <a:srgbClr val="FF0000"/>
                </a:solidFill>
              </a:rPr>
              <a:t>解釈</a:t>
            </a:r>
            <a:r>
              <a:rPr kumimoji="1" lang="ja-JP" altLang="en-US" sz="3600" dirty="0">
                <a:solidFill>
                  <a:prstClr val="black"/>
                </a:solidFill>
              </a:rPr>
              <a:t>する能力を育む</a:t>
            </a:r>
            <a:endParaRPr kumimoji="1" lang="en-US" altLang="ja-JP" sz="3600" dirty="0">
              <a:solidFill>
                <a:prstClr val="black"/>
              </a:solidFill>
            </a:endParaRPr>
          </a:p>
          <a:p>
            <a:pPr lvl="0" defTabSz="914400">
              <a:lnSpc>
                <a:spcPct val="90000"/>
              </a:lnSpc>
              <a:spcBef>
                <a:spcPts val="1200"/>
              </a:spcBef>
              <a:buClr>
                <a:srgbClr val="D34817">
                  <a:lumMod val="75000"/>
                </a:srgbClr>
              </a:buClr>
              <a:buSzPct val="85000"/>
            </a:pPr>
            <a:r>
              <a:rPr kumimoji="1" lang="ja-JP" altLang="en-US" sz="3600" dirty="0" smtClean="0">
                <a:solidFill>
                  <a:prstClr val="black"/>
                </a:solidFill>
              </a:rPr>
              <a:t>④</a:t>
            </a:r>
            <a:r>
              <a:rPr kumimoji="1" lang="ja-JP" altLang="en-US" sz="3600" dirty="0">
                <a:solidFill>
                  <a:prstClr val="black"/>
                </a:solidFill>
              </a:rPr>
              <a:t>自らの考えを</a:t>
            </a:r>
            <a:r>
              <a:rPr kumimoji="1" lang="ja-JP" altLang="en-US" sz="3600" dirty="0">
                <a:solidFill>
                  <a:srgbClr val="FF0000"/>
                </a:solidFill>
              </a:rPr>
              <a:t>表現</a:t>
            </a:r>
            <a:r>
              <a:rPr kumimoji="1" lang="ja-JP" altLang="en-US" sz="3600" dirty="0">
                <a:solidFill>
                  <a:prstClr val="black"/>
                </a:solidFill>
              </a:rPr>
              <a:t>する能力を育む</a:t>
            </a:r>
            <a:endParaRPr kumimoji="1" lang="en-US" altLang="ja-JP" sz="3600" dirty="0">
              <a:solidFill>
                <a:prstClr val="black"/>
              </a:solidFill>
            </a:endParaRPr>
          </a:p>
          <a:p>
            <a:pPr algn="ctr"/>
            <a:endParaRPr kumimoji="1" lang="ja-JP" altLang="en-US" dirty="0"/>
          </a:p>
        </p:txBody>
      </p:sp>
    </p:spTree>
    <p:extLst>
      <p:ext uri="{BB962C8B-B14F-4D97-AF65-F5344CB8AC3E}">
        <p14:creationId xmlns:p14="http://schemas.microsoft.com/office/powerpoint/2010/main" val="31110988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木版活字">
  <a:themeElements>
    <a:clrScheme name="オレンジがかった赤">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木版活字">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TM03090434[[fn=木版活字]]</Template>
  <TotalTime>4336</TotalTime>
  <Words>804</Words>
  <Application>Microsoft Office PowerPoint</Application>
  <PresentationFormat>ワイド画面</PresentationFormat>
  <Paragraphs>188</Paragraphs>
  <Slides>17</Slides>
  <Notes>17</Notes>
  <HiddenSlides>0</HiddenSlides>
  <MMClips>2</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17</vt:i4>
      </vt:variant>
    </vt:vector>
  </HeadingPairs>
  <TitlesOfParts>
    <vt:vector size="23" baseType="lpstr">
      <vt:lpstr>HGS教科書体</vt:lpstr>
      <vt:lpstr>ＭＳ Ｐゴシック</vt:lpstr>
      <vt:lpstr>Calibri</vt:lpstr>
      <vt:lpstr>Cambria</vt:lpstr>
      <vt:lpstr>Wingdings</vt:lpstr>
      <vt:lpstr>木版活字</vt:lpstr>
      <vt:lpstr>科学的な思考力・表現力を 育む指導について</vt:lpstr>
      <vt:lpstr>1. 日本の児童生徒の現状</vt:lpstr>
      <vt:lpstr>2. 思考力・表現力を育む「国の施策」</vt:lpstr>
      <vt:lpstr>PowerPoint プレゼンテーション</vt:lpstr>
      <vt:lpstr>PowerPoint プレゼンテーション</vt:lpstr>
      <vt:lpstr>2. 思考力・表現力を育む「国の施策」</vt:lpstr>
      <vt:lpstr>2. 思考力・表現力を育む「国の施策」</vt:lpstr>
      <vt:lpstr>2. 思考力・表現力を育む「国の施策」</vt:lpstr>
      <vt:lpstr>3. 学習指導要領では</vt:lpstr>
      <vt:lpstr>3. 学習指導要領では</vt:lpstr>
      <vt:lpstr>4. 思考力・表現力を育む「授業」</vt:lpstr>
      <vt:lpstr>4. 思考力・表現力を育む「授業」</vt:lpstr>
      <vt:lpstr>例：マヨネーズやバターで進む船 (Science＆Technology Journal 2005年)</vt:lpstr>
      <vt:lpstr>例：マヨネーズやバターで進む船</vt:lpstr>
      <vt:lpstr>PowerPoint プレゼンテーション</vt:lpstr>
      <vt:lpstr>5. まとめ</vt:lpstr>
      <vt:lpstr>科学的な思考力・表現力を 育む指導について</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科学的な思考力・表現力を育む指導について</dc:title>
  <dc:creator>相原沙弥</dc:creator>
  <cp:lastModifiedBy>川村　康文</cp:lastModifiedBy>
  <cp:revision>64</cp:revision>
  <dcterms:created xsi:type="dcterms:W3CDTF">2015-05-13T02:08:58Z</dcterms:created>
  <dcterms:modified xsi:type="dcterms:W3CDTF">2015-05-22T16:42:07Z</dcterms:modified>
</cp:coreProperties>
</file>