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8" r:id="rId6"/>
    <p:sldId id="269" r:id="rId7"/>
    <p:sldId id="270" r:id="rId8"/>
    <p:sldId id="271" r:id="rId9"/>
    <p:sldId id="272" r:id="rId10"/>
    <p:sldId id="273" r:id="rId11"/>
    <p:sldId id="274" r:id="rId12"/>
    <p:sldId id="258" r:id="rId13"/>
    <p:sldId id="276" r:id="rId14"/>
    <p:sldId id="261" r:id="rId15"/>
    <p:sldId id="262" r:id="rId16"/>
    <p:sldId id="263" r:id="rId17"/>
    <p:sldId id="264" r:id="rId18"/>
    <p:sldId id="265" r:id="rId19"/>
    <p:sldId id="266" r:id="rId20"/>
    <p:sldId id="267" r:id="rId21"/>
    <p:sldId id="275"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350201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52836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175401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295944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197274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223023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408013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370527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419029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380164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088037-592C-462C-9EC9-8B615B6A60CC}" type="datetimeFigureOut">
              <a:rPr kumimoji="1" lang="ja-JP" altLang="en-US" smtClean="0"/>
              <a:t>2015/6/1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279439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88037-592C-462C-9EC9-8B615B6A60CC}" type="datetimeFigureOut">
              <a:rPr kumimoji="1" lang="ja-JP" altLang="en-US" smtClean="0"/>
              <a:t>2015/6/1</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D1003-C1E3-4001-9D78-D5F91B281C39}" type="slidenum">
              <a:rPr kumimoji="1" lang="ja-JP" altLang="en-US" smtClean="0"/>
              <a:t>‹#›</a:t>
            </a:fld>
            <a:endParaRPr kumimoji="1" lang="ja-JP" altLang="en-US" dirty="0"/>
          </a:p>
        </p:txBody>
      </p:sp>
    </p:spTree>
    <p:extLst>
      <p:ext uri="{BB962C8B-B14F-4D97-AF65-F5344CB8AC3E}">
        <p14:creationId xmlns:p14="http://schemas.microsoft.com/office/powerpoint/2010/main" val="971077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kantei.go.jp/jp/mil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912" y="2405459"/>
            <a:ext cx="8897815" cy="1460446"/>
          </a:xfrm>
          <a:solidFill>
            <a:schemeClr val="accent1">
              <a:lumMod val="20000"/>
              <a:lumOff val="80000"/>
            </a:schemeClr>
          </a:solidFill>
          <a:ln w="38100">
            <a:solidFill>
              <a:schemeClr val="tx1"/>
            </a:solidFill>
          </a:ln>
        </p:spPr>
        <p:txBody>
          <a:bodyPr>
            <a:normAutofit/>
          </a:bodyPr>
          <a:lstStyle/>
          <a:p>
            <a:r>
              <a:rPr lang="ja-JP" altLang="en-US" sz="4400" dirty="0" smtClean="0"/>
              <a:t>情報化・国際化に対応した理科教育、理科における環境教育について</a:t>
            </a:r>
            <a:endParaRPr kumimoji="1" lang="ja-JP" altLang="en-US" sz="4400" dirty="0"/>
          </a:p>
        </p:txBody>
      </p:sp>
      <p:sp>
        <p:nvSpPr>
          <p:cNvPr id="3" name="サブタイトル 2"/>
          <p:cNvSpPr>
            <a:spLocks noGrp="1"/>
          </p:cNvSpPr>
          <p:nvPr>
            <p:ph type="subTitle" idx="1"/>
          </p:nvPr>
        </p:nvSpPr>
        <p:spPr>
          <a:xfrm>
            <a:off x="394136" y="801493"/>
            <a:ext cx="8245365" cy="638695"/>
          </a:xfrm>
        </p:spPr>
        <p:txBody>
          <a:bodyPr>
            <a:noAutofit/>
          </a:bodyPr>
          <a:lstStyle/>
          <a:p>
            <a:pPr algn="l"/>
            <a:r>
              <a:rPr kumimoji="1" lang="ja-JP" altLang="en-US" sz="3600" dirty="0" smtClean="0"/>
              <a:t>理科教育論</a:t>
            </a:r>
            <a:r>
              <a:rPr kumimoji="1" lang="en-US" altLang="ja-JP" sz="3600" dirty="0" smtClean="0"/>
              <a:t>1</a:t>
            </a:r>
            <a:r>
              <a:rPr kumimoji="1" lang="ja-JP" altLang="en-US" sz="3600" dirty="0" smtClean="0"/>
              <a:t>　　　　　　　　　　　　　</a:t>
            </a:r>
            <a:r>
              <a:rPr kumimoji="1" lang="en-US" altLang="ja-JP" sz="3600" dirty="0" smtClean="0"/>
              <a:t>6</a:t>
            </a:r>
            <a:r>
              <a:rPr kumimoji="1" lang="ja-JP" altLang="en-US" sz="3600" dirty="0" smtClean="0"/>
              <a:t>月</a:t>
            </a:r>
            <a:r>
              <a:rPr kumimoji="1" lang="en-US" altLang="ja-JP" sz="3600" dirty="0" smtClean="0"/>
              <a:t>3</a:t>
            </a:r>
            <a:r>
              <a:rPr kumimoji="1" lang="ja-JP" altLang="en-US" sz="3600" dirty="0" smtClean="0"/>
              <a:t>日</a:t>
            </a:r>
            <a:endParaRPr kumimoji="1" lang="ja-JP" altLang="en-US" sz="3600" dirty="0"/>
          </a:p>
        </p:txBody>
      </p:sp>
      <p:sp>
        <p:nvSpPr>
          <p:cNvPr id="4" name="サブタイトル 2"/>
          <p:cNvSpPr txBox="1">
            <a:spLocks/>
          </p:cNvSpPr>
          <p:nvPr/>
        </p:nvSpPr>
        <p:spPr>
          <a:xfrm>
            <a:off x="394138" y="5157752"/>
            <a:ext cx="8497613" cy="6386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4400" dirty="0" smtClean="0"/>
              <a:t>2</a:t>
            </a:r>
            <a:r>
              <a:rPr lang="ja-JP" altLang="en-US" sz="4400" dirty="0"/>
              <a:t>班</a:t>
            </a:r>
            <a:r>
              <a:rPr lang="ja-JP" altLang="en-US" sz="4400" dirty="0" smtClean="0"/>
              <a:t>　　　　杉森、飯野、渡辺</a:t>
            </a:r>
            <a:endParaRPr lang="ja-JP" altLang="en-US" sz="4400" dirty="0"/>
          </a:p>
        </p:txBody>
      </p:sp>
    </p:spTree>
    <p:extLst>
      <p:ext uri="{BB962C8B-B14F-4D97-AF65-F5344CB8AC3E}">
        <p14:creationId xmlns:p14="http://schemas.microsoft.com/office/powerpoint/2010/main" val="3695051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336894"/>
            <a:ext cx="7886700" cy="4351338"/>
          </a:xfrm>
        </p:spPr>
        <p:txBody>
          <a:bodyPr>
            <a:noAutofit/>
          </a:bodyPr>
          <a:lstStyle/>
          <a:p>
            <a:pPr marL="0" indent="0">
              <a:buNone/>
            </a:pPr>
            <a:r>
              <a:rPr kumimoji="1" lang="ja-JP" altLang="en-US" dirty="0" smtClean="0"/>
              <a:t>当初は実験教室の運営や科学イベントについての議論が中心</a:t>
            </a:r>
            <a:endParaRPr kumimoji="1" lang="en-US" altLang="ja-JP" dirty="0" smtClean="0"/>
          </a:p>
          <a:p>
            <a:pPr marL="0" indent="0">
              <a:buNone/>
            </a:pPr>
            <a:r>
              <a:rPr lang="ja-JP" altLang="en-US" dirty="0" smtClean="0"/>
              <a:t>→参加メンバーから、学校教育現場における理科の授業や実験に関する情報交流の強い要望</a:t>
            </a:r>
            <a:endParaRPr lang="en-US" altLang="ja-JP" dirty="0" smtClean="0"/>
          </a:p>
          <a:p>
            <a:pPr marL="0" indent="0">
              <a:buNone/>
            </a:pPr>
            <a:endParaRPr kumimoji="1" lang="en-US" altLang="ja-JP" dirty="0"/>
          </a:p>
          <a:p>
            <a:pPr marL="0" indent="0">
              <a:buNone/>
            </a:pPr>
            <a:r>
              <a:rPr lang="ja-JP" altLang="en-US" dirty="0" smtClean="0"/>
              <a:t>基本的に個人の判断でメンバーの参加、脱退を行うのに加え、理科教育や科学関係の教育に関心のある研究者の方々にアドバイザーとして参加を希望</a:t>
            </a:r>
            <a:endParaRPr lang="en-US" altLang="ja-JP" dirty="0" smtClean="0"/>
          </a:p>
          <a:p>
            <a:pPr marL="0" indent="0">
              <a:buNone/>
            </a:pPr>
            <a:endParaRPr kumimoji="1" lang="en-US" altLang="ja-JP" dirty="0"/>
          </a:p>
          <a:p>
            <a:pPr marL="0" indent="0">
              <a:buNone/>
            </a:pPr>
            <a:r>
              <a:rPr lang="ja-JP" altLang="en-US" dirty="0" smtClean="0"/>
              <a:t>専門家の立場からのアドバイスにより、日常の疑問を科学的に見つめなおし、授業の案に役立てる</a:t>
            </a:r>
            <a:endParaRPr lang="en-US" altLang="ja-JP" dirty="0" smtClean="0"/>
          </a:p>
        </p:txBody>
      </p:sp>
      <p:sp>
        <p:nvSpPr>
          <p:cNvPr id="4" name="タイトル 1"/>
          <p:cNvSpPr>
            <a:spLocks noGrp="1"/>
          </p:cNvSpPr>
          <p:nvPr>
            <p:ph type="title"/>
          </p:nvPr>
        </p:nvSpPr>
        <p:spPr>
          <a:xfrm>
            <a:off x="628650" y="244303"/>
            <a:ext cx="7886700" cy="833053"/>
          </a:xfrm>
          <a:solidFill>
            <a:schemeClr val="accent6">
              <a:lumMod val="20000"/>
              <a:lumOff val="80000"/>
            </a:schemeClr>
          </a:solidFill>
          <a:ln w="38100">
            <a:solidFill>
              <a:schemeClr val="tx1"/>
            </a:solidFill>
          </a:ln>
        </p:spPr>
        <p:txBody>
          <a:bodyPr>
            <a:normAutofit/>
          </a:bodyPr>
          <a:lstStyle/>
          <a:p>
            <a:r>
              <a:rPr lang="ja-JP" altLang="en-US" dirty="0" smtClean="0"/>
              <a:t>メーリング・リストを通しての実践</a:t>
            </a:r>
            <a:endParaRPr kumimoji="1" lang="ja-JP" altLang="en-US" dirty="0"/>
          </a:p>
        </p:txBody>
      </p:sp>
      <p:sp>
        <p:nvSpPr>
          <p:cNvPr id="5" name="下矢印 4"/>
          <p:cNvSpPr/>
          <p:nvPr/>
        </p:nvSpPr>
        <p:spPr>
          <a:xfrm>
            <a:off x="4201510" y="3153104"/>
            <a:ext cx="740980" cy="472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201510" y="5000845"/>
            <a:ext cx="740980" cy="472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1006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3419" y="1683736"/>
            <a:ext cx="8844456" cy="4351338"/>
          </a:xfrm>
        </p:spPr>
        <p:txBody>
          <a:bodyPr/>
          <a:lstStyle/>
          <a:p>
            <a:pPr marL="0" indent="0">
              <a:buNone/>
            </a:pPr>
            <a:r>
              <a:rPr kumimoji="1" lang="ja-JP" altLang="en-US" dirty="0" smtClean="0"/>
              <a:t>①</a:t>
            </a:r>
            <a:r>
              <a:rPr kumimoji="1" lang="en-US" altLang="ja-JP" dirty="0" smtClean="0"/>
              <a:t>A</a:t>
            </a:r>
            <a:r>
              <a:rPr kumimoji="1" lang="ja-JP" altLang="en-US" dirty="0" smtClean="0"/>
              <a:t>さん「ペットボトル顕微鏡を作ろうと思ったが、</a:t>
            </a:r>
            <a:endParaRPr kumimoji="1" lang="en-US" altLang="ja-JP" dirty="0" smtClean="0"/>
          </a:p>
          <a:p>
            <a:pPr marL="0" indent="0">
              <a:buNone/>
            </a:pPr>
            <a:r>
              <a:rPr lang="ja-JP" altLang="en-US" dirty="0"/>
              <a:t>　</a:t>
            </a:r>
            <a:r>
              <a:rPr lang="ja-JP" altLang="en-US" dirty="0" smtClean="0"/>
              <a:t>必要な直径</a:t>
            </a:r>
            <a:r>
              <a:rPr lang="en-US" altLang="ja-JP" dirty="0" smtClean="0"/>
              <a:t>2mm</a:t>
            </a:r>
            <a:r>
              <a:rPr lang="ja-JP" altLang="en-US" dirty="0" smtClean="0"/>
              <a:t>のガラス玉はどのように手に入るのか」</a:t>
            </a:r>
            <a:endParaRPr lang="en-US" altLang="ja-JP" dirty="0" smtClean="0"/>
          </a:p>
          <a:p>
            <a:pPr marL="0" indent="0">
              <a:buNone/>
            </a:pPr>
            <a:endParaRPr kumimoji="1" lang="en-US" altLang="ja-JP" dirty="0"/>
          </a:p>
          <a:p>
            <a:pPr marL="0" indent="0">
              <a:buNone/>
            </a:pPr>
            <a:r>
              <a:rPr lang="en-US" altLang="ja-JP" dirty="0" smtClean="0"/>
              <a:t>B</a:t>
            </a:r>
            <a:r>
              <a:rPr lang="ja-JP" altLang="en-US" dirty="0" err="1" smtClean="0"/>
              <a:t>さんが</a:t>
            </a:r>
            <a:r>
              <a:rPr lang="ja-JP" altLang="en-US" dirty="0" smtClean="0"/>
              <a:t>ガラス玉がどの店のどのコーナーにどのように売られていたかを説明</a:t>
            </a:r>
            <a:endParaRPr lang="en-US" altLang="ja-JP" dirty="0" smtClean="0"/>
          </a:p>
          <a:p>
            <a:pPr marL="0" indent="0">
              <a:buNone/>
            </a:pPr>
            <a:r>
              <a:rPr lang="ja-JP" altLang="en-US" dirty="0" smtClean="0"/>
              <a:t>②</a:t>
            </a:r>
            <a:r>
              <a:rPr lang="en-US" altLang="ja-JP" dirty="0" smtClean="0"/>
              <a:t>E</a:t>
            </a:r>
            <a:r>
              <a:rPr lang="ja-JP" altLang="en-US" dirty="0" err="1" smtClean="0"/>
              <a:t>さん</a:t>
            </a:r>
            <a:r>
              <a:rPr lang="ja-JP" altLang="en-US" dirty="0" smtClean="0"/>
              <a:t>が</a:t>
            </a:r>
            <a:r>
              <a:rPr lang="en-US" altLang="ja-JP" dirty="0" smtClean="0"/>
              <a:t>C</a:t>
            </a:r>
            <a:r>
              <a:rPr lang="ja-JP" altLang="en-US" dirty="0" err="1" smtClean="0"/>
              <a:t>さん</a:t>
            </a:r>
            <a:r>
              <a:rPr lang="ja-JP" altLang="en-US" dirty="0" smtClean="0"/>
              <a:t>と</a:t>
            </a:r>
            <a:r>
              <a:rPr lang="en-US" altLang="ja-JP" dirty="0" smtClean="0"/>
              <a:t>D</a:t>
            </a:r>
            <a:r>
              <a:rPr lang="ja-JP" altLang="en-US" dirty="0" smtClean="0"/>
              <a:t>さんに「</a:t>
            </a:r>
            <a:r>
              <a:rPr lang="ja-JP" altLang="en-US" u="sng" dirty="0" smtClean="0"/>
              <a:t>ペットボトル偏光顕微鏡</a:t>
            </a:r>
            <a:r>
              <a:rPr lang="ja-JP" altLang="en-US" dirty="0" smtClean="0"/>
              <a:t>」の作製方法について尋ねる</a:t>
            </a:r>
            <a:endParaRPr lang="en-US" altLang="ja-JP" dirty="0"/>
          </a:p>
          <a:p>
            <a:endParaRPr lang="en-US" altLang="ja-JP" dirty="0" smtClean="0"/>
          </a:p>
          <a:p>
            <a:pPr marL="0" indent="0">
              <a:buNone/>
            </a:pPr>
            <a:r>
              <a:rPr lang="en-US" altLang="ja-JP" dirty="0" smtClean="0"/>
              <a:t>C</a:t>
            </a:r>
            <a:r>
              <a:rPr lang="ja-JP" altLang="en-US" dirty="0" err="1" smtClean="0"/>
              <a:t>さんが</a:t>
            </a:r>
            <a:r>
              <a:rPr lang="ja-JP" altLang="en-US" dirty="0" smtClean="0"/>
              <a:t>細かい作製方法について返信する</a:t>
            </a:r>
            <a:endParaRPr lang="en-US" altLang="ja-JP" dirty="0" smtClean="0"/>
          </a:p>
          <a:p>
            <a:pPr marL="0" indent="0">
              <a:buNone/>
            </a:pPr>
            <a:endParaRPr lang="en-US" altLang="ja-JP" dirty="0"/>
          </a:p>
          <a:p>
            <a:pPr marL="0" indent="0">
              <a:buNone/>
            </a:pPr>
            <a:endParaRPr lang="en-US" altLang="ja-JP" dirty="0" smtClean="0"/>
          </a:p>
        </p:txBody>
      </p:sp>
      <p:sp>
        <p:nvSpPr>
          <p:cNvPr id="4" name="タイトル 1"/>
          <p:cNvSpPr>
            <a:spLocks noGrp="1"/>
          </p:cNvSpPr>
          <p:nvPr>
            <p:ph type="title"/>
          </p:nvPr>
        </p:nvSpPr>
        <p:spPr>
          <a:xfrm>
            <a:off x="628650" y="244303"/>
            <a:ext cx="6055929" cy="833053"/>
          </a:xfrm>
          <a:solidFill>
            <a:schemeClr val="accent6">
              <a:lumMod val="20000"/>
              <a:lumOff val="80000"/>
            </a:schemeClr>
          </a:solidFill>
          <a:ln w="38100">
            <a:solidFill>
              <a:schemeClr val="tx1"/>
            </a:solidFill>
          </a:ln>
        </p:spPr>
        <p:txBody>
          <a:bodyPr>
            <a:normAutofit/>
          </a:bodyPr>
          <a:lstStyle/>
          <a:p>
            <a:r>
              <a:rPr lang="ja-JP" altLang="en-US" dirty="0" smtClean="0"/>
              <a:t>事例：ペットボトル顕微鏡</a:t>
            </a:r>
            <a:endParaRPr kumimoji="1" lang="ja-JP" altLang="en-US" dirty="0"/>
          </a:p>
        </p:txBody>
      </p:sp>
      <p:sp>
        <p:nvSpPr>
          <p:cNvPr id="5" name="下矢印 4"/>
          <p:cNvSpPr/>
          <p:nvPr/>
        </p:nvSpPr>
        <p:spPr>
          <a:xfrm>
            <a:off x="4169978" y="2648608"/>
            <a:ext cx="851338" cy="551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169978" y="4771698"/>
            <a:ext cx="851338" cy="551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6396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69266"/>
            <a:ext cx="3596509" cy="1041643"/>
          </a:xfrm>
          <a:solidFill>
            <a:schemeClr val="accent4">
              <a:lumMod val="20000"/>
              <a:lumOff val="80000"/>
            </a:schemeClr>
          </a:solidFill>
          <a:ln w="38100">
            <a:solidFill>
              <a:schemeClr val="tx1"/>
            </a:solidFill>
          </a:ln>
        </p:spPr>
        <p:txBody>
          <a:bodyPr/>
          <a:lstStyle/>
          <a:p>
            <a:r>
              <a:rPr kumimoji="1" lang="ja-JP" altLang="en-US" dirty="0" smtClean="0"/>
              <a:t>教育</a:t>
            </a:r>
            <a:r>
              <a:rPr lang="ja-JP" altLang="en-US" dirty="0" smtClean="0"/>
              <a:t>の情報化</a:t>
            </a:r>
            <a:endParaRPr kumimoji="1" lang="ja-JP" altLang="en-US" dirty="0"/>
          </a:p>
        </p:txBody>
      </p:sp>
      <p:sp>
        <p:nvSpPr>
          <p:cNvPr id="3" name="コンテンツ プレースホルダー 2"/>
          <p:cNvSpPr>
            <a:spLocks noGrp="1"/>
          </p:cNvSpPr>
          <p:nvPr>
            <p:ph idx="1"/>
          </p:nvPr>
        </p:nvSpPr>
        <p:spPr>
          <a:xfrm>
            <a:off x="0" y="1322938"/>
            <a:ext cx="9091245" cy="5190637"/>
          </a:xfrm>
        </p:spPr>
        <p:txBody>
          <a:bodyPr>
            <a:noAutofit/>
          </a:bodyPr>
          <a:lstStyle/>
          <a:p>
            <a:r>
              <a:rPr kumimoji="1" lang="ja-JP" altLang="en-US" dirty="0" smtClean="0"/>
              <a:t>平成</a:t>
            </a:r>
            <a:r>
              <a:rPr kumimoji="1" lang="en-US" altLang="ja-JP" dirty="0" smtClean="0"/>
              <a:t>12</a:t>
            </a:r>
            <a:r>
              <a:rPr kumimoji="1" lang="ja-JP" altLang="en-US" dirty="0" smtClean="0"/>
              <a:t>年「ミレニアム・プロジェクト」</a:t>
            </a:r>
            <a:endParaRPr kumimoji="1" lang="en-US" altLang="ja-JP" dirty="0" smtClean="0"/>
          </a:p>
          <a:p>
            <a:pPr marL="0" indent="0">
              <a:buNone/>
            </a:pPr>
            <a:r>
              <a:rPr lang="ja-JP" altLang="en-US" dirty="0"/>
              <a:t>　</a:t>
            </a:r>
            <a:r>
              <a:rPr lang="ja-JP" altLang="en-US" dirty="0" smtClean="0"/>
              <a:t>→</a:t>
            </a:r>
            <a:r>
              <a:rPr lang="ja-JP" altLang="en-US" u="sng" dirty="0" smtClean="0"/>
              <a:t>教育の情報化</a:t>
            </a:r>
            <a:endParaRPr lang="en-US" altLang="ja-JP" u="sng" dirty="0" smtClean="0"/>
          </a:p>
          <a:p>
            <a:pPr marL="0" indent="0">
              <a:buNone/>
            </a:pPr>
            <a:r>
              <a:rPr kumimoji="1" lang="ja-JP" altLang="en-US" dirty="0"/>
              <a:t>　</a:t>
            </a:r>
            <a:r>
              <a:rPr kumimoji="1" lang="ja-JP" altLang="en-US" dirty="0" smtClean="0"/>
              <a:t>　　学校への</a:t>
            </a:r>
            <a:r>
              <a:rPr kumimoji="1" lang="en-US" altLang="ja-JP" dirty="0" smtClean="0"/>
              <a:t>PC</a:t>
            </a:r>
            <a:r>
              <a:rPr kumimoji="1" lang="ja-JP" altLang="en-US" dirty="0" err="1" smtClean="0"/>
              <a:t>、</a:t>
            </a:r>
            <a:r>
              <a:rPr kumimoji="1" lang="ja-JP" altLang="en-US" dirty="0" smtClean="0"/>
              <a:t>インターネットの導入</a:t>
            </a:r>
            <a:endParaRPr kumimoji="1" lang="en-US" altLang="ja-JP" dirty="0" smtClean="0"/>
          </a:p>
          <a:p>
            <a:pPr marL="0" indent="0">
              <a:buNone/>
            </a:pPr>
            <a:r>
              <a:rPr lang="en-US" altLang="ja-JP" dirty="0"/>
              <a:t> </a:t>
            </a:r>
            <a:r>
              <a:rPr lang="en-US" altLang="ja-JP" dirty="0" smtClean="0"/>
              <a:t>        </a:t>
            </a:r>
            <a:r>
              <a:rPr lang="ja-JP" altLang="en-US" dirty="0" smtClean="0"/>
              <a:t>校内</a:t>
            </a:r>
            <a:r>
              <a:rPr lang="en-US" altLang="ja-JP" dirty="0" smtClean="0"/>
              <a:t>LAN</a:t>
            </a:r>
            <a:r>
              <a:rPr lang="ja-JP" altLang="en-US" dirty="0" err="1" smtClean="0"/>
              <a:t>、</a:t>
            </a:r>
            <a:r>
              <a:rPr lang="en-US" altLang="ja-JP" dirty="0" smtClean="0"/>
              <a:t>IT</a:t>
            </a:r>
            <a:r>
              <a:rPr lang="ja-JP" altLang="en-US" dirty="0" smtClean="0"/>
              <a:t>教育環境の整備</a:t>
            </a:r>
            <a:endParaRPr lang="en-US" altLang="ja-JP" dirty="0" smtClean="0"/>
          </a:p>
          <a:p>
            <a:pPr marL="0" indent="0">
              <a:buNone/>
            </a:pPr>
            <a:endParaRPr lang="en-US" altLang="ja-JP" dirty="0" smtClean="0"/>
          </a:p>
          <a:p>
            <a:r>
              <a:rPr lang="ja-JP" altLang="en-US" dirty="0" smtClean="0"/>
              <a:t>平成</a:t>
            </a:r>
            <a:r>
              <a:rPr lang="en-US" altLang="ja-JP" dirty="0" smtClean="0"/>
              <a:t>14</a:t>
            </a:r>
            <a:r>
              <a:rPr lang="ja-JP" altLang="en-US" dirty="0" smtClean="0"/>
              <a:t>年「科学技術・理科大好きプラン」</a:t>
            </a:r>
            <a:r>
              <a:rPr lang="en-US" altLang="ja-JP" dirty="0" smtClean="0"/>
              <a:t>(</a:t>
            </a:r>
            <a:r>
              <a:rPr lang="ja-JP" altLang="en-US" dirty="0" smtClean="0"/>
              <a:t>文部科学省</a:t>
            </a:r>
            <a:r>
              <a:rPr lang="en-US" altLang="ja-JP" dirty="0" smtClean="0"/>
              <a:t>)</a:t>
            </a:r>
          </a:p>
          <a:p>
            <a:pPr marL="0" indent="0">
              <a:buNone/>
            </a:pPr>
            <a:r>
              <a:rPr lang="ja-JP" altLang="en-US" dirty="0" smtClean="0"/>
              <a:t>　→スーパー・サイエンス・ハイスクール</a:t>
            </a:r>
            <a:r>
              <a:rPr lang="en-US" altLang="ja-JP" dirty="0" smtClean="0"/>
              <a:t>(SSH)</a:t>
            </a:r>
          </a:p>
          <a:p>
            <a:pPr marL="0" indent="0">
              <a:buNone/>
            </a:pPr>
            <a:r>
              <a:rPr kumimoji="1" lang="ja-JP" altLang="en-US" dirty="0"/>
              <a:t>　</a:t>
            </a:r>
            <a:r>
              <a:rPr kumimoji="1" lang="ja-JP" altLang="en-US" dirty="0" smtClean="0"/>
              <a:t>　 </a:t>
            </a:r>
            <a:r>
              <a:rPr kumimoji="1" lang="ja-JP" altLang="en-US" u="sng" dirty="0" smtClean="0"/>
              <a:t>先進的な科学技術・理科教育用デジタル教材の開発</a:t>
            </a:r>
            <a:endParaRPr kumimoji="1" lang="en-US" altLang="ja-JP" u="sng" dirty="0" smtClean="0"/>
          </a:p>
          <a:p>
            <a:pPr marL="0" indent="0">
              <a:buNone/>
            </a:pPr>
            <a:endParaRPr kumimoji="1" lang="en-US" altLang="ja-JP" sz="2000" dirty="0" smtClean="0"/>
          </a:p>
          <a:p>
            <a:pPr marL="0" indent="0">
              <a:buNone/>
            </a:pPr>
            <a:r>
              <a:rPr kumimoji="1" lang="en-US" altLang="ja-JP" sz="1800" b="1" dirty="0" smtClean="0"/>
              <a:t>(</a:t>
            </a:r>
            <a:r>
              <a:rPr kumimoji="1" lang="ja-JP" altLang="en-US" sz="1800" b="1" dirty="0" smtClean="0"/>
              <a:t>参考：「ミレニアム・プロジェクトについて」  </a:t>
            </a:r>
            <a:r>
              <a:rPr lang="en-US" altLang="ja-JP" sz="1800" b="1" dirty="0" smtClean="0">
                <a:hlinkClick r:id="rId2"/>
              </a:rPr>
              <a:t>http</a:t>
            </a:r>
            <a:r>
              <a:rPr lang="en-US" altLang="ja-JP" sz="1800" b="1" dirty="0">
                <a:hlinkClick r:id="rId2"/>
              </a:rPr>
              <a:t>://www.kantei.go.jp/jp/mille</a:t>
            </a:r>
            <a:r>
              <a:rPr lang="en-US" altLang="ja-JP" sz="1800" b="1" dirty="0" smtClean="0">
                <a:hlinkClick r:id="rId2"/>
              </a:rPr>
              <a:t>/</a:t>
            </a:r>
            <a:endParaRPr lang="en-US" altLang="ja-JP" sz="1800" b="1" dirty="0" smtClean="0"/>
          </a:p>
          <a:p>
            <a:pPr marL="0" indent="0">
              <a:buNone/>
            </a:pPr>
            <a:r>
              <a:rPr lang="ja-JP" altLang="en-US" sz="1800" b="1" dirty="0"/>
              <a:t>　</a:t>
            </a:r>
            <a:r>
              <a:rPr lang="ja-JP" altLang="en-US" sz="1800" b="1" dirty="0" smtClean="0"/>
              <a:t>　　　 「科学技術・理科大好きプランの主な施策：文部科学省」      </a:t>
            </a:r>
            <a:r>
              <a:rPr lang="en-US" altLang="ja-JP" sz="1800" b="1" dirty="0" smtClean="0"/>
              <a:t>http</a:t>
            </a:r>
            <a:r>
              <a:rPr lang="en-US" altLang="ja-JP" sz="1800" b="1" dirty="0"/>
              <a:t>://</a:t>
            </a:r>
            <a:r>
              <a:rPr lang="en-US" altLang="ja-JP" sz="1800" b="1" dirty="0" smtClean="0"/>
              <a:t>www.mext.go.jp/b_menu/shingi/gijyutu/gijyutu10/siryo/attach/1335656.htm)</a:t>
            </a:r>
          </a:p>
          <a:p>
            <a:pPr marL="0" indent="0">
              <a:buNone/>
            </a:pPr>
            <a:endParaRPr kumimoji="1" lang="ja-JP" altLang="en-US" dirty="0"/>
          </a:p>
        </p:txBody>
      </p:sp>
    </p:spTree>
    <p:extLst>
      <p:ext uri="{BB962C8B-B14F-4D97-AF65-F5344CB8AC3E}">
        <p14:creationId xmlns:p14="http://schemas.microsoft.com/office/powerpoint/2010/main" val="3784959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8014" y="1604907"/>
            <a:ext cx="8247336" cy="4351338"/>
          </a:xfrm>
        </p:spPr>
        <p:txBody>
          <a:bodyPr/>
          <a:lstStyle/>
          <a:p>
            <a:r>
              <a:rPr kumimoji="1" lang="ja-JP" altLang="en-US" dirty="0" smtClean="0"/>
              <a:t>環境教育の中でも重要視される</a:t>
            </a:r>
            <a:r>
              <a:rPr kumimoji="1" lang="en-US" altLang="ja-JP" dirty="0" smtClean="0"/>
              <a:t>(STS</a:t>
            </a:r>
            <a:r>
              <a:rPr kumimoji="1" lang="ja-JP" altLang="en-US" dirty="0" smtClean="0"/>
              <a:t>教育</a:t>
            </a:r>
            <a:r>
              <a:rPr kumimoji="1" lang="en-US" altLang="ja-JP" dirty="0" smtClean="0"/>
              <a:t>)</a:t>
            </a:r>
          </a:p>
          <a:p>
            <a:r>
              <a:rPr lang="ja-JP" altLang="en-US" dirty="0"/>
              <a:t>身の</a:t>
            </a:r>
            <a:r>
              <a:rPr lang="ja-JP" altLang="en-US" dirty="0" smtClean="0"/>
              <a:t>回りの生活と学習事項を関連付けて扱うことは普段の授業でも大事である</a:t>
            </a:r>
            <a:endParaRPr lang="en-US" altLang="ja-JP" dirty="0" smtClean="0"/>
          </a:p>
          <a:p>
            <a:r>
              <a:rPr kumimoji="1" lang="ja-JP" altLang="en-US" dirty="0" smtClean="0"/>
              <a:t>生徒の集中が続かないことが多いため、</a:t>
            </a:r>
            <a:endParaRPr kumimoji="1" lang="en-US" altLang="ja-JP" dirty="0" smtClean="0"/>
          </a:p>
          <a:p>
            <a:pPr marL="0" indent="0">
              <a:buNone/>
            </a:pPr>
            <a:r>
              <a:rPr lang="ja-JP" altLang="en-US" dirty="0"/>
              <a:t>　</a:t>
            </a:r>
            <a:r>
              <a:rPr lang="ja-JP" altLang="en-US" dirty="0" smtClean="0"/>
              <a:t>適度に実験活動を取り入れた授業展開も必要である</a:t>
            </a:r>
            <a:endParaRPr kumimoji="1" lang="en-US" altLang="ja-JP" dirty="0" smtClean="0"/>
          </a:p>
          <a:p>
            <a:endParaRPr kumimoji="1" lang="ja-JP" altLang="en-US" dirty="0"/>
          </a:p>
        </p:txBody>
      </p:sp>
      <p:sp>
        <p:nvSpPr>
          <p:cNvPr id="4" name="タイトル 1"/>
          <p:cNvSpPr>
            <a:spLocks noGrp="1"/>
          </p:cNvSpPr>
          <p:nvPr>
            <p:ph type="title"/>
          </p:nvPr>
        </p:nvSpPr>
        <p:spPr>
          <a:xfrm>
            <a:off x="268014" y="270534"/>
            <a:ext cx="8607972" cy="1119424"/>
          </a:xfrm>
          <a:solidFill>
            <a:schemeClr val="accent4">
              <a:lumMod val="20000"/>
              <a:lumOff val="80000"/>
            </a:schemeClr>
          </a:solidFill>
          <a:ln w="38100">
            <a:solidFill>
              <a:schemeClr val="tx1"/>
            </a:solidFill>
          </a:ln>
        </p:spPr>
        <p:txBody>
          <a:bodyPr>
            <a:normAutofit fontScale="90000"/>
          </a:bodyPr>
          <a:lstStyle/>
          <a:p>
            <a:r>
              <a:rPr lang="ja-JP" altLang="en-US" dirty="0" smtClean="0"/>
              <a:t>科学技術や環境と人間生活との関わり</a:t>
            </a:r>
            <a:endParaRPr kumimoji="1" lang="ja-JP" altLang="en-US" dirty="0"/>
          </a:p>
        </p:txBody>
      </p:sp>
      <p:grpSp>
        <p:nvGrpSpPr>
          <p:cNvPr id="11" name="グループ化 10"/>
          <p:cNvGrpSpPr/>
          <p:nvPr/>
        </p:nvGrpSpPr>
        <p:grpSpPr>
          <a:xfrm>
            <a:off x="440065" y="4116163"/>
            <a:ext cx="3267080" cy="2741837"/>
            <a:chOff x="2748728" y="1898852"/>
            <a:chExt cx="3646544" cy="3060295"/>
          </a:xfrm>
        </p:grpSpPr>
        <p:sp>
          <p:nvSpPr>
            <p:cNvPr id="5" name="円/楕円 4"/>
            <p:cNvSpPr/>
            <p:nvPr/>
          </p:nvSpPr>
          <p:spPr>
            <a:xfrm>
              <a:off x="3478769" y="1898852"/>
              <a:ext cx="2190140" cy="21901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defPPr>
                <a:defRPr lang="ja-JP"/>
              </a:defPPr>
              <a:lvl1pPr marL="0" algn="l" defTabSz="457200" rtl="0" eaLnBrk="1" latinLnBrk="0" hangingPunct="1">
                <a:defRPr kumimoji="1" sz="1800" kern="1200">
                  <a:solidFill>
                    <a:schemeClr val="dk1"/>
                  </a:solidFill>
                  <a:latin typeface="+mn-lt"/>
                  <a:ea typeface="+mn-ea"/>
                  <a:cs typeface="+mn-cs"/>
                </a:defRPr>
              </a:lvl1pPr>
              <a:lvl2pPr marL="457200" algn="l" defTabSz="457200" rtl="0" eaLnBrk="1" latinLnBrk="0" hangingPunct="1">
                <a:defRPr kumimoji="1" sz="1800" kern="1200">
                  <a:solidFill>
                    <a:schemeClr val="dk1"/>
                  </a:solidFill>
                  <a:latin typeface="+mn-lt"/>
                  <a:ea typeface="+mn-ea"/>
                  <a:cs typeface="+mn-cs"/>
                </a:defRPr>
              </a:lvl2pPr>
              <a:lvl3pPr marL="914400" algn="l" defTabSz="457200" rtl="0" eaLnBrk="1" latinLnBrk="0" hangingPunct="1">
                <a:defRPr kumimoji="1" sz="1800" kern="1200">
                  <a:solidFill>
                    <a:schemeClr val="dk1"/>
                  </a:solidFill>
                  <a:latin typeface="+mn-lt"/>
                  <a:ea typeface="+mn-ea"/>
                  <a:cs typeface="+mn-cs"/>
                </a:defRPr>
              </a:lvl3pPr>
              <a:lvl4pPr marL="1371600" algn="l" defTabSz="457200" rtl="0" eaLnBrk="1" latinLnBrk="0" hangingPunct="1">
                <a:defRPr kumimoji="1" sz="1800" kern="1200">
                  <a:solidFill>
                    <a:schemeClr val="dk1"/>
                  </a:solidFill>
                  <a:latin typeface="+mn-lt"/>
                  <a:ea typeface="+mn-ea"/>
                  <a:cs typeface="+mn-cs"/>
                </a:defRPr>
              </a:lvl4pPr>
              <a:lvl5pPr marL="1828800" algn="l" defTabSz="457200" rtl="0" eaLnBrk="1" latinLnBrk="0" hangingPunct="1">
                <a:defRPr kumimoji="1" sz="1800" kern="1200">
                  <a:solidFill>
                    <a:schemeClr val="dk1"/>
                  </a:solidFill>
                  <a:latin typeface="+mn-lt"/>
                  <a:ea typeface="+mn-ea"/>
                  <a:cs typeface="+mn-cs"/>
                </a:defRPr>
              </a:lvl5pPr>
              <a:lvl6pPr marL="2286000" algn="l" defTabSz="457200" rtl="0" eaLnBrk="1" latinLnBrk="0" hangingPunct="1">
                <a:defRPr kumimoji="1" sz="1800" kern="1200">
                  <a:solidFill>
                    <a:schemeClr val="dk1"/>
                  </a:solidFill>
                  <a:latin typeface="+mn-lt"/>
                  <a:ea typeface="+mn-ea"/>
                  <a:cs typeface="+mn-cs"/>
                </a:defRPr>
              </a:lvl6pPr>
              <a:lvl7pPr marL="2743200" algn="l" defTabSz="457200" rtl="0" eaLnBrk="1" latinLnBrk="0" hangingPunct="1">
                <a:defRPr kumimoji="1" sz="1800" kern="1200">
                  <a:solidFill>
                    <a:schemeClr val="dk1"/>
                  </a:solidFill>
                  <a:latin typeface="+mn-lt"/>
                  <a:ea typeface="+mn-ea"/>
                  <a:cs typeface="+mn-cs"/>
                </a:defRPr>
              </a:lvl7pPr>
              <a:lvl8pPr marL="3200400" algn="l" defTabSz="457200" rtl="0" eaLnBrk="1" latinLnBrk="0" hangingPunct="1">
                <a:defRPr kumimoji="1" sz="1800" kern="1200">
                  <a:solidFill>
                    <a:schemeClr val="dk1"/>
                  </a:solidFill>
                  <a:latin typeface="+mn-lt"/>
                  <a:ea typeface="+mn-ea"/>
                  <a:cs typeface="+mn-cs"/>
                </a:defRPr>
              </a:lvl8pPr>
              <a:lvl9pPr marL="3657600" algn="l" defTabSz="457200" rtl="0" eaLnBrk="1" latinLnBrk="0" hangingPunct="1">
                <a:defRPr kumimoji="1" sz="1800" kern="1200">
                  <a:solidFill>
                    <a:schemeClr val="dk1"/>
                  </a:solidFill>
                  <a:latin typeface="+mn-lt"/>
                  <a:ea typeface="+mn-ea"/>
                  <a:cs typeface="+mn-cs"/>
                </a:defRPr>
              </a:lvl9pPr>
            </a:lstStyle>
            <a:p>
              <a:pPr algn="ctr"/>
              <a:endParaRPr kumimoji="1" lang="ja-JP" altLang="en-US"/>
            </a:p>
          </p:txBody>
        </p:sp>
        <p:sp>
          <p:nvSpPr>
            <p:cNvPr id="6" name="円/楕円 5"/>
            <p:cNvSpPr/>
            <p:nvPr/>
          </p:nvSpPr>
          <p:spPr>
            <a:xfrm>
              <a:off x="2748728" y="2769007"/>
              <a:ext cx="2190140" cy="2190140"/>
            </a:xfrm>
            <a:prstGeom prst="ellipse">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457200" rtl="0" eaLnBrk="1" latinLnBrk="0" hangingPunct="1">
                <a:defRPr kumimoji="1" sz="1800" kern="1200">
                  <a:solidFill>
                    <a:schemeClr val="dk1"/>
                  </a:solidFill>
                  <a:latin typeface="+mn-lt"/>
                  <a:ea typeface="+mn-ea"/>
                  <a:cs typeface="+mn-cs"/>
                </a:defRPr>
              </a:lvl1pPr>
              <a:lvl2pPr marL="457200" algn="l" defTabSz="457200" rtl="0" eaLnBrk="1" latinLnBrk="0" hangingPunct="1">
                <a:defRPr kumimoji="1" sz="1800" kern="1200">
                  <a:solidFill>
                    <a:schemeClr val="dk1"/>
                  </a:solidFill>
                  <a:latin typeface="+mn-lt"/>
                  <a:ea typeface="+mn-ea"/>
                  <a:cs typeface="+mn-cs"/>
                </a:defRPr>
              </a:lvl2pPr>
              <a:lvl3pPr marL="914400" algn="l" defTabSz="457200" rtl="0" eaLnBrk="1" latinLnBrk="0" hangingPunct="1">
                <a:defRPr kumimoji="1" sz="1800" kern="1200">
                  <a:solidFill>
                    <a:schemeClr val="dk1"/>
                  </a:solidFill>
                  <a:latin typeface="+mn-lt"/>
                  <a:ea typeface="+mn-ea"/>
                  <a:cs typeface="+mn-cs"/>
                </a:defRPr>
              </a:lvl3pPr>
              <a:lvl4pPr marL="1371600" algn="l" defTabSz="457200" rtl="0" eaLnBrk="1" latinLnBrk="0" hangingPunct="1">
                <a:defRPr kumimoji="1" sz="1800" kern="1200">
                  <a:solidFill>
                    <a:schemeClr val="dk1"/>
                  </a:solidFill>
                  <a:latin typeface="+mn-lt"/>
                  <a:ea typeface="+mn-ea"/>
                  <a:cs typeface="+mn-cs"/>
                </a:defRPr>
              </a:lvl4pPr>
              <a:lvl5pPr marL="1828800" algn="l" defTabSz="457200" rtl="0" eaLnBrk="1" latinLnBrk="0" hangingPunct="1">
                <a:defRPr kumimoji="1" sz="1800" kern="1200">
                  <a:solidFill>
                    <a:schemeClr val="dk1"/>
                  </a:solidFill>
                  <a:latin typeface="+mn-lt"/>
                  <a:ea typeface="+mn-ea"/>
                  <a:cs typeface="+mn-cs"/>
                </a:defRPr>
              </a:lvl5pPr>
              <a:lvl6pPr marL="2286000" algn="l" defTabSz="457200" rtl="0" eaLnBrk="1" latinLnBrk="0" hangingPunct="1">
                <a:defRPr kumimoji="1" sz="1800" kern="1200">
                  <a:solidFill>
                    <a:schemeClr val="dk1"/>
                  </a:solidFill>
                  <a:latin typeface="+mn-lt"/>
                  <a:ea typeface="+mn-ea"/>
                  <a:cs typeface="+mn-cs"/>
                </a:defRPr>
              </a:lvl6pPr>
              <a:lvl7pPr marL="2743200" algn="l" defTabSz="457200" rtl="0" eaLnBrk="1" latinLnBrk="0" hangingPunct="1">
                <a:defRPr kumimoji="1" sz="1800" kern="1200">
                  <a:solidFill>
                    <a:schemeClr val="dk1"/>
                  </a:solidFill>
                  <a:latin typeface="+mn-lt"/>
                  <a:ea typeface="+mn-ea"/>
                  <a:cs typeface="+mn-cs"/>
                </a:defRPr>
              </a:lvl7pPr>
              <a:lvl8pPr marL="3200400" algn="l" defTabSz="457200" rtl="0" eaLnBrk="1" latinLnBrk="0" hangingPunct="1">
                <a:defRPr kumimoji="1" sz="1800" kern="1200">
                  <a:solidFill>
                    <a:schemeClr val="dk1"/>
                  </a:solidFill>
                  <a:latin typeface="+mn-lt"/>
                  <a:ea typeface="+mn-ea"/>
                  <a:cs typeface="+mn-cs"/>
                </a:defRPr>
              </a:lvl8pPr>
              <a:lvl9pPr marL="3657600" algn="l" defTabSz="457200" rtl="0" eaLnBrk="1" latinLnBrk="0" hangingPunct="1">
                <a:defRPr kumimoji="1" sz="1800" kern="1200">
                  <a:solidFill>
                    <a:schemeClr val="dk1"/>
                  </a:solidFill>
                  <a:latin typeface="+mn-lt"/>
                  <a:ea typeface="+mn-ea"/>
                  <a:cs typeface="+mn-cs"/>
                </a:defRPr>
              </a:lvl9pPr>
            </a:lstStyle>
            <a:p>
              <a:pPr algn="ctr"/>
              <a:endParaRPr kumimoji="1" lang="ja-JP" altLang="en-US"/>
            </a:p>
          </p:txBody>
        </p:sp>
        <p:sp>
          <p:nvSpPr>
            <p:cNvPr id="7" name="円/楕円 6"/>
            <p:cNvSpPr/>
            <p:nvPr/>
          </p:nvSpPr>
          <p:spPr>
            <a:xfrm>
              <a:off x="4205132" y="2769007"/>
              <a:ext cx="2190140" cy="2190140"/>
            </a:xfrm>
            <a:prstGeom prst="ellipse">
              <a:avLst/>
            </a:prstGeom>
            <a:solidFill>
              <a:schemeClr val="lt1">
                <a:alpha val="0"/>
              </a:schemeClr>
            </a:solidFill>
          </p:spPr>
          <p:style>
            <a:lnRef idx="2">
              <a:schemeClr val="accent4"/>
            </a:lnRef>
            <a:fillRef idx="1">
              <a:schemeClr val="lt1"/>
            </a:fillRef>
            <a:effectRef idx="0">
              <a:schemeClr val="accent4"/>
            </a:effectRef>
            <a:fontRef idx="minor">
              <a:schemeClr val="dk1"/>
            </a:fontRef>
          </p:style>
          <p:txBody>
            <a:bodyPr rtlCol="0" anchor="ctr"/>
            <a:lstStyle>
              <a:defPPr>
                <a:defRPr lang="ja-JP"/>
              </a:defPPr>
              <a:lvl1pPr marL="0" algn="l" defTabSz="457200" rtl="0" eaLnBrk="1" latinLnBrk="0" hangingPunct="1">
                <a:defRPr kumimoji="1" sz="1800" kern="1200">
                  <a:solidFill>
                    <a:schemeClr val="dk1"/>
                  </a:solidFill>
                  <a:latin typeface="+mn-lt"/>
                  <a:ea typeface="+mn-ea"/>
                  <a:cs typeface="+mn-cs"/>
                </a:defRPr>
              </a:lvl1pPr>
              <a:lvl2pPr marL="457200" algn="l" defTabSz="457200" rtl="0" eaLnBrk="1" latinLnBrk="0" hangingPunct="1">
                <a:defRPr kumimoji="1" sz="1800" kern="1200">
                  <a:solidFill>
                    <a:schemeClr val="dk1"/>
                  </a:solidFill>
                  <a:latin typeface="+mn-lt"/>
                  <a:ea typeface="+mn-ea"/>
                  <a:cs typeface="+mn-cs"/>
                </a:defRPr>
              </a:lvl2pPr>
              <a:lvl3pPr marL="914400" algn="l" defTabSz="457200" rtl="0" eaLnBrk="1" latinLnBrk="0" hangingPunct="1">
                <a:defRPr kumimoji="1" sz="1800" kern="1200">
                  <a:solidFill>
                    <a:schemeClr val="dk1"/>
                  </a:solidFill>
                  <a:latin typeface="+mn-lt"/>
                  <a:ea typeface="+mn-ea"/>
                  <a:cs typeface="+mn-cs"/>
                </a:defRPr>
              </a:lvl3pPr>
              <a:lvl4pPr marL="1371600" algn="l" defTabSz="457200" rtl="0" eaLnBrk="1" latinLnBrk="0" hangingPunct="1">
                <a:defRPr kumimoji="1" sz="1800" kern="1200">
                  <a:solidFill>
                    <a:schemeClr val="dk1"/>
                  </a:solidFill>
                  <a:latin typeface="+mn-lt"/>
                  <a:ea typeface="+mn-ea"/>
                  <a:cs typeface="+mn-cs"/>
                </a:defRPr>
              </a:lvl4pPr>
              <a:lvl5pPr marL="1828800" algn="l" defTabSz="457200" rtl="0" eaLnBrk="1" latinLnBrk="0" hangingPunct="1">
                <a:defRPr kumimoji="1" sz="1800" kern="1200">
                  <a:solidFill>
                    <a:schemeClr val="dk1"/>
                  </a:solidFill>
                  <a:latin typeface="+mn-lt"/>
                  <a:ea typeface="+mn-ea"/>
                  <a:cs typeface="+mn-cs"/>
                </a:defRPr>
              </a:lvl5pPr>
              <a:lvl6pPr marL="2286000" algn="l" defTabSz="457200" rtl="0" eaLnBrk="1" latinLnBrk="0" hangingPunct="1">
                <a:defRPr kumimoji="1" sz="1800" kern="1200">
                  <a:solidFill>
                    <a:schemeClr val="dk1"/>
                  </a:solidFill>
                  <a:latin typeface="+mn-lt"/>
                  <a:ea typeface="+mn-ea"/>
                  <a:cs typeface="+mn-cs"/>
                </a:defRPr>
              </a:lvl6pPr>
              <a:lvl7pPr marL="2743200" algn="l" defTabSz="457200" rtl="0" eaLnBrk="1" latinLnBrk="0" hangingPunct="1">
                <a:defRPr kumimoji="1" sz="1800" kern="1200">
                  <a:solidFill>
                    <a:schemeClr val="dk1"/>
                  </a:solidFill>
                  <a:latin typeface="+mn-lt"/>
                  <a:ea typeface="+mn-ea"/>
                  <a:cs typeface="+mn-cs"/>
                </a:defRPr>
              </a:lvl7pPr>
              <a:lvl8pPr marL="3200400" algn="l" defTabSz="457200" rtl="0" eaLnBrk="1" latinLnBrk="0" hangingPunct="1">
                <a:defRPr kumimoji="1" sz="1800" kern="1200">
                  <a:solidFill>
                    <a:schemeClr val="dk1"/>
                  </a:solidFill>
                  <a:latin typeface="+mn-lt"/>
                  <a:ea typeface="+mn-ea"/>
                  <a:cs typeface="+mn-cs"/>
                </a:defRPr>
              </a:lvl8pPr>
              <a:lvl9pPr marL="3657600" algn="l" defTabSz="457200" rtl="0" eaLnBrk="1" latinLnBrk="0" hangingPunct="1">
                <a:defRPr kumimoji="1" sz="1800" kern="1200">
                  <a:solidFill>
                    <a:schemeClr val="dk1"/>
                  </a:solidFill>
                  <a:latin typeface="+mn-lt"/>
                  <a:ea typeface="+mn-ea"/>
                  <a:cs typeface="+mn-cs"/>
                </a:defRPr>
              </a:lvl9pPr>
            </a:lstStyle>
            <a:p>
              <a:pPr algn="ctr"/>
              <a:endParaRPr kumimoji="1" lang="ja-JP" altLang="en-US"/>
            </a:p>
          </p:txBody>
        </p:sp>
        <p:sp>
          <p:nvSpPr>
            <p:cNvPr id="8" name="テキスト ボックス 9"/>
            <p:cNvSpPr txBox="1"/>
            <p:nvPr/>
          </p:nvSpPr>
          <p:spPr>
            <a:xfrm>
              <a:off x="3971110" y="2252813"/>
              <a:ext cx="1183337" cy="461665"/>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sz="2400" dirty="0" smtClean="0"/>
                <a:t>Ｓ：科学</a:t>
              </a:r>
              <a:endParaRPr kumimoji="1" lang="ja-JP" altLang="en-US" sz="2400" dirty="0"/>
            </a:p>
          </p:txBody>
        </p:sp>
        <p:sp>
          <p:nvSpPr>
            <p:cNvPr id="9" name="テキスト ボックス 10"/>
            <p:cNvSpPr txBox="1"/>
            <p:nvPr/>
          </p:nvSpPr>
          <p:spPr>
            <a:xfrm>
              <a:off x="3050145" y="4069781"/>
              <a:ext cx="1144865" cy="461665"/>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sz="2400" dirty="0" smtClean="0"/>
                <a:t>Ｔ：技術</a:t>
              </a:r>
              <a:endParaRPr kumimoji="1" lang="ja-JP" altLang="en-US" sz="2400" dirty="0"/>
            </a:p>
          </p:txBody>
        </p:sp>
        <p:sp>
          <p:nvSpPr>
            <p:cNvPr id="10" name="テキスト ボックス 11"/>
            <p:cNvSpPr txBox="1"/>
            <p:nvPr/>
          </p:nvSpPr>
          <p:spPr>
            <a:xfrm>
              <a:off x="4929753" y="4071777"/>
              <a:ext cx="1183337" cy="461665"/>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sz="2400" dirty="0" smtClean="0"/>
                <a:t>Ｓ：社会</a:t>
              </a:r>
              <a:endParaRPr kumimoji="1" lang="ja-JP" altLang="en-US" sz="2400" dirty="0"/>
            </a:p>
          </p:txBody>
        </p:sp>
      </p:grpSp>
      <p:sp>
        <p:nvSpPr>
          <p:cNvPr id="12" name="コンテンツ プレースホルダー 2"/>
          <p:cNvSpPr>
            <a:spLocks noGrp="1"/>
          </p:cNvSpPr>
          <p:nvPr/>
        </p:nvSpPr>
        <p:spPr>
          <a:xfrm>
            <a:off x="3882491" y="2307145"/>
            <a:ext cx="7886700" cy="55802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endParaRPr kumimoji="1" lang="en-US" altLang="ja-JP" sz="2000" dirty="0" smtClean="0"/>
          </a:p>
          <a:p>
            <a:endParaRPr lang="en-US" altLang="ja-JP" sz="2000" dirty="0"/>
          </a:p>
          <a:p>
            <a:endParaRPr kumimoji="1" lang="en-US" altLang="ja-JP" sz="2000" dirty="0" smtClean="0"/>
          </a:p>
          <a:p>
            <a:pPr marL="0" indent="0">
              <a:buNone/>
            </a:pPr>
            <a:endParaRPr lang="en-US" altLang="ja-JP" sz="2000" dirty="0" smtClean="0"/>
          </a:p>
          <a:p>
            <a:pPr marL="0" indent="0">
              <a:buNone/>
            </a:pPr>
            <a:endParaRPr lang="en-US" altLang="ja-JP" sz="2000" dirty="0"/>
          </a:p>
          <a:p>
            <a:pPr marL="0" indent="0">
              <a:buNone/>
            </a:pPr>
            <a:endParaRPr lang="en-US" altLang="ja-JP" sz="2000" dirty="0" smtClean="0"/>
          </a:p>
          <a:p>
            <a:pPr marL="0" indent="0">
              <a:buNone/>
            </a:pPr>
            <a:endParaRPr lang="en-US" altLang="ja-JP" sz="2000" dirty="0"/>
          </a:p>
          <a:p>
            <a:r>
              <a:rPr kumimoji="1" lang="en-US" altLang="ja-JP" sz="2000" b="1" u="sng" dirty="0" smtClean="0"/>
              <a:t>Science Technology &amp; Society</a:t>
            </a:r>
          </a:p>
          <a:p>
            <a:pPr marL="0" indent="0">
              <a:buNone/>
            </a:pPr>
            <a:r>
              <a:rPr lang="ja-JP" altLang="en-US" sz="2000" b="1" dirty="0" smtClean="0"/>
              <a:t>　　 　科学</a:t>
            </a:r>
            <a:r>
              <a:rPr lang="en-US" altLang="ja-JP" sz="2000" b="1" dirty="0" smtClean="0"/>
              <a:t>S</a:t>
            </a:r>
            <a:r>
              <a:rPr lang="ja-JP" altLang="en-US" sz="2000" b="1" dirty="0" smtClean="0"/>
              <a:t>と技術</a:t>
            </a:r>
            <a:r>
              <a:rPr lang="en-US" altLang="ja-JP" sz="2000" b="1" dirty="0" smtClean="0"/>
              <a:t>T</a:t>
            </a:r>
            <a:r>
              <a:rPr lang="ja-JP" altLang="en-US" sz="2000" b="1" dirty="0" smtClean="0"/>
              <a:t>と社会</a:t>
            </a:r>
            <a:r>
              <a:rPr lang="en-US" altLang="ja-JP" sz="2000" b="1" dirty="0" smtClean="0"/>
              <a:t>S</a:t>
            </a:r>
            <a:r>
              <a:rPr lang="ja-JP" altLang="en-US" sz="2000" b="1" dirty="0" smtClean="0"/>
              <a:t>の複合的な課題に、</a:t>
            </a:r>
          </a:p>
          <a:p>
            <a:pPr marL="0" indent="0">
              <a:buNone/>
            </a:pPr>
            <a:r>
              <a:rPr lang="ja-JP" altLang="en-US" sz="2000" b="1" dirty="0" smtClean="0"/>
              <a:t>　　総合的な視点をもって多方面からの解決を</a:t>
            </a:r>
          </a:p>
          <a:p>
            <a:pPr marL="0" indent="0">
              <a:buNone/>
            </a:pPr>
            <a:r>
              <a:rPr lang="ja-JP" altLang="en-US" sz="2000" b="1" dirty="0" smtClean="0"/>
              <a:t>　　目指すような学力を育てること。</a:t>
            </a:r>
            <a:endParaRPr lang="en-US" altLang="ja-JP" sz="2000" b="1" dirty="0" smtClean="0"/>
          </a:p>
        </p:txBody>
      </p:sp>
    </p:spTree>
    <p:extLst>
      <p:ext uri="{BB962C8B-B14F-4D97-AF65-F5344CB8AC3E}">
        <p14:creationId xmlns:p14="http://schemas.microsoft.com/office/powerpoint/2010/main" val="514647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690689"/>
          </a:xfrm>
          <a:solidFill>
            <a:schemeClr val="accent6">
              <a:lumMod val="20000"/>
              <a:lumOff val="80000"/>
            </a:schemeClr>
          </a:solidFill>
          <a:ln w="38100">
            <a:solidFill>
              <a:schemeClr val="tx1"/>
            </a:solidFill>
          </a:ln>
        </p:spPr>
        <p:txBody>
          <a:bodyPr>
            <a:noAutofit/>
          </a:bodyPr>
          <a:lstStyle/>
          <a:p>
            <a:r>
              <a:rPr kumimoji="1" lang="en-US" altLang="ja-JP" dirty="0" smtClean="0"/>
              <a:t>(</a:t>
            </a:r>
            <a:r>
              <a:rPr kumimoji="1" lang="ja-JP" altLang="en-US" dirty="0" smtClean="0"/>
              <a:t>参考</a:t>
            </a:r>
            <a:r>
              <a:rPr kumimoji="1" lang="en-US" altLang="ja-JP" dirty="0" smtClean="0"/>
              <a:t>)</a:t>
            </a:r>
            <a:r>
              <a:rPr kumimoji="1" lang="ja-JP" altLang="en-US" dirty="0" smtClean="0"/>
              <a:t>生徒達が地球環境問題を考えるための科学実験</a:t>
            </a:r>
            <a:r>
              <a:rPr kumimoji="1" lang="en-US" altLang="ja-JP" dirty="0" smtClean="0"/>
              <a:t/>
            </a:r>
            <a:br>
              <a:rPr kumimoji="1" lang="en-US" altLang="ja-JP" dirty="0" smtClean="0"/>
            </a:br>
            <a:r>
              <a:rPr kumimoji="1" lang="ja-JP" altLang="en-US" sz="2800" b="1" dirty="0" smtClean="0"/>
              <a:t>理科の教育　</a:t>
            </a:r>
            <a:r>
              <a:rPr kumimoji="1" lang="en-US" altLang="ja-JP" sz="2800" b="1" dirty="0" smtClean="0"/>
              <a:t>Vol.49,No.6,pp.36~39</a:t>
            </a:r>
            <a:endParaRPr kumimoji="1" lang="ja-JP" altLang="en-US" sz="2800" b="1" dirty="0"/>
          </a:p>
        </p:txBody>
      </p:sp>
      <p:sp>
        <p:nvSpPr>
          <p:cNvPr id="3" name="コンテンツ プレースホルダー 2"/>
          <p:cNvSpPr>
            <a:spLocks noGrp="1"/>
          </p:cNvSpPr>
          <p:nvPr>
            <p:ph idx="1"/>
          </p:nvPr>
        </p:nvSpPr>
        <p:spPr>
          <a:xfrm>
            <a:off x="628649" y="1825625"/>
            <a:ext cx="8374673" cy="4351338"/>
          </a:xfrm>
        </p:spPr>
        <p:txBody>
          <a:bodyPr>
            <a:noAutofit/>
          </a:bodyPr>
          <a:lstStyle/>
          <a:p>
            <a:pPr marL="0" indent="0">
              <a:buNone/>
            </a:pPr>
            <a:r>
              <a:rPr lang="ja-JP" altLang="en-US" dirty="0" smtClean="0"/>
              <a:t>地球環境問題を児童・生徒にとって身近なものと　　　するための実験教材を求める声</a:t>
            </a:r>
            <a:endParaRPr lang="en-US" altLang="ja-JP" dirty="0" smtClean="0"/>
          </a:p>
          <a:p>
            <a:pPr marL="0" indent="0">
              <a:buNone/>
            </a:pPr>
            <a:endParaRPr kumimoji="1" lang="en-US" altLang="ja-JP" dirty="0"/>
          </a:p>
          <a:p>
            <a:pPr marL="0" indent="0">
              <a:buNone/>
            </a:pPr>
            <a:endParaRPr lang="en-US" altLang="ja-JP" dirty="0" smtClean="0"/>
          </a:p>
          <a:p>
            <a:pPr marL="0" indent="0">
              <a:buNone/>
            </a:pPr>
            <a:r>
              <a:rPr lang="ja-JP" altLang="en-US" dirty="0" smtClean="0"/>
              <a:t>　　　</a:t>
            </a:r>
            <a:r>
              <a:rPr lang="ja-JP" altLang="en-US" dirty="0" err="1" smtClean="0"/>
              <a:t>の</a:t>
            </a:r>
            <a:r>
              <a:rPr lang="en-US" altLang="ja-JP" dirty="0" smtClean="0"/>
              <a:t>2</a:t>
            </a:r>
            <a:r>
              <a:rPr lang="ja-JP" altLang="en-US" dirty="0" err="1" smtClean="0"/>
              <a:t>つの</a:t>
            </a:r>
            <a:r>
              <a:rPr lang="ja-JP" altLang="en-US" dirty="0" smtClean="0"/>
              <a:t>観点を盛り込み、実験を計画・実行</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a:t>　</a:t>
            </a:r>
            <a:r>
              <a:rPr lang="ja-JP" altLang="en-US" dirty="0" smtClean="0"/>
              <a:t>青少年のための科学の祭典などの科学実験教室で</a:t>
            </a:r>
            <a:endParaRPr lang="en-US" altLang="ja-JP" dirty="0" smtClean="0"/>
          </a:p>
          <a:p>
            <a:pPr marL="0" indent="0">
              <a:buNone/>
            </a:pPr>
            <a:r>
              <a:rPr lang="ja-JP" altLang="en-US" dirty="0" smtClean="0"/>
              <a:t>実践を行った</a:t>
            </a:r>
            <a:endParaRPr lang="en-US" altLang="ja-JP" dirty="0" smtClean="0"/>
          </a:p>
          <a:p>
            <a:pPr marL="0" indent="0">
              <a:buNone/>
            </a:pPr>
            <a:endParaRPr lang="en-US" altLang="ja-JP" dirty="0"/>
          </a:p>
          <a:p>
            <a:pPr marL="0" indent="0">
              <a:buNone/>
            </a:pPr>
            <a:r>
              <a:rPr lang="ja-JP" altLang="en-US" dirty="0" smtClean="0"/>
              <a:t>　　　</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r>
              <a:rPr lang="ja-JP" altLang="en-US" dirty="0" smtClean="0"/>
              <a:t>　</a:t>
            </a:r>
            <a:endParaRPr lang="en-US" altLang="ja-JP" dirty="0" smtClean="0"/>
          </a:p>
        </p:txBody>
      </p:sp>
      <p:sp>
        <p:nvSpPr>
          <p:cNvPr id="4" name="右矢印 3"/>
          <p:cNvSpPr/>
          <p:nvPr/>
        </p:nvSpPr>
        <p:spPr>
          <a:xfrm>
            <a:off x="340700" y="2773992"/>
            <a:ext cx="914400" cy="720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43025" y="2681534"/>
            <a:ext cx="7660298" cy="954107"/>
          </a:xfrm>
          <a:prstGeom prst="rect">
            <a:avLst/>
          </a:prstGeom>
          <a:noFill/>
          <a:ln w="38100">
            <a:solidFill>
              <a:schemeClr val="tx1"/>
            </a:solidFill>
          </a:ln>
        </p:spPr>
        <p:txBody>
          <a:bodyPr wrap="square" rtlCol="0">
            <a:spAutoFit/>
          </a:bodyPr>
          <a:lstStyle/>
          <a:p>
            <a:pPr marL="285750" indent="-285750">
              <a:buFont typeface="Arial" panose="020B0604020202020204" pitchFamily="34" charset="0"/>
              <a:buChar char="•"/>
            </a:pPr>
            <a:r>
              <a:rPr kumimoji="1" lang="ja-JP" altLang="en-US" sz="2800" dirty="0" smtClean="0"/>
              <a:t>地球環境問題に関連した実験を工夫してみよう</a:t>
            </a:r>
            <a:endParaRPr kumimoji="1" lang="en-US" altLang="ja-JP" sz="2800" dirty="0" smtClean="0"/>
          </a:p>
          <a:p>
            <a:pPr marL="285750" indent="-285750">
              <a:buFont typeface="Arial" panose="020B0604020202020204" pitchFamily="34" charset="0"/>
              <a:buChar char="•"/>
            </a:pPr>
            <a:r>
              <a:rPr lang="ja-JP" altLang="en-US" sz="2800" dirty="0"/>
              <a:t>小中</a:t>
            </a:r>
            <a:r>
              <a:rPr lang="ja-JP" altLang="en-US" sz="2800" dirty="0" smtClean="0"/>
              <a:t>学生にもできる実験に工夫してみよう</a:t>
            </a:r>
            <a:endParaRPr lang="en-US" altLang="ja-JP" sz="2800" dirty="0" smtClean="0"/>
          </a:p>
        </p:txBody>
      </p:sp>
      <p:sp>
        <p:nvSpPr>
          <p:cNvPr id="7" name="下矢印 6"/>
          <p:cNvSpPr/>
          <p:nvPr/>
        </p:nvSpPr>
        <p:spPr>
          <a:xfrm>
            <a:off x="3815862" y="4396154"/>
            <a:ext cx="1357312" cy="7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8705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277" y="101353"/>
            <a:ext cx="8146073" cy="1325563"/>
          </a:xfrm>
          <a:solidFill>
            <a:schemeClr val="accent6">
              <a:lumMod val="20000"/>
              <a:lumOff val="80000"/>
            </a:schemeClr>
          </a:solidFill>
          <a:ln w="38100">
            <a:solidFill>
              <a:schemeClr val="tx1"/>
            </a:solidFill>
          </a:ln>
        </p:spPr>
        <p:txBody>
          <a:bodyPr>
            <a:normAutofit fontScale="90000"/>
          </a:bodyPr>
          <a:lstStyle/>
          <a:p>
            <a:r>
              <a:rPr kumimoji="1" lang="ja-JP" altLang="en-US" dirty="0" smtClean="0"/>
              <a:t>環境教育の実例その①</a:t>
            </a:r>
            <a:r>
              <a:rPr kumimoji="1" lang="en-US" altLang="ja-JP" dirty="0" smtClean="0"/>
              <a:t/>
            </a:r>
            <a:br>
              <a:rPr kumimoji="1" lang="en-US" altLang="ja-JP" dirty="0" smtClean="0"/>
            </a:br>
            <a:r>
              <a:rPr lang="ja-JP" altLang="en-US" dirty="0" smtClean="0"/>
              <a:t>省エネ電球の電気の消費を調べよう</a:t>
            </a:r>
            <a:endParaRPr kumimoji="1" lang="ja-JP" altLang="en-US" dirty="0"/>
          </a:p>
        </p:txBody>
      </p:sp>
      <p:pic>
        <p:nvPicPr>
          <p:cNvPr id="4" name="Picture 2" descr="http://www2.hamajima.co.jp/~elegance/kawamura/jikkenki/demospect.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74" y="2349062"/>
            <a:ext cx="2650520" cy="3534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9"/>
          <p:cNvPicPr>
            <a:picLocks noGrp="1"/>
          </p:cNvPicPr>
          <p:nvPr/>
        </p:nvPicPr>
        <p:blipFill rotWithShape="1">
          <a:blip r:embed="rId3"/>
          <a:srcRect l="57252" t="52181" r="10113" b="29546"/>
          <a:stretch/>
        </p:blipFill>
        <p:spPr bwMode="auto">
          <a:xfrm>
            <a:off x="4162097" y="2241785"/>
            <a:ext cx="4964331" cy="3641303"/>
          </a:xfrm>
          <a:prstGeom prst="rect">
            <a:avLst/>
          </a:prstGeom>
          <a:ln>
            <a:noFill/>
          </a:ln>
          <a:extLst>
            <a:ext uri="{53640926-AAD7-44D8-BBD7-CCE9431645EC}">
              <a14:shadowObscured xmlns:a14="http://schemas.microsoft.com/office/drawing/2010/main"/>
            </a:ext>
          </a:extLst>
        </p:spPr>
      </p:pic>
      <p:sp>
        <p:nvSpPr>
          <p:cNvPr id="6" name="テキスト ボックス 2"/>
          <p:cNvSpPr txBox="1"/>
          <p:nvPr/>
        </p:nvSpPr>
        <p:spPr>
          <a:xfrm>
            <a:off x="847275" y="6099281"/>
            <a:ext cx="2378349"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smtClean="0"/>
              <a:t>実際の実験器</a:t>
            </a:r>
            <a:endParaRPr kumimoji="1" lang="ja-JP" altLang="en-US" sz="2800" dirty="0"/>
          </a:p>
        </p:txBody>
      </p:sp>
      <p:sp>
        <p:nvSpPr>
          <p:cNvPr id="7" name="テキスト ボックス 2"/>
          <p:cNvSpPr txBox="1"/>
          <p:nvPr/>
        </p:nvSpPr>
        <p:spPr>
          <a:xfrm>
            <a:off x="5402040" y="6099281"/>
            <a:ext cx="2754194"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smtClean="0"/>
              <a:t>実験器の概略図</a:t>
            </a:r>
            <a:endParaRPr kumimoji="1" lang="ja-JP" altLang="en-US" sz="2800" dirty="0"/>
          </a:p>
        </p:txBody>
      </p:sp>
      <p:sp>
        <p:nvSpPr>
          <p:cNvPr id="8" name="テキスト ボックス 7"/>
          <p:cNvSpPr txBox="1"/>
          <p:nvPr/>
        </p:nvSpPr>
        <p:spPr>
          <a:xfrm>
            <a:off x="952101" y="1430410"/>
            <a:ext cx="8617068" cy="954107"/>
          </a:xfrm>
          <a:prstGeom prst="rect">
            <a:avLst/>
          </a:prstGeom>
          <a:noFill/>
        </p:spPr>
        <p:txBody>
          <a:bodyPr wrap="square" rtlCol="0">
            <a:spAutoFit/>
          </a:bodyPr>
          <a:lstStyle/>
          <a:p>
            <a:r>
              <a:rPr kumimoji="1" lang="ja-JP" altLang="en-US" sz="2800" dirty="0" smtClean="0"/>
              <a:t>ねらい：子供たちが省エネルギーに心がけ、</a:t>
            </a:r>
            <a:endParaRPr kumimoji="1" lang="en-US" altLang="ja-JP" sz="2800" dirty="0" smtClean="0"/>
          </a:p>
          <a:p>
            <a:r>
              <a:rPr lang="ja-JP" altLang="en-US" sz="2800" dirty="0"/>
              <a:t>　</a:t>
            </a:r>
            <a:r>
              <a:rPr lang="ja-JP" altLang="en-US" sz="2800" dirty="0" smtClean="0"/>
              <a:t>　　　　</a:t>
            </a:r>
            <a:r>
              <a:rPr kumimoji="1" lang="ja-JP" altLang="en-US" sz="2800" dirty="0" smtClean="0"/>
              <a:t>地球を大切にする心を育てる</a:t>
            </a:r>
            <a:endParaRPr kumimoji="1" lang="ja-JP" altLang="en-US" sz="2800" dirty="0"/>
          </a:p>
        </p:txBody>
      </p:sp>
    </p:spTree>
    <p:extLst>
      <p:ext uri="{BB962C8B-B14F-4D97-AF65-F5344CB8AC3E}">
        <p14:creationId xmlns:p14="http://schemas.microsoft.com/office/powerpoint/2010/main" val="550262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236483"/>
            <a:ext cx="5707117" cy="6858000"/>
          </a:xfrm>
        </p:spPr>
        <p:txBody>
          <a:bodyPr/>
          <a:lstStyle/>
          <a:p>
            <a:pPr marL="0" indent="0">
              <a:buNone/>
            </a:pPr>
            <a:endParaRPr kumimoji="1" lang="en-US" altLang="ja-JP" sz="3600" dirty="0" smtClean="0"/>
          </a:p>
          <a:p>
            <a:pPr marL="0" indent="0">
              <a:buNone/>
            </a:pPr>
            <a:endParaRPr lang="en-US" altLang="ja-JP" dirty="0"/>
          </a:p>
          <a:p>
            <a:pPr marL="0" indent="0">
              <a:buNone/>
            </a:pPr>
            <a:r>
              <a:rPr kumimoji="1" lang="ja-JP" altLang="en-US" dirty="0" smtClean="0"/>
              <a:t>①それぞれの電球に流れる電流を測定し、比べる</a:t>
            </a:r>
            <a:endParaRPr kumimoji="1" lang="en-US" altLang="ja-JP" dirty="0" smtClean="0"/>
          </a:p>
          <a:p>
            <a:pPr marL="0" indent="0">
              <a:buNone/>
            </a:pPr>
            <a:r>
              <a:rPr lang="en-US" altLang="ja-JP" dirty="0" smtClean="0"/>
              <a:t> </a:t>
            </a:r>
            <a:r>
              <a:rPr lang="ja-JP" altLang="en-US" dirty="0" smtClean="0"/>
              <a:t>→白熱電球のほうが多く電流流れる</a:t>
            </a:r>
            <a:endParaRPr lang="en-US" altLang="ja-JP" dirty="0" smtClean="0"/>
          </a:p>
          <a:p>
            <a:pPr marL="0" indent="0">
              <a:buNone/>
            </a:pPr>
            <a:endParaRPr lang="en-US" altLang="ja-JP" dirty="0"/>
          </a:p>
          <a:p>
            <a:pPr marL="0" indent="0">
              <a:buNone/>
            </a:pPr>
            <a:r>
              <a:rPr kumimoji="1" lang="ja-JP" altLang="en-US" dirty="0" smtClean="0"/>
              <a:t>②温度計を読む、手で触れるなどでそれぞれの電球の熱さを比べる</a:t>
            </a:r>
            <a:endParaRPr kumimoji="1" lang="en-US" altLang="ja-JP" dirty="0" smtClean="0"/>
          </a:p>
          <a:p>
            <a:pPr marL="0" indent="0">
              <a:buNone/>
            </a:pPr>
            <a:r>
              <a:rPr lang="ja-JP" altLang="en-US" dirty="0"/>
              <a:t> </a:t>
            </a:r>
            <a:r>
              <a:rPr lang="ja-JP" altLang="en-US" dirty="0" smtClean="0"/>
              <a:t>→白熱電球のほうが熱い</a:t>
            </a:r>
            <a:endParaRPr lang="en-US" altLang="ja-JP" dirty="0" smtClean="0"/>
          </a:p>
          <a:p>
            <a:pPr marL="0" indent="0">
              <a:buNone/>
            </a:pPr>
            <a:endParaRPr lang="en-US" altLang="ja-JP" dirty="0"/>
          </a:p>
          <a:p>
            <a:pPr marL="0" indent="0">
              <a:buNone/>
            </a:pPr>
            <a:r>
              <a:rPr kumimoji="1" lang="ja-JP" altLang="en-US" dirty="0" smtClean="0"/>
              <a:t>③それぞれの電球の光を分光シート</a:t>
            </a:r>
            <a:endParaRPr kumimoji="1" lang="en-US" altLang="ja-JP" dirty="0" smtClean="0"/>
          </a:p>
          <a:p>
            <a:pPr marL="0" indent="0">
              <a:buNone/>
            </a:pPr>
            <a:r>
              <a:rPr lang="ja-JP" altLang="en-US" dirty="0"/>
              <a:t>　</a:t>
            </a:r>
            <a:r>
              <a:rPr lang="ja-JP" altLang="en-US" dirty="0" smtClean="0"/>
              <a:t>を通して見て、比べてみる</a:t>
            </a:r>
            <a:endParaRPr kumimoji="1" lang="ja-JP" altLang="en-US" dirty="0"/>
          </a:p>
        </p:txBody>
      </p:sp>
      <p:pic>
        <p:nvPicPr>
          <p:cNvPr id="5" name="Picture 2" descr="http://www2.hamajima.co.jp/~elegance/kawamura/jikkenki/demospect.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223" y="1514538"/>
            <a:ext cx="3380917" cy="450788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0" y="126124"/>
            <a:ext cx="9033641" cy="1200329"/>
          </a:xfrm>
          <a:prstGeom prst="rect">
            <a:avLst/>
          </a:prstGeom>
          <a:noFill/>
        </p:spPr>
        <p:txBody>
          <a:bodyPr wrap="square" rtlCol="0">
            <a:spAutoFit/>
          </a:bodyPr>
          <a:lstStyle/>
          <a:p>
            <a:r>
              <a:rPr lang="ja-JP" altLang="en-US" sz="3600" dirty="0" smtClean="0"/>
              <a:t>実験例</a:t>
            </a:r>
            <a:r>
              <a:rPr lang="en-US" altLang="ja-JP" sz="3600" dirty="0" smtClean="0"/>
              <a:t>(</a:t>
            </a:r>
            <a:r>
              <a:rPr lang="ja-JP" altLang="en-US" sz="3600" dirty="0" smtClean="0"/>
              <a:t>白熱電球と省エネ電球の比較</a:t>
            </a:r>
            <a:r>
              <a:rPr lang="en-US" altLang="ja-JP" sz="3600" dirty="0" smtClean="0"/>
              <a:t>)</a:t>
            </a:r>
          </a:p>
          <a:p>
            <a:endParaRPr kumimoji="1" lang="ja-JP" altLang="en-US" sz="3600" dirty="0"/>
          </a:p>
        </p:txBody>
      </p:sp>
    </p:spTree>
    <p:extLst>
      <p:ext uri="{BB962C8B-B14F-4D97-AF65-F5344CB8AC3E}">
        <p14:creationId xmlns:p14="http://schemas.microsoft.com/office/powerpoint/2010/main" val="3771932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実験③の結果</a:t>
            </a:r>
            <a:endParaRPr kumimoji="1" lang="ja-JP" altLang="en-US" dirty="0"/>
          </a:p>
        </p:txBody>
      </p:sp>
      <p:pic>
        <p:nvPicPr>
          <p:cNvPr id="5" name="Picture 2" descr="http://www2.hamajima.co.jp/~elegance/kawamura/jikkenki/spectden.jpg"/>
          <p:cNvPicPr>
            <a:picLocks noChangeAspect="1" noChangeArrowheads="1"/>
          </p:cNvPicPr>
          <p:nvPr/>
        </p:nvPicPr>
        <p:blipFill rotWithShape="1">
          <a:blip r:embed="rId2">
            <a:extLst>
              <a:ext uri="{28A0092B-C50C-407E-A947-70E740481C1C}">
                <a14:useLocalDpi xmlns:a14="http://schemas.microsoft.com/office/drawing/2010/main" val="0"/>
              </a:ext>
            </a:extLst>
          </a:blip>
          <a:srcRect t="23278" b="7733"/>
          <a:stretch/>
        </p:blipFill>
        <p:spPr bwMode="auto">
          <a:xfrm>
            <a:off x="349529" y="1696267"/>
            <a:ext cx="4164784" cy="3743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2.hamajima.co.jp/~elegance/kawamura/jikkenki/spectshou.jpg"/>
          <p:cNvPicPr>
            <a:picLocks noChangeAspect="1" noChangeArrowheads="1"/>
          </p:cNvPicPr>
          <p:nvPr/>
        </p:nvPicPr>
        <p:blipFill rotWithShape="1">
          <a:blip r:embed="rId3">
            <a:extLst>
              <a:ext uri="{28A0092B-C50C-407E-A947-70E740481C1C}">
                <a14:useLocalDpi xmlns:a14="http://schemas.microsoft.com/office/drawing/2010/main" val="0"/>
              </a:ext>
            </a:extLst>
          </a:blip>
          <a:srcRect t="20927" b="11391"/>
          <a:stretch/>
        </p:blipFill>
        <p:spPr bwMode="auto">
          <a:xfrm>
            <a:off x="4711202" y="1690689"/>
            <a:ext cx="4164784" cy="375846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401160" y="5644056"/>
            <a:ext cx="8247336" cy="646331"/>
          </a:xfrm>
          <a:prstGeom prst="rect">
            <a:avLst/>
          </a:prstGeom>
          <a:noFill/>
        </p:spPr>
        <p:txBody>
          <a:bodyPr wrap="square" rtlCol="0">
            <a:spAutoFit/>
          </a:bodyPr>
          <a:lstStyle/>
          <a:p>
            <a:r>
              <a:rPr kumimoji="1" lang="ja-JP" altLang="en-US" sz="3600" dirty="0" smtClean="0"/>
              <a:t>白熱電球　　</a:t>
            </a:r>
            <a:r>
              <a:rPr lang="ja-JP" altLang="en-US" sz="3600" dirty="0"/>
              <a:t>　</a:t>
            </a:r>
            <a:r>
              <a:rPr lang="ja-JP" altLang="en-US" sz="3600" dirty="0" smtClean="0"/>
              <a:t>　</a:t>
            </a:r>
            <a:r>
              <a:rPr kumimoji="1" lang="ja-JP" altLang="en-US" sz="3600" dirty="0" smtClean="0"/>
              <a:t>　　　省エネ電球</a:t>
            </a:r>
            <a:endParaRPr kumimoji="1" lang="ja-JP" altLang="en-US" sz="3600" dirty="0"/>
          </a:p>
        </p:txBody>
      </p:sp>
    </p:spTree>
    <p:extLst>
      <p:ext uri="{BB962C8B-B14F-4D97-AF65-F5344CB8AC3E}">
        <p14:creationId xmlns:p14="http://schemas.microsoft.com/office/powerpoint/2010/main" val="12333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69277" y="101353"/>
            <a:ext cx="8146073" cy="1325563"/>
          </a:xfrm>
          <a:prstGeom prst="rect">
            <a:avLst/>
          </a:prstGeom>
          <a:solidFill>
            <a:schemeClr val="accent6">
              <a:lumMod val="20000"/>
              <a:lumOff val="80000"/>
            </a:schemeClr>
          </a:solidFill>
          <a:ln w="38100">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環境教育の実例その②</a:t>
            </a:r>
            <a:r>
              <a:rPr lang="en-US" altLang="ja-JP" dirty="0" smtClean="0"/>
              <a:t/>
            </a:r>
            <a:br>
              <a:rPr lang="en-US" altLang="ja-JP" dirty="0" smtClean="0"/>
            </a:br>
            <a:r>
              <a:rPr lang="ja-JP" altLang="en-US" dirty="0" smtClean="0"/>
              <a:t>省エネ電球の電気の消費を調べよう</a:t>
            </a:r>
            <a:endParaRPr lang="ja-JP" altLang="en-US" dirty="0"/>
          </a:p>
        </p:txBody>
      </p:sp>
      <p:sp>
        <p:nvSpPr>
          <p:cNvPr id="6" name="テキスト ボックス 5"/>
          <p:cNvSpPr txBox="1"/>
          <p:nvPr/>
        </p:nvSpPr>
        <p:spPr>
          <a:xfrm>
            <a:off x="369277" y="1631874"/>
            <a:ext cx="8617068" cy="954107"/>
          </a:xfrm>
          <a:prstGeom prst="rect">
            <a:avLst/>
          </a:prstGeom>
          <a:noFill/>
        </p:spPr>
        <p:txBody>
          <a:bodyPr wrap="square" rtlCol="0">
            <a:spAutoFit/>
          </a:bodyPr>
          <a:lstStyle/>
          <a:p>
            <a:r>
              <a:rPr kumimoji="1" lang="ja-JP" altLang="en-US" sz="2800" dirty="0" smtClean="0"/>
              <a:t>ねらい：地上に降る紫外線量の増加が懸念されている中、</a:t>
            </a:r>
            <a:endParaRPr kumimoji="1" lang="en-US" altLang="ja-JP" sz="2800" dirty="0" smtClean="0"/>
          </a:p>
          <a:p>
            <a:r>
              <a:rPr lang="ja-JP" altLang="en-US" sz="2800" dirty="0"/>
              <a:t>　</a:t>
            </a:r>
            <a:r>
              <a:rPr lang="ja-JP" altLang="en-US" sz="2800" dirty="0" smtClean="0"/>
              <a:t>　　　　紫外線についての性質を実験を通して学ぶ</a:t>
            </a:r>
            <a:endParaRPr kumimoji="1" lang="en-US" altLang="ja-JP" sz="2800" dirty="0" smtClean="0"/>
          </a:p>
        </p:txBody>
      </p:sp>
      <p:sp>
        <p:nvSpPr>
          <p:cNvPr id="7" name="テキスト ボックス 6"/>
          <p:cNvSpPr txBox="1"/>
          <p:nvPr/>
        </p:nvSpPr>
        <p:spPr>
          <a:xfrm>
            <a:off x="369277" y="2756753"/>
            <a:ext cx="8033744" cy="584775"/>
          </a:xfrm>
          <a:prstGeom prst="rect">
            <a:avLst/>
          </a:prstGeom>
          <a:noFill/>
        </p:spPr>
        <p:txBody>
          <a:bodyPr wrap="square" rtlCol="0">
            <a:spAutoFit/>
          </a:bodyPr>
          <a:lstStyle/>
          <a:p>
            <a:r>
              <a:rPr lang="ja-JP" altLang="en-US" sz="3200" dirty="0" smtClean="0"/>
              <a:t>紫外線の実験には主に</a:t>
            </a:r>
            <a:r>
              <a:rPr lang="ja-JP" altLang="en-US" sz="3200" u="sng" dirty="0" smtClean="0"/>
              <a:t>ブラックライト</a:t>
            </a:r>
            <a:r>
              <a:rPr lang="ja-JP" altLang="en-US" sz="3200" dirty="0" smtClean="0"/>
              <a:t>を用いる</a:t>
            </a:r>
            <a:endParaRPr kumimoji="1" lang="ja-JP" altLang="en-US" sz="3200" dirty="0"/>
          </a:p>
        </p:txBody>
      </p:sp>
      <p:sp>
        <p:nvSpPr>
          <p:cNvPr id="8" name="テキスト ボックス 7"/>
          <p:cNvSpPr txBox="1"/>
          <p:nvPr/>
        </p:nvSpPr>
        <p:spPr>
          <a:xfrm>
            <a:off x="0" y="3512300"/>
            <a:ext cx="5722883" cy="2677656"/>
          </a:xfrm>
          <a:prstGeom prst="rect">
            <a:avLst/>
          </a:prstGeom>
          <a:noFill/>
        </p:spPr>
        <p:txBody>
          <a:bodyPr wrap="square" rtlCol="0">
            <a:spAutoFit/>
          </a:bodyPr>
          <a:lstStyle/>
          <a:p>
            <a:r>
              <a:rPr lang="ja-JP" altLang="en-US" sz="2400" b="1" dirty="0"/>
              <a:t>ブラックライト </a:t>
            </a:r>
            <a:r>
              <a:rPr lang="en-US" altLang="ja-JP" sz="2400" b="1" dirty="0"/>
              <a:t>(black light) </a:t>
            </a:r>
            <a:r>
              <a:rPr lang="ja-JP" altLang="en-US" sz="2400" b="1" dirty="0"/>
              <a:t>は、</a:t>
            </a:r>
            <a:r>
              <a:rPr lang="ja-JP" altLang="en-US" sz="2400" b="1" u="sng" dirty="0"/>
              <a:t>わずかに眼で見える長波</a:t>
            </a:r>
            <a:r>
              <a:rPr lang="ja-JP" altLang="en-US" sz="2400" b="1" u="sng" dirty="0" smtClean="0"/>
              <a:t>長の紫外線を</a:t>
            </a:r>
            <a:r>
              <a:rPr lang="ja-JP" altLang="en-US" sz="2400" b="1" u="sng" dirty="0"/>
              <a:t>放射するライト</a:t>
            </a:r>
            <a:r>
              <a:rPr lang="ja-JP" altLang="en-US" sz="2400" b="1" dirty="0"/>
              <a:t>である。ブラックライトの光自体は人間の目にほとんど見えないが、</a:t>
            </a:r>
            <a:r>
              <a:rPr lang="ja-JP" altLang="en-US" sz="2400" b="1" u="sng" dirty="0"/>
              <a:t>ブラックライトを当てた物体はその中に</a:t>
            </a:r>
            <a:r>
              <a:rPr lang="ja-JP" altLang="en-US" sz="2400" b="1" u="sng" dirty="0" smtClean="0"/>
              <a:t>含まれる</a:t>
            </a:r>
            <a:r>
              <a:rPr lang="ja-JP" altLang="en-US" sz="2400" b="1" u="sng" dirty="0"/>
              <a:t>蛍光体</a:t>
            </a:r>
            <a:r>
              <a:rPr lang="ja-JP" altLang="en-US" sz="2400" b="1" u="sng" dirty="0" smtClean="0"/>
              <a:t>だけ</a:t>
            </a:r>
            <a:r>
              <a:rPr lang="ja-JP" altLang="en-US" sz="2400" b="1" u="sng" dirty="0"/>
              <a:t>が発光する</a:t>
            </a:r>
            <a:r>
              <a:rPr lang="ja-JP" altLang="en-US" sz="2400" b="1" dirty="0"/>
              <a:t>ため</a:t>
            </a:r>
            <a:r>
              <a:rPr lang="ja-JP" altLang="en-US" sz="2400" b="1" dirty="0" smtClean="0"/>
              <a:t>、非破壊検査に</a:t>
            </a:r>
            <a:r>
              <a:rPr lang="ja-JP" altLang="en-US" sz="2400" b="1" dirty="0"/>
              <a:t>使われるほか、視覚効果の一種としても利用される。</a:t>
            </a:r>
            <a:endParaRPr kumimoji="1" lang="ja-JP" altLang="en-US" sz="2400" b="1" dirty="0"/>
          </a:p>
        </p:txBody>
      </p:sp>
      <p:pic>
        <p:nvPicPr>
          <p:cNvPr id="1026" name="Picture 2" descr="http://upload.wikimedia.org/wikipedia/commons/thumb/7/7c/BlackLightBulb4300ppx2.jpg/800px-BlackLightBulb4300pp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381" y="3512301"/>
            <a:ext cx="3438964" cy="257922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932387" y="6189956"/>
            <a:ext cx="6101255" cy="646331"/>
          </a:xfrm>
          <a:prstGeom prst="rect">
            <a:avLst/>
          </a:prstGeom>
          <a:noFill/>
        </p:spPr>
        <p:txBody>
          <a:bodyPr wrap="square" rtlCol="0">
            <a:spAutoFit/>
          </a:bodyPr>
          <a:lstStyle/>
          <a:p>
            <a:r>
              <a:rPr lang="en-US" altLang="ja-JP" b="1" dirty="0"/>
              <a:t>http://ja.wikipedia.org/wiki/%</a:t>
            </a:r>
            <a:r>
              <a:rPr lang="en-US" altLang="ja-JP" b="1" dirty="0" smtClean="0"/>
              <a:t>E3%83%96%E3%83%A9%E3%83%83%E3%82%AF%E3%83%A9%E3%82%A4%E3%83%88</a:t>
            </a:r>
            <a:endParaRPr kumimoji="1" lang="ja-JP" altLang="en-US" b="1" dirty="0"/>
          </a:p>
        </p:txBody>
      </p:sp>
      <p:sp>
        <p:nvSpPr>
          <p:cNvPr id="10" name="テキスト ボックス 9"/>
          <p:cNvSpPr txBox="1"/>
          <p:nvPr/>
        </p:nvSpPr>
        <p:spPr>
          <a:xfrm>
            <a:off x="0" y="6189956"/>
            <a:ext cx="2790497" cy="646331"/>
          </a:xfrm>
          <a:prstGeom prst="rect">
            <a:avLst/>
          </a:prstGeom>
          <a:noFill/>
        </p:spPr>
        <p:txBody>
          <a:bodyPr wrap="square" rtlCol="0">
            <a:spAutoFit/>
          </a:bodyPr>
          <a:lstStyle/>
          <a:p>
            <a:r>
              <a:rPr kumimoji="1" lang="ja-JP" altLang="en-US" b="1" dirty="0" smtClean="0"/>
              <a:t>参考</a:t>
            </a:r>
            <a:endParaRPr kumimoji="1" lang="en-US" altLang="ja-JP" b="1" dirty="0" smtClean="0"/>
          </a:p>
          <a:p>
            <a:r>
              <a:rPr kumimoji="1" lang="en-US" altLang="ja-JP" b="1" dirty="0" err="1" smtClean="0"/>
              <a:t>wikipedia</a:t>
            </a:r>
            <a:r>
              <a:rPr kumimoji="1" lang="ja-JP" altLang="en-US" b="1" dirty="0" smtClean="0"/>
              <a:t>「ブラックライト」</a:t>
            </a:r>
            <a:endParaRPr kumimoji="1" lang="ja-JP" altLang="en-US" b="1" dirty="0"/>
          </a:p>
        </p:txBody>
      </p:sp>
    </p:spTree>
    <p:extLst>
      <p:ext uri="{BB962C8B-B14F-4D97-AF65-F5344CB8AC3E}">
        <p14:creationId xmlns:p14="http://schemas.microsoft.com/office/powerpoint/2010/main" val="3957809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 y="990052"/>
            <a:ext cx="9033641" cy="5867947"/>
          </a:xfrm>
        </p:spPr>
        <p:txBody>
          <a:bodyPr>
            <a:noAutofit/>
          </a:bodyPr>
          <a:lstStyle/>
          <a:p>
            <a:r>
              <a:rPr kumimoji="1" lang="ja-JP" altLang="en-US" dirty="0" smtClean="0"/>
              <a:t>合成洗剤の蛍光増白剤</a:t>
            </a:r>
            <a:endParaRPr kumimoji="1" lang="en-US" altLang="ja-JP" dirty="0" smtClean="0"/>
          </a:p>
          <a:p>
            <a:pPr marL="0" indent="0">
              <a:buNone/>
            </a:pPr>
            <a:r>
              <a:rPr lang="ja-JP" altLang="en-US" dirty="0"/>
              <a:t>　</a:t>
            </a:r>
            <a:r>
              <a:rPr lang="ja-JP" altLang="en-US" dirty="0" smtClean="0"/>
              <a:t>部屋を暗くして蛍光増白剤入りの合成洗剤に</a:t>
            </a:r>
            <a:r>
              <a:rPr kumimoji="1" lang="ja-JP" altLang="en-US" dirty="0" smtClean="0"/>
              <a:t>ブラック</a:t>
            </a:r>
            <a:r>
              <a:rPr lang="ja-JP" altLang="en-US" dirty="0"/>
              <a:t>　</a:t>
            </a:r>
            <a:r>
              <a:rPr lang="ja-JP" altLang="en-US" dirty="0" smtClean="0"/>
              <a:t>　　</a:t>
            </a:r>
            <a:r>
              <a:rPr kumimoji="1" lang="ja-JP" altLang="en-US" dirty="0" smtClean="0"/>
              <a:t>ライトを当てる　→　蛍光増白剤が蛍光を発して光る</a:t>
            </a:r>
            <a:endParaRPr kumimoji="1" lang="en-US" altLang="ja-JP" dirty="0" smtClean="0"/>
          </a:p>
          <a:p>
            <a:endParaRPr lang="en-US" altLang="ja-JP" dirty="0" smtClean="0"/>
          </a:p>
          <a:p>
            <a:r>
              <a:rPr lang="ja-JP" altLang="en-US" dirty="0" smtClean="0"/>
              <a:t>どのようなものが蛍光で光るかブラックライトを当てて</a:t>
            </a:r>
            <a:endParaRPr lang="en-US" altLang="ja-JP" dirty="0" smtClean="0"/>
          </a:p>
          <a:p>
            <a:pPr marL="0" indent="0">
              <a:buNone/>
            </a:pPr>
            <a:r>
              <a:rPr lang="ja-JP" altLang="en-US" dirty="0" smtClean="0"/>
              <a:t>　調べる　→　歯磨き粉、絹糸、化学繊維など</a:t>
            </a:r>
            <a:endParaRPr lang="en-US" altLang="ja-JP" dirty="0" smtClean="0"/>
          </a:p>
          <a:p>
            <a:pPr marL="0" indent="0">
              <a:buNone/>
            </a:pPr>
            <a:endParaRPr lang="en-US" altLang="ja-JP" sz="1800" dirty="0"/>
          </a:p>
          <a:p>
            <a:r>
              <a:rPr lang="ja-JP" altLang="en-US" dirty="0"/>
              <a:t>殺菌</a:t>
            </a:r>
            <a:r>
              <a:rPr lang="ja-JP" altLang="en-US" dirty="0" smtClean="0"/>
              <a:t>灯とブラックライトの比較実験</a:t>
            </a:r>
            <a:endParaRPr lang="en-US" altLang="ja-JP" dirty="0" smtClean="0"/>
          </a:p>
          <a:p>
            <a:pPr marL="0" indent="0">
              <a:buNone/>
            </a:pPr>
            <a:r>
              <a:rPr lang="ja-JP" altLang="en-US" dirty="0"/>
              <a:t>　</a:t>
            </a:r>
            <a:r>
              <a:rPr lang="ja-JP" altLang="en-US" dirty="0" smtClean="0"/>
              <a:t>頭部に亜鉛版を置き、負に帯電したはく検電器に　　　　　ブラックライトを当てる→はくは閉じない</a:t>
            </a:r>
            <a:r>
              <a:rPr lang="en-US" altLang="ja-JP" dirty="0" smtClean="0"/>
              <a:t>(</a:t>
            </a:r>
            <a:r>
              <a:rPr lang="ja-JP" altLang="en-US" dirty="0" smtClean="0"/>
              <a:t>電子出ていかない</a:t>
            </a:r>
            <a:r>
              <a:rPr lang="en-US" altLang="ja-JP" dirty="0" smtClean="0"/>
              <a:t>)</a:t>
            </a:r>
          </a:p>
          <a:p>
            <a:pPr marL="0" indent="0">
              <a:buNone/>
            </a:pPr>
            <a:r>
              <a:rPr lang="en-US" altLang="ja-JP" dirty="0"/>
              <a:t> </a:t>
            </a:r>
            <a:r>
              <a:rPr lang="ja-JP" altLang="en-US" dirty="0" smtClean="0"/>
              <a:t>　殺菌灯を当てる→はくが閉じる</a:t>
            </a:r>
            <a:r>
              <a:rPr lang="en-US" altLang="ja-JP" dirty="0" smtClean="0"/>
              <a:t>(</a:t>
            </a:r>
            <a:r>
              <a:rPr lang="ja-JP" altLang="en-US" dirty="0" smtClean="0"/>
              <a:t>電子が出ていく</a:t>
            </a:r>
            <a:r>
              <a:rPr lang="en-US" altLang="ja-JP" dirty="0" smtClean="0"/>
              <a:t>)</a:t>
            </a:r>
          </a:p>
          <a:p>
            <a:pPr marL="0" indent="0">
              <a:buNone/>
            </a:pPr>
            <a:r>
              <a:rPr lang="ja-JP" altLang="en-US" dirty="0" smtClean="0"/>
              <a:t>　殺菌灯を当てたときのみ、光電効果が起こる</a:t>
            </a:r>
            <a:endParaRPr lang="en-US" altLang="ja-JP" dirty="0" smtClean="0"/>
          </a:p>
          <a:p>
            <a:pPr marL="0" indent="0">
              <a:buNone/>
            </a:pPr>
            <a:endParaRPr lang="en-US" altLang="ja-JP" dirty="0"/>
          </a:p>
        </p:txBody>
      </p:sp>
      <p:sp>
        <p:nvSpPr>
          <p:cNvPr id="4" name="テキスト ボックス 3"/>
          <p:cNvSpPr txBox="1"/>
          <p:nvPr/>
        </p:nvSpPr>
        <p:spPr>
          <a:xfrm>
            <a:off x="0" y="126124"/>
            <a:ext cx="4603531" cy="1200329"/>
          </a:xfrm>
          <a:prstGeom prst="rect">
            <a:avLst/>
          </a:prstGeom>
          <a:noFill/>
        </p:spPr>
        <p:txBody>
          <a:bodyPr wrap="square" rtlCol="0">
            <a:spAutoFit/>
          </a:bodyPr>
          <a:lstStyle/>
          <a:p>
            <a:r>
              <a:rPr lang="ja-JP" altLang="en-US" sz="3600" dirty="0" smtClean="0"/>
              <a:t>実験例</a:t>
            </a:r>
            <a:r>
              <a:rPr lang="en-US" altLang="ja-JP" sz="3600" dirty="0" smtClean="0"/>
              <a:t>(</a:t>
            </a:r>
            <a:r>
              <a:rPr lang="ja-JP" altLang="en-US" sz="3600" dirty="0" smtClean="0"/>
              <a:t>紫外線の実験</a:t>
            </a:r>
            <a:r>
              <a:rPr lang="en-US" altLang="ja-JP" sz="3600" dirty="0" smtClean="0"/>
              <a:t>)</a:t>
            </a:r>
          </a:p>
          <a:p>
            <a:endParaRPr kumimoji="1" lang="ja-JP" altLang="en-US" sz="3600" dirty="0"/>
          </a:p>
        </p:txBody>
      </p:sp>
    </p:spTree>
    <p:extLst>
      <p:ext uri="{BB962C8B-B14F-4D97-AF65-F5344CB8AC3E}">
        <p14:creationId xmlns:p14="http://schemas.microsoft.com/office/powerpoint/2010/main" val="10766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182" y="333596"/>
            <a:ext cx="5819446" cy="1119424"/>
          </a:xfrm>
          <a:solidFill>
            <a:schemeClr val="accent4">
              <a:lumMod val="20000"/>
              <a:lumOff val="80000"/>
            </a:schemeClr>
          </a:solidFill>
          <a:ln w="38100">
            <a:solidFill>
              <a:schemeClr val="tx1"/>
            </a:solidFill>
          </a:ln>
        </p:spPr>
        <p:txBody>
          <a:bodyPr/>
          <a:lstStyle/>
          <a:p>
            <a:r>
              <a:rPr kumimoji="1" lang="ja-JP" altLang="en-US" dirty="0" smtClean="0"/>
              <a:t>社会情勢や環境の変化</a:t>
            </a:r>
            <a:endParaRPr kumimoji="1" lang="ja-JP" altLang="en-US" dirty="0"/>
          </a:p>
        </p:txBody>
      </p:sp>
      <p:sp>
        <p:nvSpPr>
          <p:cNvPr id="3" name="コンテンツ プレースホルダー 2"/>
          <p:cNvSpPr>
            <a:spLocks noGrp="1"/>
          </p:cNvSpPr>
          <p:nvPr>
            <p:ph idx="1"/>
          </p:nvPr>
        </p:nvSpPr>
        <p:spPr>
          <a:xfrm>
            <a:off x="290146" y="1130406"/>
            <a:ext cx="8563708" cy="5056953"/>
          </a:xfrm>
        </p:spPr>
        <p:txBody>
          <a:bodyPr>
            <a:noAutofit/>
          </a:bodyPr>
          <a:lstStyle/>
          <a:p>
            <a:endParaRPr lang="en-US" altLang="ja-JP" sz="3200" dirty="0"/>
          </a:p>
          <a:p>
            <a:r>
              <a:rPr lang="ja-JP" altLang="en-US" sz="3200" dirty="0" smtClean="0"/>
              <a:t>国際化、情報化、少子化、価値観の多様化など</a:t>
            </a:r>
            <a:endParaRPr lang="en-US" altLang="ja-JP" sz="3200" dirty="0" smtClean="0"/>
          </a:p>
          <a:p>
            <a:endParaRPr lang="en-US" altLang="ja-JP" sz="200" dirty="0" smtClean="0"/>
          </a:p>
          <a:p>
            <a:pPr marL="0" indent="0">
              <a:buNone/>
            </a:pPr>
            <a:r>
              <a:rPr lang="ja-JP" altLang="en-US" sz="3200" dirty="0"/>
              <a:t>　</a:t>
            </a:r>
            <a:r>
              <a:rPr lang="ja-JP" altLang="en-US" sz="3200" dirty="0" smtClean="0"/>
              <a:t>　　　　子供たちを取り巻く社会情勢や環境に</a:t>
            </a:r>
            <a:endParaRPr lang="en-US" altLang="ja-JP" sz="3200" dirty="0" smtClean="0"/>
          </a:p>
          <a:p>
            <a:pPr marL="0" indent="0">
              <a:buNone/>
            </a:pPr>
            <a:r>
              <a:rPr lang="ja-JP" altLang="en-US" sz="3200" dirty="0"/>
              <a:t>　</a:t>
            </a:r>
            <a:r>
              <a:rPr lang="ja-JP" altLang="en-US" sz="3200" dirty="0" smtClean="0"/>
              <a:t>　　　　大きな変化</a:t>
            </a:r>
            <a:endParaRPr lang="en-US" altLang="ja-JP" sz="3200" dirty="0"/>
          </a:p>
          <a:p>
            <a:pPr marL="0" indent="0">
              <a:buNone/>
            </a:pPr>
            <a:endParaRPr lang="en-US" altLang="ja-JP" sz="1600" dirty="0" smtClean="0"/>
          </a:p>
          <a:p>
            <a:pPr marL="0" indent="0">
              <a:buNone/>
            </a:pPr>
            <a:r>
              <a:rPr lang="ja-JP" altLang="en-US" sz="3200" dirty="0" smtClean="0"/>
              <a:t>具体的な変化の例</a:t>
            </a:r>
            <a:endParaRPr lang="en-US" altLang="ja-JP" sz="3200" dirty="0" smtClean="0"/>
          </a:p>
          <a:p>
            <a:r>
              <a:rPr lang="ja-JP" altLang="en-US" sz="3200" dirty="0" smtClean="0"/>
              <a:t>指導要領の改訂</a:t>
            </a:r>
            <a:endParaRPr lang="en-US" altLang="ja-JP" sz="3200" dirty="0" smtClean="0"/>
          </a:p>
          <a:p>
            <a:r>
              <a:rPr lang="ja-JP" altLang="en-US" sz="3200" dirty="0" smtClean="0"/>
              <a:t>生徒の多様化</a:t>
            </a:r>
            <a:endParaRPr lang="en-US" altLang="ja-JP" sz="3200" dirty="0"/>
          </a:p>
          <a:p>
            <a:r>
              <a:rPr lang="ja-JP" altLang="en-US" sz="3200" dirty="0" smtClean="0"/>
              <a:t>大学進学率の低下</a:t>
            </a:r>
            <a:endParaRPr lang="en-US" altLang="ja-JP" sz="3200" dirty="0" smtClean="0"/>
          </a:p>
          <a:p>
            <a:r>
              <a:rPr lang="ja-JP" altLang="en-US" sz="3200" dirty="0" smtClean="0"/>
              <a:t>科学技術の変容</a:t>
            </a:r>
            <a:endParaRPr lang="en-US" altLang="ja-JP" sz="3200" dirty="0" smtClean="0"/>
          </a:p>
          <a:p>
            <a:endParaRPr lang="en-US" altLang="ja-JP" sz="3200" dirty="0" smtClean="0"/>
          </a:p>
        </p:txBody>
      </p:sp>
      <p:sp>
        <p:nvSpPr>
          <p:cNvPr id="4" name="右矢印 3"/>
          <p:cNvSpPr/>
          <p:nvPr/>
        </p:nvSpPr>
        <p:spPr>
          <a:xfrm>
            <a:off x="660182" y="2529762"/>
            <a:ext cx="804042" cy="709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4373720" y="4063701"/>
            <a:ext cx="3997771" cy="2123658"/>
          </a:xfrm>
          <a:prstGeom prst="rect">
            <a:avLst/>
          </a:prstGeom>
          <a:solidFill>
            <a:schemeClr val="accent2">
              <a:lumMod val="20000"/>
              <a:lumOff val="80000"/>
            </a:schemeClr>
          </a:solidFill>
        </p:spPr>
        <p:txBody>
          <a:bodyPr wrap="square" rtlCol="0">
            <a:spAutoFit/>
          </a:bodyPr>
          <a:lstStyle/>
          <a:p>
            <a:r>
              <a:rPr kumimoji="1" lang="ja-JP" altLang="en-US" sz="4400" dirty="0" smtClean="0"/>
              <a:t>教師はこれらに対応しなければならない！</a:t>
            </a:r>
            <a:endParaRPr kumimoji="1" lang="ja-JP" altLang="en-US" sz="4400" dirty="0"/>
          </a:p>
        </p:txBody>
      </p:sp>
      <p:sp>
        <p:nvSpPr>
          <p:cNvPr id="6" name="正方形/長方形 5"/>
          <p:cNvSpPr/>
          <p:nvPr/>
        </p:nvSpPr>
        <p:spPr>
          <a:xfrm>
            <a:off x="1623849" y="2372110"/>
            <a:ext cx="6747642" cy="1150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81645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261242"/>
            <a:ext cx="7886700" cy="4351338"/>
          </a:xfrm>
        </p:spPr>
        <p:txBody>
          <a:bodyPr>
            <a:noAutofit/>
          </a:bodyPr>
          <a:lstStyle/>
          <a:p>
            <a:pPr marL="0" indent="0">
              <a:buNone/>
            </a:pPr>
            <a:r>
              <a:rPr kumimoji="1" lang="ja-JP" altLang="en-US" dirty="0" smtClean="0"/>
              <a:t>ねらい：地球温暖化について、</a:t>
            </a:r>
            <a:endParaRPr kumimoji="1" lang="en-US" altLang="ja-JP" dirty="0" smtClean="0"/>
          </a:p>
          <a:p>
            <a:pPr marL="0" indent="0">
              <a:buNone/>
            </a:pPr>
            <a:r>
              <a:rPr lang="ja-JP" altLang="en-US" dirty="0"/>
              <a:t>　</a:t>
            </a:r>
            <a:r>
              <a:rPr lang="ja-JP" altLang="en-US" dirty="0" smtClean="0"/>
              <a:t>　二酸化炭素の温室効果を実験によって確かめる</a:t>
            </a:r>
            <a:endParaRPr lang="en-US" altLang="ja-JP" dirty="0" smtClean="0"/>
          </a:p>
          <a:p>
            <a:pPr marL="0" indent="0">
              <a:buNone/>
            </a:pPr>
            <a:r>
              <a:rPr kumimoji="1" lang="ja-JP" altLang="en-US" dirty="0" smtClean="0"/>
              <a:t>基本的な実験例</a:t>
            </a:r>
            <a:endParaRPr kumimoji="1" lang="en-US" altLang="ja-JP" dirty="0" smtClean="0"/>
          </a:p>
          <a:p>
            <a:pPr marL="0" indent="0">
              <a:buNone/>
            </a:pPr>
            <a:r>
              <a:rPr lang="ja-JP" altLang="en-US" dirty="0" smtClean="0"/>
              <a:t>①</a:t>
            </a:r>
            <a:r>
              <a:rPr lang="en-US" altLang="ja-JP" dirty="0" smtClean="0"/>
              <a:t>2</a:t>
            </a:r>
            <a:r>
              <a:rPr lang="ja-JP" altLang="en-US" dirty="0" smtClean="0"/>
              <a:t>本のペットボトルのうち、</a:t>
            </a:r>
            <a:endParaRPr lang="en-US" altLang="ja-JP" dirty="0" smtClean="0"/>
          </a:p>
          <a:p>
            <a:pPr marL="0" indent="0">
              <a:buNone/>
            </a:pPr>
            <a:r>
              <a:rPr lang="ja-JP" altLang="en-US" dirty="0" smtClean="0"/>
              <a:t>片方のみ二酸化炭素を</a:t>
            </a:r>
            <a:endParaRPr lang="en-US" altLang="ja-JP" dirty="0" smtClean="0"/>
          </a:p>
          <a:p>
            <a:pPr marL="0" indent="0">
              <a:buNone/>
            </a:pPr>
            <a:r>
              <a:rPr lang="ja-JP" altLang="en-US" dirty="0" smtClean="0"/>
              <a:t>注入して充満させる。</a:t>
            </a:r>
            <a:endParaRPr lang="en-US" altLang="ja-JP" dirty="0" smtClean="0"/>
          </a:p>
          <a:p>
            <a:pPr marL="0" indent="0">
              <a:buNone/>
            </a:pPr>
            <a:r>
              <a:rPr kumimoji="1" lang="ja-JP" altLang="en-US" dirty="0" smtClean="0"/>
              <a:t>②両方のペットボトルに</a:t>
            </a:r>
            <a:endParaRPr kumimoji="1" lang="en-US" altLang="ja-JP" dirty="0" smtClean="0"/>
          </a:p>
          <a:p>
            <a:pPr marL="0" indent="0">
              <a:buNone/>
            </a:pPr>
            <a:r>
              <a:rPr kumimoji="1" lang="ja-JP" altLang="en-US" dirty="0" smtClean="0"/>
              <a:t>温度計付きの栓をする。</a:t>
            </a:r>
            <a:endParaRPr kumimoji="1" lang="en-US" altLang="ja-JP" dirty="0" smtClean="0"/>
          </a:p>
          <a:p>
            <a:pPr marL="0" indent="0">
              <a:buNone/>
            </a:pPr>
            <a:r>
              <a:rPr lang="ja-JP" altLang="en-US" dirty="0" smtClean="0"/>
              <a:t>③両者を熱源にさらす</a:t>
            </a:r>
            <a:endParaRPr lang="en-US" altLang="ja-JP" dirty="0" smtClean="0"/>
          </a:p>
          <a:p>
            <a:pPr marL="0" indent="0">
              <a:buNone/>
            </a:pPr>
            <a:r>
              <a:rPr kumimoji="1" lang="ja-JP" altLang="en-US" dirty="0" smtClean="0"/>
              <a:t>→二酸化炭素を入れている側</a:t>
            </a:r>
            <a:endParaRPr kumimoji="1" lang="en-US" altLang="ja-JP" dirty="0" smtClean="0"/>
          </a:p>
          <a:p>
            <a:pPr marL="0" indent="0">
              <a:buNone/>
            </a:pPr>
            <a:r>
              <a:rPr lang="ja-JP" altLang="en-US" dirty="0" smtClean="0"/>
              <a:t>の温度がより上昇する</a:t>
            </a:r>
            <a:endParaRPr kumimoji="1" lang="ja-JP" altLang="en-US" dirty="0"/>
          </a:p>
        </p:txBody>
      </p:sp>
      <p:sp>
        <p:nvSpPr>
          <p:cNvPr id="4" name="タイトル 1"/>
          <p:cNvSpPr txBox="1">
            <a:spLocks/>
          </p:cNvSpPr>
          <p:nvPr/>
        </p:nvSpPr>
        <p:spPr>
          <a:xfrm>
            <a:off x="369277" y="101353"/>
            <a:ext cx="5259013" cy="1144123"/>
          </a:xfrm>
          <a:prstGeom prst="rect">
            <a:avLst/>
          </a:prstGeom>
          <a:solidFill>
            <a:schemeClr val="accent6">
              <a:lumMod val="20000"/>
              <a:lumOff val="80000"/>
            </a:schemeClr>
          </a:solidFill>
          <a:ln w="38100">
            <a:solidFill>
              <a:schemeClr val="tx1"/>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t>環境教育の実例その②</a:t>
            </a:r>
            <a:endParaRPr lang="en-US" altLang="ja-JP" sz="4000" dirty="0"/>
          </a:p>
          <a:p>
            <a:r>
              <a:rPr lang="ja-JP" altLang="en-US" sz="4000" dirty="0" smtClean="0"/>
              <a:t>温室効果の実験</a:t>
            </a:r>
            <a:endParaRPr lang="ja-JP" altLang="en-US" sz="4000" dirty="0"/>
          </a:p>
        </p:txBody>
      </p:sp>
      <p:pic>
        <p:nvPicPr>
          <p:cNvPr id="5" name="Picture 2" descr="http://www2.hamajima.co.jp/~elegance/kawamura/jikkenki/ondanka12.jpg"/>
          <p:cNvPicPr>
            <a:picLocks noChangeAspect="1" noChangeArrowheads="1"/>
          </p:cNvPicPr>
          <p:nvPr/>
        </p:nvPicPr>
        <p:blipFill rotWithShape="1">
          <a:blip r:embed="rId2">
            <a:extLst>
              <a:ext uri="{28A0092B-C50C-407E-A947-70E740481C1C}">
                <a14:useLocalDpi xmlns:a14="http://schemas.microsoft.com/office/drawing/2010/main" val="0"/>
              </a:ext>
            </a:extLst>
          </a:blip>
          <a:srcRect l="9658" t="5814" r="20052"/>
          <a:stretch/>
        </p:blipFill>
        <p:spPr bwMode="auto">
          <a:xfrm>
            <a:off x="4768251" y="2490952"/>
            <a:ext cx="4157232" cy="417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6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0263" y="1935984"/>
            <a:ext cx="8247336" cy="4351338"/>
          </a:xfrm>
        </p:spPr>
        <p:txBody>
          <a:bodyPr>
            <a:noAutofit/>
          </a:bodyPr>
          <a:lstStyle/>
          <a:p>
            <a:pPr marL="0" indent="0">
              <a:buNone/>
            </a:pPr>
            <a:r>
              <a:rPr kumimoji="1" lang="ja-JP" altLang="en-US" sz="6600" dirty="0" smtClean="0"/>
              <a:t>以上です。</a:t>
            </a:r>
            <a:endParaRPr kumimoji="1" lang="en-US" altLang="ja-JP" sz="6600" dirty="0" smtClean="0"/>
          </a:p>
          <a:p>
            <a:pPr marL="0" indent="0">
              <a:buNone/>
            </a:pPr>
            <a:r>
              <a:rPr kumimoji="1" lang="ja-JP" altLang="en-US" sz="6600" dirty="0" smtClean="0"/>
              <a:t>ご清聴いただき</a:t>
            </a:r>
            <a:endParaRPr kumimoji="1" lang="en-US" altLang="ja-JP" sz="6600" dirty="0" smtClean="0"/>
          </a:p>
          <a:p>
            <a:pPr marL="0" indent="0">
              <a:buNone/>
            </a:pPr>
            <a:r>
              <a:rPr kumimoji="1" lang="ja-JP" altLang="en-US" sz="6600" dirty="0" smtClean="0"/>
              <a:t>ありがとうございました。</a:t>
            </a:r>
            <a:endParaRPr kumimoji="1" lang="ja-JP" altLang="en-US" sz="6600" dirty="0"/>
          </a:p>
        </p:txBody>
      </p:sp>
    </p:spTree>
    <p:extLst>
      <p:ext uri="{BB962C8B-B14F-4D97-AF65-F5344CB8AC3E}">
        <p14:creationId xmlns:p14="http://schemas.microsoft.com/office/powerpoint/2010/main" val="714599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20000"/>
              <a:lumOff val="80000"/>
            </a:schemeClr>
          </a:solidFill>
          <a:ln w="38100">
            <a:solidFill>
              <a:schemeClr val="tx1"/>
            </a:solidFill>
          </a:ln>
        </p:spPr>
        <p:txBody>
          <a:bodyPr/>
          <a:lstStyle/>
          <a:p>
            <a:r>
              <a:rPr kumimoji="1" lang="ja-JP" altLang="en-US" dirty="0" smtClean="0"/>
              <a:t>変化への対応には教師の間での</a:t>
            </a:r>
            <a:r>
              <a:rPr kumimoji="1" lang="ja-JP" altLang="en-US" dirty="0" smtClean="0">
                <a:solidFill>
                  <a:srgbClr val="FF0000"/>
                </a:solidFill>
              </a:rPr>
              <a:t>情報共有</a:t>
            </a:r>
            <a:r>
              <a:rPr kumimoji="1" lang="ja-JP" altLang="en-US" dirty="0" smtClean="0"/>
              <a:t>が重要である！</a:t>
            </a:r>
            <a:endParaRPr kumimoji="1" lang="ja-JP" altLang="en-US" dirty="0"/>
          </a:p>
        </p:txBody>
      </p:sp>
      <p:sp>
        <p:nvSpPr>
          <p:cNvPr id="3" name="コンテンツ プレースホルダー 2"/>
          <p:cNvSpPr>
            <a:spLocks noGrp="1"/>
          </p:cNvSpPr>
          <p:nvPr>
            <p:ph idx="1"/>
          </p:nvPr>
        </p:nvSpPr>
        <p:spPr>
          <a:xfrm>
            <a:off x="252248" y="1825624"/>
            <a:ext cx="8623738" cy="4906251"/>
          </a:xfrm>
        </p:spPr>
        <p:txBody>
          <a:bodyPr>
            <a:noAutofit/>
          </a:bodyPr>
          <a:lstStyle/>
          <a:p>
            <a:pPr marL="0" indent="0">
              <a:buNone/>
            </a:pPr>
            <a:r>
              <a:rPr lang="ja-JP" altLang="en-US" dirty="0" smtClean="0"/>
              <a:t>　</a:t>
            </a:r>
            <a:r>
              <a:rPr lang="ja-JP" altLang="en-US" sz="3200" dirty="0" smtClean="0"/>
              <a:t>　情報共有により高校教育の質の確保、</a:t>
            </a:r>
            <a:endParaRPr lang="en-US" altLang="ja-JP" sz="3200" dirty="0" smtClean="0"/>
          </a:p>
          <a:p>
            <a:pPr marL="0" indent="0">
              <a:buNone/>
            </a:pPr>
            <a:r>
              <a:rPr lang="ja-JP" altLang="en-US" sz="3200" dirty="0" smtClean="0"/>
              <a:t>　学習形態や進路希望の多様性に対応を目指す</a:t>
            </a:r>
            <a:endParaRPr lang="en-US" altLang="ja-JP" sz="3200" dirty="0" smtClean="0"/>
          </a:p>
          <a:p>
            <a:pPr marL="0" indent="0">
              <a:buNone/>
            </a:pPr>
            <a:endParaRPr kumimoji="1" lang="en-US" altLang="ja-JP" sz="400" dirty="0" smtClean="0"/>
          </a:p>
          <a:p>
            <a:pPr marL="0" indent="0">
              <a:buNone/>
            </a:pPr>
            <a:r>
              <a:rPr kumimoji="1" lang="ja-JP" altLang="en-US" dirty="0" smtClean="0"/>
              <a:t>しかし、</a:t>
            </a:r>
            <a:endParaRPr kumimoji="1" lang="en-US" altLang="ja-JP" sz="1050" dirty="0" smtClean="0"/>
          </a:p>
          <a:p>
            <a:r>
              <a:rPr lang="ja-JP" altLang="en-US" dirty="0" smtClean="0"/>
              <a:t>教育現場で横の広がりを持てるとは限らない</a:t>
            </a:r>
            <a:endParaRPr lang="en-US" altLang="ja-JP" dirty="0" smtClean="0"/>
          </a:p>
          <a:p>
            <a:r>
              <a:rPr lang="ja-JP" altLang="en-US" dirty="0"/>
              <a:t>理科</a:t>
            </a:r>
            <a:r>
              <a:rPr lang="ja-JP" altLang="en-US" dirty="0" smtClean="0"/>
              <a:t>系の教育学会では高校教員がいるとは限らない</a:t>
            </a:r>
            <a:endParaRPr lang="en-US" altLang="ja-JP" dirty="0" smtClean="0"/>
          </a:p>
          <a:p>
            <a:r>
              <a:rPr kumimoji="1" lang="ja-JP" altLang="en-US" dirty="0"/>
              <a:t>理科系</a:t>
            </a:r>
            <a:r>
              <a:rPr kumimoji="1" lang="ja-JP" altLang="en-US" dirty="0" smtClean="0"/>
              <a:t>の教育学会は各教科で区別されている</a:t>
            </a:r>
            <a:endParaRPr kumimoji="1" lang="en-US" altLang="ja-JP" dirty="0" smtClean="0"/>
          </a:p>
          <a:p>
            <a:pPr marL="0" indent="0">
              <a:buNone/>
            </a:pPr>
            <a:r>
              <a:rPr lang="ja-JP" altLang="en-US" dirty="0" smtClean="0"/>
              <a:t>　</a:t>
            </a:r>
            <a:r>
              <a:rPr lang="en-US" altLang="ja-JP" dirty="0" smtClean="0"/>
              <a:t>(</a:t>
            </a:r>
            <a:r>
              <a:rPr lang="ja-JP" altLang="en-US" dirty="0" smtClean="0"/>
              <a:t>例：日本物理教育学会、日本科学教育学会・・・</a:t>
            </a:r>
            <a:r>
              <a:rPr lang="en-US" altLang="ja-JP" dirty="0" smtClean="0"/>
              <a:t>)</a:t>
            </a:r>
          </a:p>
          <a:p>
            <a:pPr marL="0" indent="0">
              <a:buNone/>
            </a:pPr>
            <a:endParaRPr lang="en-US" altLang="ja-JP" sz="1200" dirty="0"/>
          </a:p>
          <a:p>
            <a:pPr marL="0" indent="0">
              <a:buNone/>
            </a:pPr>
            <a:r>
              <a:rPr lang="ja-JP" altLang="en-US" dirty="0" smtClean="0"/>
              <a:t>　　　　</a:t>
            </a:r>
            <a:r>
              <a:rPr lang="ja-JP" altLang="en-US" sz="3200" u="sng" dirty="0" smtClean="0"/>
              <a:t>情報機器を用いての情報収集</a:t>
            </a:r>
            <a:r>
              <a:rPr lang="ja-JP" altLang="en-US" sz="3200" dirty="0" smtClean="0"/>
              <a:t>が必要</a:t>
            </a:r>
            <a:endParaRPr lang="en-US" altLang="ja-JP" sz="3200" dirty="0" smtClean="0"/>
          </a:p>
        </p:txBody>
      </p:sp>
      <p:sp>
        <p:nvSpPr>
          <p:cNvPr id="4" name="右矢印 3"/>
          <p:cNvSpPr/>
          <p:nvPr/>
        </p:nvSpPr>
        <p:spPr>
          <a:xfrm>
            <a:off x="383299" y="5817476"/>
            <a:ext cx="774481" cy="788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77048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5310" y="2648607"/>
            <a:ext cx="8497614" cy="42093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28650" y="78831"/>
            <a:ext cx="7886700" cy="1596096"/>
          </a:xfrm>
          <a:solidFill>
            <a:schemeClr val="accent6">
              <a:lumMod val="20000"/>
              <a:lumOff val="80000"/>
            </a:schemeClr>
          </a:solidFill>
          <a:ln w="38100">
            <a:solidFill>
              <a:schemeClr val="tx1"/>
            </a:solidFill>
          </a:ln>
        </p:spPr>
        <p:txBody>
          <a:bodyPr>
            <a:normAutofit fontScale="90000"/>
          </a:bodyPr>
          <a:lstStyle/>
          <a:p>
            <a:r>
              <a:rPr kumimoji="1" lang="en-US" altLang="ja-JP" dirty="0" smtClean="0"/>
              <a:t>(</a:t>
            </a:r>
            <a:r>
              <a:rPr kumimoji="1" lang="ja-JP" altLang="en-US" dirty="0" smtClean="0"/>
              <a:t>参考</a:t>
            </a:r>
            <a:r>
              <a:rPr kumimoji="1" lang="en-US" altLang="ja-JP" dirty="0" smtClean="0"/>
              <a:t>)</a:t>
            </a:r>
            <a:r>
              <a:rPr kumimoji="1" lang="ja-JP" altLang="en-US" dirty="0" smtClean="0"/>
              <a:t>情報・通信ネットワークを利用した</a:t>
            </a:r>
            <a:r>
              <a:rPr lang="ja-JP" altLang="en-US" dirty="0" smtClean="0"/>
              <a:t>サイエンス</a:t>
            </a:r>
            <a:r>
              <a:rPr lang="en-US" altLang="ja-JP" dirty="0" smtClean="0"/>
              <a:t>E</a:t>
            </a:r>
            <a:r>
              <a:rPr lang="ja-JP" altLang="en-US" dirty="0" smtClean="0"/>
              <a:t>ネットの実践</a:t>
            </a:r>
            <a:r>
              <a:rPr lang="en-US" altLang="ja-JP" dirty="0" smtClean="0"/>
              <a:t/>
            </a:r>
            <a:br>
              <a:rPr lang="en-US" altLang="ja-JP" dirty="0" smtClean="0"/>
            </a:br>
            <a:r>
              <a:rPr lang="ja-JP" altLang="en-US" sz="3100" b="1" dirty="0" smtClean="0"/>
              <a:t>理科</a:t>
            </a:r>
            <a:r>
              <a:rPr lang="ja-JP" altLang="en-US" sz="3100" b="1" dirty="0"/>
              <a:t>の教育　</a:t>
            </a:r>
            <a:r>
              <a:rPr lang="en-US" altLang="ja-JP" sz="3100" b="1" dirty="0" smtClean="0"/>
              <a:t>Vol.51,No.12,pp.57~60</a:t>
            </a:r>
            <a:endParaRPr kumimoji="1" lang="ja-JP" altLang="en-US" b="1" dirty="0"/>
          </a:p>
        </p:txBody>
      </p:sp>
      <p:sp>
        <p:nvSpPr>
          <p:cNvPr id="3" name="コンテンツ プレースホルダー 2"/>
          <p:cNvSpPr>
            <a:spLocks noGrp="1"/>
          </p:cNvSpPr>
          <p:nvPr>
            <p:ph idx="1"/>
          </p:nvPr>
        </p:nvSpPr>
        <p:spPr>
          <a:xfrm>
            <a:off x="173421" y="1825624"/>
            <a:ext cx="8639503" cy="5032375"/>
          </a:xfrm>
        </p:spPr>
        <p:txBody>
          <a:bodyPr>
            <a:noAutofit/>
          </a:bodyPr>
          <a:lstStyle/>
          <a:p>
            <a:r>
              <a:rPr kumimoji="1" lang="en-US" altLang="ja-JP" dirty="0" smtClean="0"/>
              <a:t>1999</a:t>
            </a:r>
            <a:r>
              <a:rPr kumimoji="1" lang="ja-JP" altLang="en-US" dirty="0" smtClean="0"/>
              <a:t>年</a:t>
            </a:r>
            <a:r>
              <a:rPr kumimoji="1" lang="en-US" altLang="ja-JP" dirty="0" smtClean="0"/>
              <a:t>9</a:t>
            </a:r>
            <a:r>
              <a:rPr kumimoji="1" lang="ja-JP" altLang="en-US" dirty="0" smtClean="0"/>
              <a:t>月、「サイエンス</a:t>
            </a:r>
            <a:r>
              <a:rPr kumimoji="1" lang="en-US" altLang="ja-JP" dirty="0" smtClean="0"/>
              <a:t>E</a:t>
            </a:r>
            <a:r>
              <a:rPr kumimoji="1" lang="ja-JP" altLang="en-US" dirty="0" smtClean="0"/>
              <a:t>ネット</a:t>
            </a:r>
            <a:r>
              <a:rPr lang="ja-JP" altLang="en-US" dirty="0" smtClean="0"/>
              <a:t>」</a:t>
            </a:r>
            <a:r>
              <a:rPr lang="en-US" altLang="ja-JP" dirty="0" smtClean="0"/>
              <a:t>ML</a:t>
            </a:r>
            <a:r>
              <a:rPr lang="ja-JP" altLang="en-US" dirty="0" smtClean="0"/>
              <a:t>という　　　　　　　　メーリングリストを開設</a:t>
            </a:r>
            <a:endParaRPr lang="en-US" altLang="ja-JP" dirty="0" smtClean="0"/>
          </a:p>
          <a:p>
            <a:pPr marL="0" indent="0">
              <a:buNone/>
            </a:pPr>
            <a:r>
              <a:rPr kumimoji="1" lang="ja-JP" altLang="en-US" dirty="0"/>
              <a:t>　</a:t>
            </a:r>
            <a:r>
              <a:rPr lang="ja-JP" altLang="en-US" dirty="0" smtClean="0"/>
              <a:t>はじま</a:t>
            </a:r>
            <a:r>
              <a:rPr lang="ja-JP" altLang="en-US" dirty="0"/>
              <a:t>り</a:t>
            </a:r>
            <a:r>
              <a:rPr kumimoji="1" lang="ja-JP" altLang="en-US" dirty="0" smtClean="0"/>
              <a:t>：地球温暖化防止京都会</a:t>
            </a:r>
            <a:r>
              <a:rPr kumimoji="1" lang="en-US" altLang="ja-JP" dirty="0" smtClean="0"/>
              <a:t>(COP3)</a:t>
            </a:r>
            <a:r>
              <a:rPr kumimoji="1" lang="ja-JP" altLang="en-US" dirty="0" smtClean="0"/>
              <a:t>をきっかけに</a:t>
            </a:r>
            <a:endParaRPr kumimoji="1" lang="en-US" altLang="ja-JP" dirty="0" smtClean="0"/>
          </a:p>
          <a:p>
            <a:pPr marL="0" indent="0">
              <a:buNone/>
            </a:pPr>
            <a:r>
              <a:rPr lang="ja-JP" altLang="en-US" dirty="0"/>
              <a:t>　</a:t>
            </a:r>
            <a:r>
              <a:rPr lang="ja-JP" altLang="en-US" dirty="0" smtClean="0"/>
              <a:t>　　　　　　京都の理科教師がサイエンスや理科の視点</a:t>
            </a:r>
            <a:endParaRPr lang="en-US" altLang="ja-JP" dirty="0" smtClean="0"/>
          </a:p>
          <a:p>
            <a:pPr marL="0" indent="0">
              <a:buNone/>
            </a:pPr>
            <a:r>
              <a:rPr kumimoji="1" lang="ja-JP" altLang="en-US" dirty="0"/>
              <a:t>　</a:t>
            </a:r>
            <a:r>
              <a:rPr kumimoji="1" lang="ja-JP" altLang="en-US" dirty="0" smtClean="0"/>
              <a:t>　　　　　　から地球環境問題に有用なことを始めようと</a:t>
            </a:r>
            <a:endParaRPr kumimoji="1" lang="en-US" altLang="ja-JP" dirty="0" smtClean="0"/>
          </a:p>
          <a:p>
            <a:pPr marL="0" indent="0">
              <a:buNone/>
            </a:pPr>
            <a:r>
              <a:rPr lang="ja-JP" altLang="en-US" dirty="0"/>
              <a:t>　</a:t>
            </a:r>
            <a:r>
              <a:rPr lang="ja-JP" altLang="en-US" dirty="0" smtClean="0"/>
              <a:t>　　　　　　ボランティア精神で集まる。</a:t>
            </a:r>
            <a:endParaRPr lang="en-US" altLang="ja-JP" dirty="0" smtClean="0"/>
          </a:p>
          <a:p>
            <a:pPr marL="0" indent="0">
              <a:buNone/>
            </a:pPr>
            <a:endParaRPr lang="en-US" altLang="ja-JP" dirty="0"/>
          </a:p>
          <a:p>
            <a:pPr marL="0" indent="0">
              <a:buNone/>
            </a:pPr>
            <a:r>
              <a:rPr lang="ja-JP" altLang="en-US" dirty="0" smtClean="0"/>
              <a:t>　　　　　　　活動が広まるにつれ、授業内容についての</a:t>
            </a:r>
            <a:endParaRPr lang="en-US" altLang="ja-JP" dirty="0" smtClean="0"/>
          </a:p>
          <a:p>
            <a:pPr marL="0" indent="0">
              <a:buNone/>
            </a:pPr>
            <a:r>
              <a:rPr lang="ja-JP" altLang="en-US" dirty="0"/>
              <a:t>　</a:t>
            </a:r>
            <a:r>
              <a:rPr lang="ja-JP" altLang="en-US" dirty="0" smtClean="0"/>
              <a:t>　　　　　　交流の場を求める意見</a:t>
            </a:r>
            <a:endParaRPr lang="en-US" altLang="ja-JP" dirty="0" smtClean="0"/>
          </a:p>
          <a:p>
            <a:pPr marL="0" indent="0">
              <a:buNone/>
            </a:pPr>
            <a:r>
              <a:rPr lang="ja-JP" altLang="en-US" dirty="0"/>
              <a:t>　</a:t>
            </a:r>
            <a:r>
              <a:rPr lang="ja-JP" altLang="en-US" dirty="0" smtClean="0"/>
              <a:t>　　　　　　→メーリング・リストの開設など、ネットの交流</a:t>
            </a:r>
            <a:endParaRPr lang="en-US" altLang="ja-JP" dirty="0" smtClean="0"/>
          </a:p>
          <a:p>
            <a:pPr marL="0" indent="0">
              <a:buNone/>
            </a:pPr>
            <a:endParaRPr kumimoji="1" lang="ja-JP" altLang="en-US" dirty="0"/>
          </a:p>
        </p:txBody>
      </p:sp>
      <p:sp>
        <p:nvSpPr>
          <p:cNvPr id="4" name="下矢印 3"/>
          <p:cNvSpPr/>
          <p:nvPr/>
        </p:nvSpPr>
        <p:spPr>
          <a:xfrm>
            <a:off x="4028089" y="4840015"/>
            <a:ext cx="1087821" cy="472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426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0533"/>
            <a:ext cx="7886700" cy="833053"/>
          </a:xfrm>
          <a:solidFill>
            <a:schemeClr val="accent6">
              <a:lumMod val="20000"/>
              <a:lumOff val="80000"/>
            </a:schemeClr>
          </a:solidFill>
          <a:ln w="38100">
            <a:solidFill>
              <a:schemeClr val="tx1"/>
            </a:solidFill>
          </a:ln>
        </p:spPr>
        <p:txBody>
          <a:bodyPr/>
          <a:lstStyle/>
          <a:p>
            <a:r>
              <a:rPr kumimoji="1" lang="ja-JP" altLang="en-US" dirty="0" smtClean="0"/>
              <a:t>筆者</a:t>
            </a:r>
            <a:r>
              <a:rPr kumimoji="1" lang="en-US" altLang="ja-JP" dirty="0" smtClean="0"/>
              <a:t>(</a:t>
            </a:r>
            <a:r>
              <a:rPr kumimoji="1" lang="ja-JP" altLang="en-US" dirty="0" smtClean="0"/>
              <a:t>川村先生</a:t>
            </a:r>
            <a:r>
              <a:rPr kumimoji="1" lang="en-US" altLang="ja-JP" dirty="0" smtClean="0"/>
              <a:t>)</a:t>
            </a:r>
            <a:r>
              <a:rPr kumimoji="1" lang="ja-JP" altLang="en-US" dirty="0" smtClean="0"/>
              <a:t>の当時の近況</a:t>
            </a:r>
            <a:endParaRPr kumimoji="1" lang="ja-JP" altLang="en-US" dirty="0"/>
          </a:p>
        </p:txBody>
      </p:sp>
      <p:sp>
        <p:nvSpPr>
          <p:cNvPr id="3" name="コンテンツ プレースホルダー 2"/>
          <p:cNvSpPr>
            <a:spLocks noGrp="1"/>
          </p:cNvSpPr>
          <p:nvPr>
            <p:ph idx="1"/>
          </p:nvPr>
        </p:nvSpPr>
        <p:spPr>
          <a:xfrm>
            <a:off x="457200" y="1273830"/>
            <a:ext cx="8891752" cy="4843189"/>
          </a:xfrm>
        </p:spPr>
        <p:txBody>
          <a:bodyPr>
            <a:noAutofit/>
          </a:bodyPr>
          <a:lstStyle/>
          <a:p>
            <a:pPr marL="0" indent="0">
              <a:buNone/>
            </a:pPr>
            <a:r>
              <a:rPr kumimoji="1" lang="ja-JP" altLang="en-US" dirty="0" smtClean="0"/>
              <a:t>京都にて、教師が顔を合わせて理科教育について研究　する会は盛んに運営されていたが、</a:t>
            </a:r>
            <a:endParaRPr kumimoji="1" lang="en-US" altLang="ja-JP" dirty="0" smtClean="0"/>
          </a:p>
          <a:p>
            <a:pPr marL="0" indent="0">
              <a:buNone/>
            </a:pPr>
            <a:endParaRPr kumimoji="1" lang="en-US" altLang="ja-JP" sz="100" dirty="0" smtClean="0"/>
          </a:p>
          <a:p>
            <a:r>
              <a:rPr lang="ja-JP" altLang="en-US" dirty="0" smtClean="0"/>
              <a:t>高校の教科の枠組みの中で運営されていたため、</a:t>
            </a:r>
            <a:endParaRPr lang="en-US" altLang="ja-JP" dirty="0" smtClean="0"/>
          </a:p>
          <a:p>
            <a:pPr marL="0" indent="0">
              <a:buNone/>
            </a:pPr>
            <a:r>
              <a:rPr kumimoji="1" lang="ja-JP" altLang="en-US" dirty="0"/>
              <a:t>　</a:t>
            </a:r>
            <a:r>
              <a:rPr kumimoji="1" lang="ja-JP" altLang="en-US" dirty="0" smtClean="0"/>
              <a:t>他教科との交流が希薄である教師もいた</a:t>
            </a:r>
            <a:endParaRPr kumimoji="1" lang="en-US" altLang="ja-JP" dirty="0" smtClean="0"/>
          </a:p>
          <a:p>
            <a:r>
              <a:rPr lang="ja-JP" altLang="en-US" dirty="0" smtClean="0"/>
              <a:t>高校の教師を中心に運営されていたため、</a:t>
            </a:r>
            <a:endParaRPr lang="en-US" altLang="ja-JP" dirty="0" smtClean="0"/>
          </a:p>
          <a:p>
            <a:pPr marL="0" indent="0">
              <a:buNone/>
            </a:pPr>
            <a:r>
              <a:rPr lang="ja-JP" altLang="en-US" dirty="0" smtClean="0"/>
              <a:t>   </a:t>
            </a:r>
            <a:r>
              <a:rPr kumimoji="1" lang="ja-JP" altLang="en-US" dirty="0" smtClean="0"/>
              <a:t>小学校や中学校の教師との交流は広がらなかった</a:t>
            </a:r>
            <a:endParaRPr kumimoji="1" lang="en-US" altLang="ja-JP" dirty="0" smtClean="0"/>
          </a:p>
          <a:p>
            <a:r>
              <a:rPr kumimoji="1" lang="ja-JP" altLang="en-US" dirty="0" smtClean="0"/>
              <a:t>小中高大学の隔てなく議論を行う場であ</a:t>
            </a:r>
            <a:r>
              <a:rPr lang="ja-JP" altLang="en-US" dirty="0" smtClean="0"/>
              <a:t>る</a:t>
            </a:r>
            <a:endParaRPr lang="en-US" altLang="ja-JP" dirty="0" smtClean="0"/>
          </a:p>
          <a:p>
            <a:pPr marL="0" indent="0">
              <a:buNone/>
            </a:pPr>
            <a:r>
              <a:rPr kumimoji="1" lang="ja-JP" altLang="en-US" dirty="0" smtClean="0"/>
              <a:t>　日本理科教育学会は日々頻繁に交流可能ではない</a:t>
            </a:r>
            <a:endParaRPr kumimoji="1" lang="en-US" altLang="ja-JP" dirty="0" smtClean="0"/>
          </a:p>
          <a:p>
            <a:pPr marL="0" indent="0">
              <a:buNone/>
            </a:pPr>
            <a:endParaRPr kumimoji="1" lang="en-US" altLang="ja-JP" sz="1100" dirty="0" smtClean="0"/>
          </a:p>
          <a:p>
            <a:pPr marL="0" indent="0">
              <a:buNone/>
            </a:pPr>
            <a:r>
              <a:rPr lang="ja-JP" altLang="en-US" dirty="0" smtClean="0"/>
              <a:t>　　　　　</a:t>
            </a:r>
            <a:r>
              <a:rPr lang="ja-JP" altLang="en-US" dirty="0"/>
              <a:t>　</a:t>
            </a:r>
            <a:r>
              <a:rPr lang="ja-JP" altLang="en-US" dirty="0" smtClean="0"/>
              <a:t>理科教師の情報共有が可能となる場として</a:t>
            </a:r>
            <a:endParaRPr lang="en-US" altLang="ja-JP" dirty="0" smtClean="0"/>
          </a:p>
          <a:p>
            <a:pPr marL="0" indent="0">
              <a:buNone/>
            </a:pPr>
            <a:r>
              <a:rPr kumimoji="1" lang="ja-JP" altLang="en-US" dirty="0"/>
              <a:t>　</a:t>
            </a:r>
            <a:r>
              <a:rPr kumimoji="1" lang="ja-JP" altLang="en-US" dirty="0" smtClean="0"/>
              <a:t>　　　　　「サイエンス</a:t>
            </a:r>
            <a:r>
              <a:rPr kumimoji="1" lang="en-US" altLang="ja-JP" dirty="0" smtClean="0"/>
              <a:t>E</a:t>
            </a:r>
            <a:r>
              <a:rPr lang="ja-JP" altLang="en-US" dirty="0" smtClean="0"/>
              <a:t>ネット」</a:t>
            </a:r>
            <a:r>
              <a:rPr lang="en-US" altLang="ja-JP" dirty="0" smtClean="0"/>
              <a:t>ML</a:t>
            </a:r>
            <a:r>
              <a:rPr lang="ja-JP" altLang="en-US" dirty="0" smtClean="0"/>
              <a:t>が生まれた</a:t>
            </a:r>
            <a:endParaRPr kumimoji="1" lang="en-US" altLang="ja-JP" dirty="0" smtClean="0"/>
          </a:p>
          <a:p>
            <a:pPr marL="0" indent="0">
              <a:buNone/>
            </a:pPr>
            <a:endParaRPr kumimoji="1" lang="en-US" altLang="ja-JP" dirty="0" smtClean="0"/>
          </a:p>
          <a:p>
            <a:pPr marL="0" indent="0">
              <a:buNone/>
            </a:pPr>
            <a:r>
              <a:rPr lang="ja-JP" altLang="en-US" dirty="0"/>
              <a:t>　</a:t>
            </a:r>
            <a:endParaRPr kumimoji="1" lang="ja-JP" altLang="en-US" dirty="0"/>
          </a:p>
        </p:txBody>
      </p:sp>
      <p:sp>
        <p:nvSpPr>
          <p:cNvPr id="4" name="右矢印 3"/>
          <p:cNvSpPr/>
          <p:nvPr/>
        </p:nvSpPr>
        <p:spPr>
          <a:xfrm>
            <a:off x="788276" y="5778060"/>
            <a:ext cx="930166" cy="677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8762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4595" y="1794094"/>
            <a:ext cx="9096703" cy="4351338"/>
          </a:xfrm>
        </p:spPr>
        <p:txBody>
          <a:bodyPr>
            <a:normAutofit/>
          </a:bodyPr>
          <a:lstStyle/>
          <a:p>
            <a:pPr marL="0" indent="0">
              <a:buNone/>
            </a:pPr>
            <a:r>
              <a:rPr kumimoji="1" lang="ja-JP" altLang="en-US" sz="3200" dirty="0" smtClean="0"/>
              <a:t>①子供たちへの実験教室</a:t>
            </a:r>
            <a:endParaRPr kumimoji="1" lang="en-US" altLang="ja-JP" sz="3200" dirty="0" smtClean="0"/>
          </a:p>
          <a:p>
            <a:pPr marL="0" indent="0">
              <a:buNone/>
            </a:pPr>
            <a:r>
              <a:rPr lang="ja-JP" altLang="en-US" sz="3200" dirty="0" smtClean="0"/>
              <a:t>②例会</a:t>
            </a:r>
            <a:endParaRPr lang="en-US" altLang="ja-JP" sz="3200" dirty="0" smtClean="0"/>
          </a:p>
          <a:p>
            <a:pPr marL="0" indent="0">
              <a:buNone/>
            </a:pPr>
            <a:r>
              <a:rPr kumimoji="1" lang="ja-JP" altLang="en-US" sz="3200" dirty="0" smtClean="0"/>
              <a:t>③出版</a:t>
            </a:r>
            <a:endParaRPr kumimoji="1" lang="en-US" altLang="ja-JP" sz="3200" dirty="0" smtClean="0"/>
          </a:p>
          <a:p>
            <a:pPr marL="0" indent="0">
              <a:buNone/>
            </a:pPr>
            <a:r>
              <a:rPr lang="ja-JP" altLang="en-US" sz="3200" dirty="0" smtClean="0"/>
              <a:t>④やってみよう実験</a:t>
            </a:r>
            <a:endParaRPr lang="en-US" altLang="ja-JP" sz="3200" dirty="0" smtClean="0"/>
          </a:p>
          <a:p>
            <a:pPr marL="0" indent="0">
              <a:buNone/>
            </a:pPr>
            <a:r>
              <a:rPr kumimoji="1" lang="ja-JP" altLang="en-US" sz="3200" dirty="0" smtClean="0"/>
              <a:t>⑤公開講座</a:t>
            </a:r>
            <a:endParaRPr kumimoji="1" lang="en-US" altLang="ja-JP" sz="3200" dirty="0" smtClean="0"/>
          </a:p>
          <a:p>
            <a:pPr marL="0" indent="0">
              <a:buNone/>
            </a:pPr>
            <a:r>
              <a:rPr lang="ja-JP" altLang="en-US" sz="3200" dirty="0" smtClean="0"/>
              <a:t>⑥青少年のための科学の祭典・京都大会への参加</a:t>
            </a:r>
            <a:endParaRPr kumimoji="1" lang="en-US" altLang="ja-JP" sz="3200" dirty="0" smtClean="0"/>
          </a:p>
        </p:txBody>
      </p:sp>
      <p:sp>
        <p:nvSpPr>
          <p:cNvPr id="4" name="タイトル 1"/>
          <p:cNvSpPr>
            <a:spLocks noGrp="1"/>
          </p:cNvSpPr>
          <p:nvPr>
            <p:ph type="title"/>
          </p:nvPr>
        </p:nvSpPr>
        <p:spPr>
          <a:xfrm>
            <a:off x="565588" y="433490"/>
            <a:ext cx="7886700" cy="833053"/>
          </a:xfrm>
          <a:solidFill>
            <a:schemeClr val="accent6">
              <a:lumMod val="20000"/>
              <a:lumOff val="80000"/>
            </a:schemeClr>
          </a:solidFill>
          <a:ln w="38100">
            <a:solidFill>
              <a:schemeClr val="tx1"/>
            </a:solidFill>
          </a:ln>
        </p:spPr>
        <p:txBody>
          <a:bodyPr>
            <a:normAutofit fontScale="90000"/>
          </a:bodyPr>
          <a:lstStyle/>
          <a:p>
            <a:r>
              <a:rPr lang="ja-JP" altLang="en-US" dirty="0" smtClean="0"/>
              <a:t>サイエンス</a:t>
            </a:r>
            <a:r>
              <a:rPr lang="en-US" altLang="ja-JP" dirty="0" smtClean="0"/>
              <a:t>E</a:t>
            </a:r>
            <a:r>
              <a:rPr lang="ja-JP" altLang="en-US" dirty="0" smtClean="0"/>
              <a:t>ネットの活動の大きな柱</a:t>
            </a:r>
            <a:endParaRPr kumimoji="1" lang="ja-JP" altLang="en-US" dirty="0"/>
          </a:p>
        </p:txBody>
      </p:sp>
      <p:sp>
        <p:nvSpPr>
          <p:cNvPr id="5" name="右矢印 4"/>
          <p:cNvSpPr/>
          <p:nvPr/>
        </p:nvSpPr>
        <p:spPr>
          <a:xfrm>
            <a:off x="756745" y="5533697"/>
            <a:ext cx="1040524" cy="1056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970689" y="5512768"/>
            <a:ext cx="6747641" cy="1077218"/>
          </a:xfrm>
          <a:prstGeom prst="rect">
            <a:avLst/>
          </a:prstGeom>
          <a:noFill/>
        </p:spPr>
        <p:txBody>
          <a:bodyPr wrap="square" rtlCol="0">
            <a:spAutoFit/>
          </a:bodyPr>
          <a:lstStyle/>
          <a:p>
            <a:r>
              <a:rPr kumimoji="1" lang="ja-JP" altLang="en-US" sz="3200" dirty="0" smtClean="0"/>
              <a:t>これらについてホームページに整理し、情報提供を行っている</a:t>
            </a:r>
            <a:endParaRPr kumimoji="1" lang="ja-JP" altLang="en-US" sz="3200" dirty="0"/>
          </a:p>
        </p:txBody>
      </p:sp>
      <p:pic>
        <p:nvPicPr>
          <p:cNvPr id="7" name="図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7343" y="1349540"/>
            <a:ext cx="4182532" cy="3143632"/>
          </a:xfrm>
          <a:prstGeom prst="rect">
            <a:avLst/>
          </a:prstGeom>
          <a:noFill/>
          <a:ln>
            <a:noFill/>
          </a:ln>
        </p:spPr>
      </p:pic>
    </p:spTree>
    <p:extLst>
      <p:ext uri="{BB962C8B-B14F-4D97-AF65-F5344CB8AC3E}">
        <p14:creationId xmlns:p14="http://schemas.microsoft.com/office/powerpoint/2010/main" val="2392837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2166" y="1455139"/>
            <a:ext cx="8341929" cy="4351338"/>
          </a:xfrm>
        </p:spPr>
        <p:txBody>
          <a:bodyPr>
            <a:noAutofit/>
          </a:bodyPr>
          <a:lstStyle/>
          <a:p>
            <a:pPr marL="0" indent="0">
              <a:buNone/>
            </a:pPr>
            <a:r>
              <a:rPr kumimoji="1" lang="ja-JP" altLang="en-US" dirty="0" smtClean="0"/>
              <a:t>　実験教室はサイエンス</a:t>
            </a:r>
            <a:r>
              <a:rPr kumimoji="1" lang="en-US" altLang="ja-JP" dirty="0" smtClean="0"/>
              <a:t>E</a:t>
            </a:r>
            <a:r>
              <a:rPr kumimoji="1" lang="ja-JP" altLang="en-US" dirty="0" smtClean="0"/>
              <a:t>ネットの中心的な活動である</a:t>
            </a:r>
            <a:endParaRPr kumimoji="1" lang="en-US" altLang="ja-JP" dirty="0" smtClean="0"/>
          </a:p>
          <a:p>
            <a:pPr marL="0" indent="0">
              <a:buNone/>
            </a:pPr>
            <a:r>
              <a:rPr kumimoji="1" lang="en-US" altLang="ja-JP" dirty="0" smtClean="0"/>
              <a:t>(</a:t>
            </a:r>
            <a:r>
              <a:rPr kumimoji="1" lang="ja-JP" altLang="en-US" dirty="0" smtClean="0"/>
              <a:t>流れ</a:t>
            </a:r>
            <a:r>
              <a:rPr kumimoji="1" lang="en-US" altLang="ja-JP" dirty="0" smtClean="0"/>
              <a:t>)</a:t>
            </a:r>
          </a:p>
          <a:p>
            <a:pPr marL="0" indent="0">
              <a:buNone/>
            </a:pPr>
            <a:r>
              <a:rPr lang="ja-JP" altLang="en-US" dirty="0"/>
              <a:t>　</a:t>
            </a:r>
            <a:r>
              <a:rPr lang="ja-JP" altLang="en-US" dirty="0" smtClean="0"/>
              <a:t>毎回、それぞれの実験教室に向けて電子メールで</a:t>
            </a:r>
            <a:endParaRPr lang="en-US" altLang="ja-JP" dirty="0" smtClean="0"/>
          </a:p>
          <a:p>
            <a:pPr marL="0" indent="0">
              <a:buNone/>
            </a:pPr>
            <a:r>
              <a:rPr kumimoji="1" lang="ja-JP" altLang="en-US" dirty="0"/>
              <a:t>　</a:t>
            </a:r>
            <a:r>
              <a:rPr kumimoji="1" lang="ja-JP" altLang="en-US" dirty="0" smtClean="0"/>
              <a:t>議論が行われ、メニューが決定される。</a:t>
            </a:r>
            <a:endParaRPr kumimoji="1" lang="en-US" altLang="ja-JP" dirty="0" smtClean="0"/>
          </a:p>
          <a:p>
            <a:pPr marL="0" indent="0">
              <a:buNone/>
            </a:pPr>
            <a:endParaRPr kumimoji="1" lang="en-US" altLang="ja-JP" dirty="0" smtClean="0"/>
          </a:p>
          <a:p>
            <a:pPr marL="0" indent="0">
              <a:buNone/>
            </a:pPr>
            <a:r>
              <a:rPr lang="ja-JP" altLang="en-US" dirty="0"/>
              <a:t>　</a:t>
            </a:r>
            <a:r>
              <a:rPr lang="ja-JP" altLang="en-US" dirty="0" smtClean="0"/>
              <a:t>実験の内容が</a:t>
            </a:r>
            <a:r>
              <a:rPr lang="en-US" altLang="ja-JP" dirty="0" smtClean="0">
                <a:solidFill>
                  <a:srgbClr val="FF0000"/>
                </a:solidFill>
              </a:rPr>
              <a:t>ML</a:t>
            </a:r>
            <a:r>
              <a:rPr lang="ja-JP" altLang="en-US" dirty="0" smtClean="0">
                <a:solidFill>
                  <a:srgbClr val="FF0000"/>
                </a:solidFill>
              </a:rPr>
              <a:t>参加者の経験の蓄積に照らしあわされて議論</a:t>
            </a:r>
            <a:r>
              <a:rPr lang="ja-JP" altLang="en-US" dirty="0" smtClean="0"/>
              <a:t>され、より洗練されていく</a:t>
            </a:r>
            <a:endParaRPr lang="en-US" altLang="ja-JP" dirty="0" smtClean="0"/>
          </a:p>
          <a:p>
            <a:pPr marL="0" indent="0">
              <a:buNone/>
            </a:pPr>
            <a:endParaRPr kumimoji="1" lang="en-US" altLang="ja-JP" dirty="0"/>
          </a:p>
          <a:p>
            <a:pPr marL="0" indent="0">
              <a:buNone/>
            </a:pPr>
            <a:r>
              <a:rPr lang="ja-JP" altLang="en-US" dirty="0" smtClean="0"/>
              <a:t>実際に本番で行われる子供たちへの実験メニューの　決定を見る</a:t>
            </a:r>
            <a:endParaRPr kumimoji="1" lang="ja-JP" altLang="en-US" dirty="0"/>
          </a:p>
        </p:txBody>
      </p:sp>
      <p:sp>
        <p:nvSpPr>
          <p:cNvPr id="4" name="タイトル 1"/>
          <p:cNvSpPr>
            <a:spLocks noGrp="1"/>
          </p:cNvSpPr>
          <p:nvPr>
            <p:ph type="title"/>
          </p:nvPr>
        </p:nvSpPr>
        <p:spPr>
          <a:xfrm>
            <a:off x="628650" y="244303"/>
            <a:ext cx="5724853" cy="833053"/>
          </a:xfrm>
          <a:solidFill>
            <a:schemeClr val="accent6">
              <a:lumMod val="20000"/>
              <a:lumOff val="80000"/>
            </a:schemeClr>
          </a:solidFill>
          <a:ln w="38100">
            <a:solidFill>
              <a:schemeClr val="tx1"/>
            </a:solidFill>
          </a:ln>
        </p:spPr>
        <p:txBody>
          <a:bodyPr>
            <a:normAutofit fontScale="90000"/>
          </a:bodyPr>
          <a:lstStyle/>
          <a:p>
            <a:r>
              <a:rPr kumimoji="1" lang="ja-JP" altLang="en-US" dirty="0" smtClean="0"/>
              <a:t>子供たちへの実験教室</a:t>
            </a:r>
            <a:r>
              <a:rPr lang="ja-JP" altLang="en-US" dirty="0"/>
              <a:t>①</a:t>
            </a:r>
            <a:endParaRPr kumimoji="1" lang="ja-JP" altLang="en-US" dirty="0"/>
          </a:p>
        </p:txBody>
      </p:sp>
      <p:sp>
        <p:nvSpPr>
          <p:cNvPr id="5" name="下矢印 4"/>
          <p:cNvSpPr/>
          <p:nvPr/>
        </p:nvSpPr>
        <p:spPr>
          <a:xfrm>
            <a:off x="3980793" y="3402210"/>
            <a:ext cx="709448" cy="551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980793" y="4836886"/>
            <a:ext cx="709448" cy="551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5296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28650" y="5638783"/>
            <a:ext cx="7017626" cy="1059409"/>
          </a:xfrm>
          <a:prstGeom prst="rect">
            <a:avLst/>
          </a:prstGeom>
          <a:gradFill flip="none" rotWithShape="1">
            <a:gsLst>
              <a:gs pos="38400">
                <a:srgbClr val="C9DDF9"/>
              </a:gs>
              <a:gs pos="0">
                <a:schemeClr val="accent1">
                  <a:tint val="66000"/>
                  <a:satMod val="160000"/>
                  <a:alpha val="0"/>
                  <a:lumMod val="26000"/>
                  <a:lumOff val="74000"/>
                </a:schemeClr>
              </a:gs>
              <a:gs pos="81100">
                <a:srgbClr val="D5E4FA"/>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628650" y="1447253"/>
            <a:ext cx="7886700" cy="4351338"/>
          </a:xfrm>
        </p:spPr>
        <p:txBody>
          <a:bodyPr>
            <a:noAutofit/>
          </a:bodyPr>
          <a:lstStyle/>
          <a:p>
            <a:pPr marL="0" indent="0">
              <a:buNone/>
            </a:pPr>
            <a:r>
              <a:rPr kumimoji="1" lang="ja-JP" altLang="en-US" dirty="0" smtClean="0"/>
              <a:t>前日には予備実験とリハーサルが行われる</a:t>
            </a:r>
            <a:r>
              <a:rPr lang="ja-JP" altLang="en-US" dirty="0" smtClean="0"/>
              <a:t>。</a:t>
            </a:r>
            <a:endParaRPr lang="en-US" altLang="ja-JP" dirty="0" smtClean="0"/>
          </a:p>
          <a:p>
            <a:pPr marL="0" indent="0">
              <a:buNone/>
            </a:pPr>
            <a:r>
              <a:rPr kumimoji="1" lang="ja-JP" altLang="en-US" dirty="0" smtClean="0"/>
              <a:t>この中で子供たちが実際に実験を行う上での困難な点などはその場の施行錯誤を経て解決される</a:t>
            </a:r>
            <a:endParaRPr kumimoji="1" lang="en-US" altLang="ja-JP" dirty="0" smtClean="0"/>
          </a:p>
          <a:p>
            <a:pPr marL="0" indent="0">
              <a:buNone/>
            </a:pPr>
            <a:endParaRPr lang="en-US" altLang="ja-JP" dirty="0"/>
          </a:p>
          <a:p>
            <a:pPr marL="0" indent="0">
              <a:buNone/>
            </a:pPr>
            <a:endParaRPr kumimoji="1" lang="en-US" altLang="ja-JP" dirty="0" smtClean="0"/>
          </a:p>
          <a:p>
            <a:r>
              <a:rPr lang="ja-JP" altLang="en-US" dirty="0" smtClean="0"/>
              <a:t>生み出された実験の多くは参加した実験講師自らの授業に取り入れられる</a:t>
            </a:r>
            <a:endParaRPr lang="en-US" altLang="ja-JP" dirty="0" smtClean="0"/>
          </a:p>
          <a:p>
            <a:r>
              <a:rPr kumimoji="1" lang="ja-JP" altLang="en-US" dirty="0" smtClean="0"/>
              <a:t>実験教室に参加した子供たちの引率の先生などから授業で同じ実験をしてよいか</a:t>
            </a:r>
            <a:r>
              <a:rPr lang="ja-JP" altLang="en-US" dirty="0" smtClean="0"/>
              <a:t>申し出を受ける</a:t>
            </a:r>
            <a:endParaRPr lang="en-US" altLang="ja-JP" dirty="0" smtClean="0"/>
          </a:p>
          <a:p>
            <a:pPr marL="0" indent="0">
              <a:buNone/>
            </a:pPr>
            <a:r>
              <a:rPr kumimoji="1" lang="ja-JP" altLang="en-US" dirty="0" smtClean="0"/>
              <a:t>デジタルなネットワークで生み出されたものが</a:t>
            </a:r>
            <a:endParaRPr kumimoji="1" lang="en-US" altLang="ja-JP" dirty="0" smtClean="0"/>
          </a:p>
          <a:p>
            <a:pPr marL="0" indent="0">
              <a:buNone/>
            </a:pPr>
            <a:r>
              <a:rPr lang="ja-JP" altLang="en-US" dirty="0" smtClean="0"/>
              <a:t>現実の世界で有効に活かされている</a:t>
            </a:r>
            <a:endParaRPr kumimoji="1" lang="en-US" altLang="ja-JP" dirty="0" smtClean="0"/>
          </a:p>
        </p:txBody>
      </p:sp>
      <p:sp>
        <p:nvSpPr>
          <p:cNvPr id="4" name="タイトル 1"/>
          <p:cNvSpPr>
            <a:spLocks noGrp="1"/>
          </p:cNvSpPr>
          <p:nvPr>
            <p:ph type="title"/>
          </p:nvPr>
        </p:nvSpPr>
        <p:spPr>
          <a:xfrm>
            <a:off x="628650" y="244303"/>
            <a:ext cx="5724853" cy="833053"/>
          </a:xfrm>
          <a:solidFill>
            <a:schemeClr val="accent6">
              <a:lumMod val="20000"/>
              <a:lumOff val="80000"/>
            </a:schemeClr>
          </a:solidFill>
          <a:ln w="38100">
            <a:solidFill>
              <a:schemeClr val="tx1"/>
            </a:solidFill>
          </a:ln>
        </p:spPr>
        <p:txBody>
          <a:bodyPr>
            <a:normAutofit fontScale="90000"/>
          </a:bodyPr>
          <a:lstStyle/>
          <a:p>
            <a:r>
              <a:rPr kumimoji="1" lang="ja-JP" altLang="en-US" dirty="0" smtClean="0"/>
              <a:t>子供たちへの実験教室</a:t>
            </a:r>
            <a:r>
              <a:rPr lang="ja-JP" altLang="en-US" dirty="0" smtClean="0"/>
              <a:t>②</a:t>
            </a:r>
            <a:endParaRPr kumimoji="1" lang="ja-JP" altLang="en-US" dirty="0"/>
          </a:p>
        </p:txBody>
      </p:sp>
      <p:sp>
        <p:nvSpPr>
          <p:cNvPr id="5" name="下矢印 4"/>
          <p:cNvSpPr/>
          <p:nvPr/>
        </p:nvSpPr>
        <p:spPr>
          <a:xfrm>
            <a:off x="4217276" y="3102660"/>
            <a:ext cx="709448" cy="520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97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8291" y="1242301"/>
            <a:ext cx="7886700" cy="1485133"/>
          </a:xfrm>
        </p:spPr>
        <p:txBody>
          <a:bodyPr>
            <a:normAutofit lnSpcReduction="10000"/>
          </a:bodyPr>
          <a:lstStyle/>
          <a:p>
            <a:r>
              <a:rPr kumimoji="1" lang="ja-JP" altLang="en-US" dirty="0" smtClean="0"/>
              <a:t>教科書の通りにやってもうまく</a:t>
            </a:r>
            <a:r>
              <a:rPr lang="ja-JP" altLang="en-US" dirty="0" smtClean="0"/>
              <a:t>いかない実験など、</a:t>
            </a:r>
            <a:endParaRPr lang="en-US" altLang="ja-JP" dirty="0" smtClean="0"/>
          </a:p>
          <a:p>
            <a:pPr marL="0" indent="0">
              <a:buNone/>
            </a:pPr>
            <a:r>
              <a:rPr kumimoji="1" lang="ja-JP" altLang="en-US" dirty="0"/>
              <a:t>　</a:t>
            </a:r>
            <a:r>
              <a:rPr kumimoji="1" lang="ja-JP" altLang="en-US" dirty="0" smtClean="0"/>
              <a:t>難しい実験について成功した</a:t>
            </a:r>
            <a:r>
              <a:rPr lang="ja-JP" altLang="en-US" dirty="0" smtClean="0"/>
              <a:t>事例や工夫などを</a:t>
            </a:r>
            <a:endParaRPr lang="en-US" altLang="ja-JP" dirty="0" smtClean="0"/>
          </a:p>
          <a:p>
            <a:pPr marL="0" indent="0">
              <a:buNone/>
            </a:pPr>
            <a:r>
              <a:rPr kumimoji="1" lang="ja-JP" altLang="en-US" dirty="0"/>
              <a:t>　</a:t>
            </a:r>
            <a:r>
              <a:rPr kumimoji="1" lang="ja-JP" altLang="en-US" dirty="0" smtClean="0"/>
              <a:t>集めて発表しているコーナー</a:t>
            </a:r>
            <a:endParaRPr kumimoji="1" lang="en-US" altLang="ja-JP" dirty="0" smtClean="0"/>
          </a:p>
          <a:p>
            <a:pPr marL="0" indent="0">
              <a:buNone/>
            </a:pPr>
            <a:endParaRPr kumimoji="1" lang="ja-JP" altLang="en-US" dirty="0"/>
          </a:p>
        </p:txBody>
      </p:sp>
      <p:sp>
        <p:nvSpPr>
          <p:cNvPr id="4" name="タイトル 1"/>
          <p:cNvSpPr>
            <a:spLocks noGrp="1"/>
          </p:cNvSpPr>
          <p:nvPr>
            <p:ph type="title"/>
          </p:nvPr>
        </p:nvSpPr>
        <p:spPr>
          <a:xfrm>
            <a:off x="628651" y="244303"/>
            <a:ext cx="4258660" cy="833053"/>
          </a:xfrm>
          <a:solidFill>
            <a:schemeClr val="accent6">
              <a:lumMod val="20000"/>
              <a:lumOff val="80000"/>
            </a:schemeClr>
          </a:solidFill>
          <a:ln w="38100">
            <a:solidFill>
              <a:schemeClr val="tx1"/>
            </a:solidFill>
          </a:ln>
        </p:spPr>
        <p:txBody>
          <a:bodyPr>
            <a:normAutofit/>
          </a:bodyPr>
          <a:lstStyle/>
          <a:p>
            <a:r>
              <a:rPr lang="ja-JP" altLang="en-US" dirty="0" smtClean="0"/>
              <a:t>やってみよう実験</a:t>
            </a:r>
            <a:endParaRPr kumimoji="1" lang="ja-JP" altLang="en-US" dirty="0"/>
          </a:p>
        </p:txBody>
      </p:sp>
      <p:sp>
        <p:nvSpPr>
          <p:cNvPr id="5" name="タイトル 1"/>
          <p:cNvSpPr txBox="1">
            <a:spLocks/>
          </p:cNvSpPr>
          <p:nvPr/>
        </p:nvSpPr>
        <p:spPr>
          <a:xfrm>
            <a:off x="628650" y="2890017"/>
            <a:ext cx="1420867" cy="833053"/>
          </a:xfrm>
          <a:prstGeom prst="rect">
            <a:avLst/>
          </a:prstGeom>
          <a:solidFill>
            <a:schemeClr val="accent6">
              <a:lumMod val="20000"/>
              <a:lumOff val="8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例会</a:t>
            </a:r>
          </a:p>
        </p:txBody>
      </p:sp>
      <p:sp>
        <p:nvSpPr>
          <p:cNvPr id="6" name="コンテンツ プレースホルダー 2"/>
          <p:cNvSpPr txBox="1">
            <a:spLocks/>
          </p:cNvSpPr>
          <p:nvPr/>
        </p:nvSpPr>
        <p:spPr>
          <a:xfrm>
            <a:off x="628650" y="3885653"/>
            <a:ext cx="7886700" cy="2830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例会で発表された実験の紹介</a:t>
            </a:r>
            <a:endParaRPr lang="en-US" altLang="ja-JP" dirty="0" smtClean="0"/>
          </a:p>
          <a:p>
            <a:pPr marL="0" indent="0">
              <a:buNone/>
            </a:pPr>
            <a:r>
              <a:rPr lang="ja-JP" altLang="en-US" dirty="0"/>
              <a:t>　</a:t>
            </a:r>
            <a:r>
              <a:rPr lang="ja-JP" altLang="en-US" dirty="0" smtClean="0"/>
              <a:t>メンバーの自信作が公開されたり、例会参加者　同士で創意工夫をこらしたりする。</a:t>
            </a:r>
            <a:endParaRPr lang="en-US" altLang="ja-JP" dirty="0" smtClean="0"/>
          </a:p>
          <a:p>
            <a:pPr marL="0" indent="0">
              <a:buNone/>
            </a:pPr>
            <a:r>
              <a:rPr lang="ja-JP" altLang="en-US" dirty="0" smtClean="0"/>
              <a:t>　授業プリントや学習指導案の例なども掲載され、授業を行う際に助かることもある。</a:t>
            </a:r>
            <a:endParaRPr lang="en-US" altLang="ja-JP" dirty="0"/>
          </a:p>
          <a:p>
            <a:pPr marL="0" indent="0">
              <a:buNone/>
            </a:pP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2609638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2266</TotalTime>
  <Words>710</Words>
  <Application>Microsoft Office PowerPoint</Application>
  <PresentationFormat>画面に合わせる (4:3)</PresentationFormat>
  <Paragraphs>201</Paragraphs>
  <Slides>21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ＭＳ Ｐゴシック</vt:lpstr>
      <vt:lpstr>Arial</vt:lpstr>
      <vt:lpstr>Calibri</vt:lpstr>
      <vt:lpstr>Calibri Light</vt:lpstr>
      <vt:lpstr>Office テーマ</vt:lpstr>
      <vt:lpstr>情報化・国際化に対応した理科教育、理科における環境教育について</vt:lpstr>
      <vt:lpstr>社会情勢や環境の変化</vt:lpstr>
      <vt:lpstr>変化への対応には教師の間での情報共有が重要である！</vt:lpstr>
      <vt:lpstr>(参考)情報・通信ネットワークを利用したサイエンスEネットの実践 理科の教育　Vol.51,No.12,pp.57~60</vt:lpstr>
      <vt:lpstr>筆者(川村先生)の当時の近況</vt:lpstr>
      <vt:lpstr>サイエンスEネットの活動の大きな柱</vt:lpstr>
      <vt:lpstr>子供たちへの実験教室①</vt:lpstr>
      <vt:lpstr>子供たちへの実験教室②</vt:lpstr>
      <vt:lpstr>やってみよう実験</vt:lpstr>
      <vt:lpstr>メーリング・リストを通しての実践</vt:lpstr>
      <vt:lpstr>事例：ペットボトル顕微鏡</vt:lpstr>
      <vt:lpstr>教育の情報化</vt:lpstr>
      <vt:lpstr>科学技術や環境と人間生活との関わり</vt:lpstr>
      <vt:lpstr>(参考)生徒達が地球環境問題を考えるための科学実験 理科の教育　Vol.49,No.6,pp.36~39</vt:lpstr>
      <vt:lpstr>環境教育の実例その① 省エネ電球の電気の消費を調べよう</vt:lpstr>
      <vt:lpstr>PowerPoint プレゼンテーション</vt:lpstr>
      <vt:lpstr>実験③の結果</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情報化・国際化に対応した理科教育、理科における環境教育について</dc:title>
  <dc:creator>Yosuke</dc:creator>
  <cp:lastModifiedBy>Yosuke</cp:lastModifiedBy>
  <cp:revision>34</cp:revision>
  <dcterms:created xsi:type="dcterms:W3CDTF">2015-06-01T02:54:12Z</dcterms:created>
  <dcterms:modified xsi:type="dcterms:W3CDTF">2015-06-02T16:40:21Z</dcterms:modified>
</cp:coreProperties>
</file>