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79" r:id="rId2"/>
    <p:sldId id="281" r:id="rId3"/>
    <p:sldId id="282" r:id="rId4"/>
    <p:sldId id="258" r:id="rId5"/>
    <p:sldId id="269" r:id="rId6"/>
    <p:sldId id="261" r:id="rId7"/>
    <p:sldId id="262" r:id="rId8"/>
    <p:sldId id="263" r:id="rId9"/>
    <p:sldId id="264" r:id="rId10"/>
    <p:sldId id="267" r:id="rId11"/>
    <p:sldId id="270" r:id="rId12"/>
    <p:sldId id="265" r:id="rId13"/>
    <p:sldId id="266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3" r:id="rId23"/>
    <p:sldId id="284" r:id="rId24"/>
    <p:sldId id="280" r:id="rId2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59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55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EF504-98CE-3A47-8FC5-5199434520F9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CB8C9-31E0-B84E-A646-198F3E7E6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14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F4EA-917F-6D49-9BDF-5F00CFD68D5C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8A46-B380-9342-90AD-B9D067876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0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F4EA-917F-6D49-9BDF-5F00CFD68D5C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8A46-B380-9342-90AD-B9D067876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09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F4EA-917F-6D49-9BDF-5F00CFD68D5C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8A46-B380-9342-90AD-B9D067876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9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F4EA-917F-6D49-9BDF-5F00CFD68D5C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8A46-B380-9342-90AD-B9D067876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0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F4EA-917F-6D49-9BDF-5F00CFD68D5C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8A46-B380-9342-90AD-B9D067876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1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F4EA-917F-6D49-9BDF-5F00CFD68D5C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8A46-B380-9342-90AD-B9D067876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07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F4EA-917F-6D49-9BDF-5F00CFD68D5C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8A46-B380-9342-90AD-B9D067876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2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F4EA-917F-6D49-9BDF-5F00CFD68D5C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8A46-B380-9342-90AD-B9D067876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91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F4EA-917F-6D49-9BDF-5F00CFD68D5C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8A46-B380-9342-90AD-B9D067876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97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F4EA-917F-6D49-9BDF-5F00CFD68D5C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8A46-B380-9342-90AD-B9D067876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11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F4EA-917F-6D49-9BDF-5F00CFD68D5C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8A46-B380-9342-90AD-B9D067876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62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8F4EA-917F-6D49-9BDF-5F00CFD68D5C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A8A46-B380-9342-90AD-B9D067876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10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2737" y="2063955"/>
            <a:ext cx="9011263" cy="2861187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理科授業における安全指導、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および理科実験室の管理と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薬品の安全管理について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2737" y="1628800"/>
            <a:ext cx="2005779" cy="622890"/>
          </a:xfrm>
        </p:spPr>
        <p:txBody>
          <a:bodyPr>
            <a:noAutofit/>
          </a:bodyPr>
          <a:lstStyle/>
          <a:p>
            <a:r>
              <a:rPr lang="ja-JP" altLang="en-US" sz="4800" dirty="0" smtClean="0"/>
              <a:t>第</a:t>
            </a:r>
            <a:r>
              <a:rPr lang="en-US" altLang="ja-JP" sz="4800" dirty="0" smtClean="0"/>
              <a:t>8</a:t>
            </a:r>
            <a:r>
              <a:rPr lang="ja-JP" altLang="en-US" sz="4800" dirty="0" smtClean="0"/>
              <a:t>回</a:t>
            </a:r>
            <a:endParaRPr kumimoji="1" lang="ja-JP" altLang="en-US" sz="4800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5287297" y="186326"/>
            <a:ext cx="3856703" cy="641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 smtClean="0"/>
              <a:t>平成</a:t>
            </a:r>
            <a:r>
              <a:rPr lang="en-US" altLang="ja-JP" sz="3600" dirty="0" smtClean="0"/>
              <a:t>27</a:t>
            </a:r>
            <a:r>
              <a:rPr lang="ja-JP" altLang="en-US" sz="3600" dirty="0" smtClean="0"/>
              <a:t>年</a:t>
            </a:r>
            <a:r>
              <a:rPr lang="en-US" altLang="ja-JP" sz="3600" dirty="0"/>
              <a:t>6</a:t>
            </a:r>
            <a:r>
              <a:rPr lang="ja-JP" altLang="en-US" sz="3600" dirty="0" smtClean="0"/>
              <a:t>月</a:t>
            </a:r>
            <a:r>
              <a:rPr lang="en-US" altLang="ja-JP" sz="3600" dirty="0" smtClean="0"/>
              <a:t>10</a:t>
            </a:r>
            <a:r>
              <a:rPr lang="ja-JP" altLang="en-US" sz="3600" dirty="0" smtClean="0"/>
              <a:t>日</a:t>
            </a:r>
            <a:endParaRPr lang="ja-JP" altLang="en-US" sz="36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-68827" y="184689"/>
            <a:ext cx="3052918" cy="6430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 smtClean="0"/>
              <a:t>理科教育論</a:t>
            </a:r>
            <a:r>
              <a:rPr lang="en-US" altLang="ja-JP" sz="3600" dirty="0" smtClean="0"/>
              <a:t>1</a:t>
            </a:r>
            <a:endParaRPr lang="ja-JP" altLang="en-US" sz="3600" dirty="0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79366" y="5108912"/>
            <a:ext cx="7474520" cy="7182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/>
              <a:t>3</a:t>
            </a:r>
            <a:r>
              <a:rPr lang="ja-JP" altLang="en-US" sz="3600" dirty="0" smtClean="0"/>
              <a:t>班　守矢武尊　金田卓也　水谷紫苑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6533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293356" y="3235561"/>
            <a:ext cx="8557288" cy="24845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293356" y="1258610"/>
            <a:ext cx="8557288" cy="164715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98326"/>
            <a:ext cx="8229600" cy="723375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②</a:t>
            </a:r>
            <a:r>
              <a:rPr kumimoji="1" lang="ja-JP" altLang="en-US" dirty="0" smtClean="0"/>
              <a:t>水素の発生実験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" y="1408525"/>
            <a:ext cx="61576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考えられる危険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8786" y="2218154"/>
            <a:ext cx="707403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爆発、ガラス管の破損、酸による損傷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0" y="3359677"/>
            <a:ext cx="14791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防止策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8786" y="4066944"/>
            <a:ext cx="75081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薄い硫酸を少量ずつ加え、水素の発生をごく少量とする。また水素発生装置への直接の点火は絶対にしないようにする。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8217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生物領域での事故例と防止策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2451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①</a:t>
            </a:r>
            <a:r>
              <a:rPr kumimoji="1" lang="ja-JP" altLang="en-US" dirty="0" smtClean="0"/>
              <a:t>野外での自然環境調査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" y="2456438"/>
            <a:ext cx="8879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考えられる危険</a:t>
            </a:r>
            <a:r>
              <a:rPr kumimoji="1" lang="ja-JP" altLang="en-US" sz="3200" dirty="0" smtClean="0"/>
              <a:t>は</a:t>
            </a:r>
            <a:r>
              <a:rPr lang="ja-JP" altLang="en-US" sz="3200" dirty="0" smtClean="0"/>
              <a:t>どのようなものあるか？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0" y="4060901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防止策</a:t>
            </a:r>
            <a:r>
              <a:rPr kumimoji="1" lang="ja-JP" altLang="en-US" sz="3200" dirty="0" smtClean="0"/>
              <a:t>はどのようなものがあるか？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859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171436" y="4038800"/>
            <a:ext cx="8801128" cy="23315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162560" y="2300927"/>
            <a:ext cx="8801128" cy="164715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生物領域での事故例と防止策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2451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①</a:t>
            </a:r>
            <a:r>
              <a:rPr kumimoji="1" lang="ja-JP" altLang="en-US" dirty="0" smtClean="0"/>
              <a:t>野外での自然環境調査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4160" y="2456438"/>
            <a:ext cx="30225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考えられる危険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2560" y="3078952"/>
            <a:ext cx="893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毒をもつ植物の接触，スズメバチに刺される，けが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0" y="4060901"/>
            <a:ext cx="22829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防止策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200" y="4661752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教員自身が知識を持ち、生徒に注意を促す。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蜂は黒いものに攻撃をしてくるので、白色の帽子を着用させる。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2452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171436" y="4038800"/>
            <a:ext cx="8801128" cy="23315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162560" y="2300927"/>
            <a:ext cx="8801128" cy="164715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地学領域での事故例と防止策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14601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①</a:t>
            </a:r>
            <a:r>
              <a:rPr lang="ja-JP" altLang="en-US" dirty="0" smtClean="0"/>
              <a:t>夜間天体観測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" y="2330876"/>
            <a:ext cx="418011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考えられる危険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" y="2877501"/>
            <a:ext cx="80115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暗い中で、配線コードなどに足をからめ転倒し負傷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8160" y="4247376"/>
            <a:ext cx="36405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防止策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0147" y="4921352"/>
            <a:ext cx="7825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足下の整理整頓を徹底する。不要なものは、実験台や足下、通路から撤去しておく。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977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010563" y="616417"/>
            <a:ext cx="53142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理科実験室の安全管理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40028" y="1514504"/>
            <a:ext cx="7827784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実験に直接関係のない事故を防止する</a:t>
            </a:r>
            <a:endParaRPr lang="en-US" altLang="ja-JP" sz="3200" dirty="0"/>
          </a:p>
          <a:p>
            <a:r>
              <a:rPr lang="ja-JP" altLang="en-US" sz="3200" dirty="0"/>
              <a:t>　　実験に必要のない物品による事故</a:t>
            </a:r>
            <a:endParaRPr lang="en-US" altLang="ja-JP" sz="3200" dirty="0"/>
          </a:p>
          <a:p>
            <a:endParaRPr lang="en-US" altLang="ja-JP" sz="3200" dirty="0"/>
          </a:p>
          <a:p>
            <a:r>
              <a:rPr lang="ja-JP" altLang="en-US" sz="3200" dirty="0"/>
              <a:t>理科実験室内の動線の確保する</a:t>
            </a:r>
            <a:endParaRPr lang="en-US" altLang="ja-JP" sz="3200" dirty="0"/>
          </a:p>
          <a:p>
            <a:r>
              <a:rPr lang="ja-JP" altLang="en-US" sz="3200" dirty="0"/>
              <a:t>　　人につまずいたり、ぶつかるといった事故</a:t>
            </a:r>
            <a:endParaRPr lang="en-US" altLang="ja-JP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6401" y="5074907"/>
            <a:ext cx="88120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片付けや整理整頓をすること、その指導をすることが大切</a:t>
            </a:r>
            <a:endParaRPr lang="en-US" altLang="ja-JP" sz="2800" dirty="0"/>
          </a:p>
          <a:p>
            <a:r>
              <a:rPr lang="ja-JP" altLang="en-US" sz="2800" dirty="0"/>
              <a:t>生徒自身に事故防止の意識を持たせることが大切</a:t>
            </a:r>
          </a:p>
        </p:txBody>
      </p:sp>
      <p:sp>
        <p:nvSpPr>
          <p:cNvPr id="7" name="下矢印 6"/>
          <p:cNvSpPr/>
          <p:nvPr/>
        </p:nvSpPr>
        <p:spPr>
          <a:xfrm>
            <a:off x="4158000" y="4259250"/>
            <a:ext cx="714778" cy="53091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08499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14300" y="2090055"/>
            <a:ext cx="8890907" cy="332286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70444" y="2409265"/>
            <a:ext cx="877355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薬</a:t>
            </a:r>
            <a:r>
              <a:rPr lang="ja-JP" altLang="en-US" sz="2800" dirty="0"/>
              <a:t>品の購入はよく使うものを除けば、</a:t>
            </a:r>
            <a:r>
              <a:rPr lang="ja-JP" altLang="en-US" sz="2800" dirty="0">
                <a:solidFill>
                  <a:srgbClr val="FF0000"/>
                </a:solidFill>
              </a:rPr>
              <a:t>少量</a:t>
            </a:r>
            <a:r>
              <a:rPr lang="ja-JP" altLang="en-US" sz="2800" dirty="0"/>
              <a:t>にする</a:t>
            </a:r>
            <a:endParaRPr lang="en-US" altLang="ja-JP" sz="2800" dirty="0"/>
          </a:p>
          <a:p>
            <a:r>
              <a:rPr lang="ja-JP" altLang="en-US" sz="2800" dirty="0"/>
              <a:t>薬品の</a:t>
            </a:r>
            <a:r>
              <a:rPr lang="ja-JP" altLang="en-US" sz="2800" dirty="0">
                <a:solidFill>
                  <a:srgbClr val="FF0000"/>
                </a:solidFill>
              </a:rPr>
              <a:t>台帳</a:t>
            </a:r>
            <a:r>
              <a:rPr lang="ja-JP" altLang="en-US" sz="2800" dirty="0"/>
              <a:t>を作り、使用量、在庫量を逐一記載する</a:t>
            </a:r>
            <a:endParaRPr lang="en-US" altLang="ja-JP" sz="2800" dirty="0"/>
          </a:p>
          <a:p>
            <a:r>
              <a:rPr lang="ja-JP" altLang="en-US" sz="2800" dirty="0"/>
              <a:t>薬品の入った容器が、地震などで</a:t>
            </a:r>
            <a:r>
              <a:rPr lang="ja-JP" altLang="en-US" sz="2800" dirty="0">
                <a:solidFill>
                  <a:srgbClr val="FF0000"/>
                </a:solidFill>
              </a:rPr>
              <a:t>転倒</a:t>
            </a:r>
            <a:r>
              <a:rPr lang="ja-JP" altLang="en-US" sz="2800" dirty="0"/>
              <a:t>しないようにする</a:t>
            </a:r>
            <a:endParaRPr lang="en-US" altLang="ja-JP" sz="2800" dirty="0"/>
          </a:p>
          <a:p>
            <a:endParaRPr lang="en-US" altLang="ja-JP" sz="2800" dirty="0"/>
          </a:p>
          <a:p>
            <a:r>
              <a:rPr lang="ja-JP" altLang="en-US" sz="2800" dirty="0"/>
              <a:t>引火性物質、発火性物質などは</a:t>
            </a:r>
            <a:r>
              <a:rPr lang="ja-JP" altLang="en-US" sz="2800" dirty="0">
                <a:solidFill>
                  <a:srgbClr val="FF0000"/>
                </a:solidFill>
              </a:rPr>
              <a:t>消防法</a:t>
            </a:r>
            <a:r>
              <a:rPr lang="ja-JP" altLang="en-US" sz="2800" dirty="0"/>
              <a:t>に従って管理する</a:t>
            </a:r>
            <a:endParaRPr lang="en-US" altLang="ja-JP" sz="2800" dirty="0"/>
          </a:p>
          <a:p>
            <a:r>
              <a:rPr lang="ja-JP" altLang="en-US" sz="2800" dirty="0">
                <a:solidFill>
                  <a:srgbClr val="FF0000"/>
                </a:solidFill>
              </a:rPr>
              <a:t>高圧ガス取締法、毒物及び劇物取締法</a:t>
            </a:r>
            <a:r>
              <a:rPr lang="ja-JP" altLang="en-US" sz="2800" dirty="0"/>
              <a:t>などにも従う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58926" y="1093441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/>
              <a:t>基本事項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12541" y="324000"/>
            <a:ext cx="41344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/>
              <a:t>薬品の安全管理</a:t>
            </a:r>
          </a:p>
        </p:txBody>
      </p:sp>
    </p:spTree>
    <p:extLst>
      <p:ext uri="{BB962C8B-B14F-4D97-AF65-F5344CB8AC3E}">
        <p14:creationId xmlns:p14="http://schemas.microsoft.com/office/powerpoint/2010/main" val="60226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雲形吹き出し 3"/>
          <p:cNvSpPr/>
          <p:nvPr/>
        </p:nvSpPr>
        <p:spPr>
          <a:xfrm>
            <a:off x="384848" y="247372"/>
            <a:ext cx="8735786" cy="4996543"/>
          </a:xfrm>
          <a:prstGeom prst="cloud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1084109" y="1714593"/>
            <a:ext cx="7337265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dirty="0"/>
              <a:t>薬品の安全</a:t>
            </a:r>
            <a:r>
              <a:rPr lang="ja-JP" altLang="en-US" sz="3200" dirty="0" smtClean="0"/>
              <a:t>管理について</a:t>
            </a:r>
            <a:endParaRPr lang="en-US" altLang="ja-JP" sz="3200" dirty="0" smtClean="0"/>
          </a:p>
          <a:p>
            <a:pPr algn="ctr"/>
            <a:r>
              <a:rPr lang="ja-JP" altLang="en-US" sz="3200" dirty="0"/>
              <a:t>具体的</a:t>
            </a:r>
            <a:r>
              <a:rPr lang="ja-JP" altLang="en-US" sz="3200" dirty="0" smtClean="0"/>
              <a:t>にどのようなことが考えられるか？</a:t>
            </a:r>
            <a:endParaRPr lang="en-US" altLang="ja-JP" sz="3200" dirty="0" smtClean="0"/>
          </a:p>
          <a:p>
            <a:pPr algn="ctr"/>
            <a:endParaRPr lang="en-US" altLang="ja-JP" sz="3200" dirty="0"/>
          </a:p>
          <a:p>
            <a:pPr algn="ctr"/>
            <a:r>
              <a:rPr lang="ja-JP" altLang="en-US" sz="3200" dirty="0" smtClean="0">
                <a:solidFill>
                  <a:srgbClr val="FF0000"/>
                </a:solidFill>
              </a:rPr>
              <a:t>班内ではなしあってみよう！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58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727285" y="490613"/>
            <a:ext cx="5494564" cy="8817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1707" y="4331958"/>
            <a:ext cx="8815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薬品の分類を明確にし、保管場所を変更しないようにする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06036" y="577542"/>
            <a:ext cx="4751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小学校での薬品管理</a:t>
            </a:r>
            <a:endParaRPr lang="en-US" altLang="ja-JP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75125" y="2172174"/>
            <a:ext cx="930538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特殊な薬品や危険を伴う薬品は少ない</a:t>
            </a:r>
            <a:endParaRPr lang="en-US" altLang="ja-JP" sz="3600" dirty="0"/>
          </a:p>
          <a:p>
            <a:r>
              <a:rPr lang="ja-JP" altLang="en-US" sz="3600" dirty="0"/>
              <a:t>理科を専門とする教師だけが扱うわけではない</a:t>
            </a:r>
            <a:endParaRPr lang="en-US" altLang="ja-JP" sz="3600" dirty="0"/>
          </a:p>
        </p:txBody>
      </p:sp>
      <p:sp>
        <p:nvSpPr>
          <p:cNvPr id="5" name="下矢印 4"/>
          <p:cNvSpPr/>
          <p:nvPr/>
        </p:nvSpPr>
        <p:spPr>
          <a:xfrm>
            <a:off x="4117178" y="3676461"/>
            <a:ext cx="714778" cy="53091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59606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836687" y="509732"/>
            <a:ext cx="5494564" cy="8817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71697" y="582986"/>
            <a:ext cx="4751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中学校での薬品管理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5000" y="4257390"/>
            <a:ext cx="84850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700" dirty="0"/>
              <a:t>単体（金属、非金属）、無機塩類、酸、塩基、有機化合物、</a:t>
            </a:r>
            <a:endParaRPr lang="en-US" altLang="ja-JP" sz="2700" dirty="0"/>
          </a:p>
          <a:p>
            <a:r>
              <a:rPr lang="ja-JP" altLang="en-US" sz="2700" dirty="0"/>
              <a:t>特殊試薬の六つに大別し、「あいうえお」順に保管する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3880" y="1844952"/>
            <a:ext cx="807625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小学校よりも扱う薬品の種類が増える</a:t>
            </a:r>
            <a:endParaRPr lang="en-US" altLang="ja-JP" sz="3200" dirty="0"/>
          </a:p>
          <a:p>
            <a:r>
              <a:rPr lang="ja-JP" altLang="en-US" sz="3200" dirty="0"/>
              <a:t>特殊な薬品や危険を伴う薬品の種類が増える</a:t>
            </a:r>
          </a:p>
        </p:txBody>
      </p:sp>
      <p:sp>
        <p:nvSpPr>
          <p:cNvPr id="5" name="下矢印 4"/>
          <p:cNvSpPr/>
          <p:nvPr/>
        </p:nvSpPr>
        <p:spPr>
          <a:xfrm>
            <a:off x="4226580" y="3410952"/>
            <a:ext cx="714778" cy="53091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46259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853292" y="496601"/>
            <a:ext cx="5494564" cy="8817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91821" y="583530"/>
            <a:ext cx="42386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高校での薬品管理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63287" y="1845224"/>
            <a:ext cx="6500497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中学校よりも細かく分類し保管する</a:t>
            </a:r>
            <a:endParaRPr lang="en-US" altLang="ja-JP" sz="3200" dirty="0"/>
          </a:p>
          <a:p>
            <a:r>
              <a:rPr lang="ja-JP" altLang="en-US" sz="3200" dirty="0"/>
              <a:t>専門的知識を必要とする薬品が多い</a:t>
            </a:r>
            <a:endParaRPr lang="en-US" altLang="ja-JP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23074" y="4333591"/>
            <a:ext cx="758092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化学を専門とする教師</a:t>
            </a:r>
            <a:r>
              <a:rPr lang="ja-JP" altLang="en-US" sz="3200" dirty="0" smtClean="0"/>
              <a:t>が</a:t>
            </a:r>
            <a:endParaRPr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　　　　　　責任</a:t>
            </a:r>
            <a:r>
              <a:rPr lang="ja-JP" altLang="en-US" sz="3200" dirty="0"/>
              <a:t>をもって薬品を保管する</a:t>
            </a:r>
          </a:p>
        </p:txBody>
      </p:sp>
      <p:sp>
        <p:nvSpPr>
          <p:cNvPr id="5" name="下矢印 4"/>
          <p:cNvSpPr/>
          <p:nvPr/>
        </p:nvSpPr>
        <p:spPr>
          <a:xfrm>
            <a:off x="4456145" y="3362559"/>
            <a:ext cx="714778" cy="53091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225394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円/楕円 5"/>
          <p:cNvSpPr/>
          <p:nvPr/>
        </p:nvSpPr>
        <p:spPr>
          <a:xfrm>
            <a:off x="1104181" y="2243127"/>
            <a:ext cx="7065034" cy="105242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603849"/>
            <a:ext cx="95408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いままでの学習</a:t>
            </a:r>
            <a:endParaRPr lang="en-US" altLang="ja-JP" sz="3200" dirty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　川村メソッド，</a:t>
            </a:r>
            <a:r>
              <a:rPr lang="en-US" altLang="ja-JP" sz="3200" dirty="0" smtClean="0"/>
              <a:t>STS</a:t>
            </a:r>
            <a:r>
              <a:rPr lang="ja-JP" altLang="en-US" sz="3200" dirty="0" smtClean="0"/>
              <a:t>教育，構成主義的学習論</a:t>
            </a:r>
            <a:endParaRPr lang="ja-JP" altLang="en-US" sz="3200" dirty="0"/>
          </a:p>
          <a:p>
            <a:endParaRPr lang="en-US" altLang="ja-JP" dirty="0" smtClean="0"/>
          </a:p>
        </p:txBody>
      </p:sp>
      <p:sp>
        <p:nvSpPr>
          <p:cNvPr id="3" name="下矢印 2"/>
          <p:cNvSpPr/>
          <p:nvPr/>
        </p:nvSpPr>
        <p:spPr>
          <a:xfrm>
            <a:off x="3338424" y="1759789"/>
            <a:ext cx="2441275" cy="586596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14732" y="2415396"/>
            <a:ext cx="81260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理科学習での実験の重要性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8215" y="3295550"/>
            <a:ext cx="920438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しかし</a:t>
            </a:r>
            <a:r>
              <a:rPr kumimoji="1" lang="en-US" altLang="ja-JP" sz="3600" dirty="0" smtClean="0"/>
              <a:t>‥</a:t>
            </a:r>
          </a:p>
          <a:p>
            <a:endParaRPr lang="en-US" altLang="ja-JP" dirty="0"/>
          </a:p>
          <a:p>
            <a:r>
              <a:rPr kumimoji="1" lang="ja-JP" altLang="en-US" sz="4000" dirty="0" smtClean="0"/>
              <a:t>　　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実験には常に危険が潜んでいる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10882" y="4765422"/>
            <a:ext cx="9049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どうしたら安全が確保でき、</a:t>
            </a:r>
            <a:endParaRPr kumimoji="1" lang="en-US" altLang="ja-JP" sz="3600" dirty="0" smtClean="0"/>
          </a:p>
          <a:p>
            <a:r>
              <a:rPr lang="ja-JP" altLang="en-US" sz="3600" dirty="0"/>
              <a:t>安心</a:t>
            </a:r>
            <a:r>
              <a:rPr lang="ja-JP" altLang="en-US" sz="3600" dirty="0" smtClean="0"/>
              <a:t>して実験・観察がたのしめるのか？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843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0" y="1154257"/>
            <a:ext cx="9144000" cy="480458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88420" y="446370"/>
            <a:ext cx="52645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高校での薬品分類の例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7296" y="1502190"/>
            <a:ext cx="9026830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</a:rPr>
              <a:t>有機化合物</a:t>
            </a:r>
            <a:r>
              <a:rPr lang="ja-JP" altLang="en-US" sz="3200" dirty="0"/>
              <a:t>は鎖状と環状に分類した後に</a:t>
            </a:r>
            <a:r>
              <a:rPr lang="ja-JP" altLang="en-US" sz="3200" dirty="0" smtClean="0"/>
              <a:t>、</a:t>
            </a:r>
            <a:endParaRPr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　　　　　　　　　　　　　　官能基</a:t>
            </a:r>
            <a:r>
              <a:rPr lang="ja-JP" altLang="en-US" sz="3200" dirty="0"/>
              <a:t>別に保管する</a:t>
            </a:r>
            <a:endParaRPr lang="en-US" altLang="ja-JP" sz="3200" dirty="0"/>
          </a:p>
          <a:p>
            <a:endParaRPr lang="en-US" altLang="ja-JP" sz="3200" dirty="0"/>
          </a:p>
          <a:p>
            <a:r>
              <a:rPr lang="ja-JP" altLang="en-US" sz="3200" dirty="0">
                <a:solidFill>
                  <a:srgbClr val="FF0000"/>
                </a:solidFill>
              </a:rPr>
              <a:t>金属単体</a:t>
            </a:r>
            <a:r>
              <a:rPr lang="ja-JP" altLang="en-US" sz="3200" dirty="0"/>
              <a:t>は非金属単体とは別に保管し</a:t>
            </a:r>
            <a:r>
              <a:rPr lang="ja-JP" altLang="en-US" sz="3200" dirty="0" smtClean="0"/>
              <a:t>、</a:t>
            </a:r>
            <a:endParaRPr lang="en-US" altLang="ja-JP" sz="3200" dirty="0" smtClean="0"/>
          </a:p>
          <a:p>
            <a:r>
              <a:rPr lang="ja-JP" altLang="en-US" sz="3200" dirty="0" smtClean="0"/>
              <a:t>アルカリ</a:t>
            </a:r>
            <a:r>
              <a:rPr lang="ja-JP" altLang="en-US" sz="3200" dirty="0"/>
              <a:t>金属などの水</a:t>
            </a:r>
            <a:r>
              <a:rPr lang="ja-JP" altLang="en-US" sz="3200" dirty="0" smtClean="0"/>
              <a:t>と反応</a:t>
            </a:r>
            <a:r>
              <a:rPr lang="ja-JP" altLang="en-US" sz="3200" dirty="0"/>
              <a:t>する薬品であれば</a:t>
            </a:r>
            <a:r>
              <a:rPr lang="ja-JP" altLang="en-US" sz="3200" dirty="0" smtClean="0"/>
              <a:t>、</a:t>
            </a:r>
            <a:endParaRPr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　　　　容器</a:t>
            </a:r>
            <a:r>
              <a:rPr lang="ja-JP" altLang="en-US" sz="3200" dirty="0"/>
              <a:t>を密栓し、湿気のない所に保管する</a:t>
            </a:r>
            <a:endParaRPr lang="en-US" altLang="ja-JP" sz="3200" dirty="0"/>
          </a:p>
          <a:p>
            <a:endParaRPr lang="en-US" altLang="ja-JP" sz="3200" dirty="0"/>
          </a:p>
          <a:p>
            <a:r>
              <a:rPr lang="ja-JP" altLang="en-US" sz="3200" dirty="0">
                <a:solidFill>
                  <a:srgbClr val="FF0000"/>
                </a:solidFill>
              </a:rPr>
              <a:t>酸や塩基</a:t>
            </a:r>
            <a:r>
              <a:rPr lang="ja-JP" altLang="en-US" sz="3200" dirty="0"/>
              <a:t>は量が多いので、別の薬品棚に保管する</a:t>
            </a:r>
          </a:p>
        </p:txBody>
      </p:sp>
    </p:spTree>
    <p:extLst>
      <p:ext uri="{BB962C8B-B14F-4D97-AF65-F5344CB8AC3E}">
        <p14:creationId xmlns:p14="http://schemas.microsoft.com/office/powerpoint/2010/main" val="150777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円/楕円 5"/>
          <p:cNvSpPr/>
          <p:nvPr/>
        </p:nvSpPr>
        <p:spPr>
          <a:xfrm>
            <a:off x="2114167" y="389960"/>
            <a:ext cx="5257800" cy="111034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59000" y="1802250"/>
            <a:ext cx="8271816" cy="2169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700" dirty="0"/>
              <a:t>小学校から中学校、さらには高校と学習が進むにつれ、</a:t>
            </a:r>
            <a:endParaRPr lang="en-US" altLang="ja-JP" sz="2700" dirty="0"/>
          </a:p>
          <a:p>
            <a:r>
              <a:rPr lang="ja-JP" altLang="en-US" sz="2700" dirty="0"/>
              <a:t>扱う薬品の種類や専門性が増す</a:t>
            </a:r>
            <a:endParaRPr lang="en-US" altLang="ja-JP" sz="2700" dirty="0"/>
          </a:p>
          <a:p>
            <a:endParaRPr lang="en-US" altLang="ja-JP" sz="2700" dirty="0"/>
          </a:p>
          <a:p>
            <a:r>
              <a:rPr lang="ja-JP" altLang="en-US" sz="2700" dirty="0"/>
              <a:t>薬品同士が混ざることで、出火や爆発、有毒ガスの発生</a:t>
            </a:r>
            <a:endParaRPr lang="en-US" altLang="ja-JP" sz="2700" dirty="0"/>
          </a:p>
          <a:p>
            <a:r>
              <a:rPr lang="ja-JP" altLang="en-US" sz="2700" dirty="0"/>
              <a:t>など、人命にも係わる事態が発生することも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6858" y="5146770"/>
            <a:ext cx="81339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薬品の分類や保管法、保管場所が重要になる</a:t>
            </a:r>
          </a:p>
        </p:txBody>
      </p:sp>
      <p:sp>
        <p:nvSpPr>
          <p:cNvPr id="4" name="下矢印 3"/>
          <p:cNvSpPr/>
          <p:nvPr/>
        </p:nvSpPr>
        <p:spPr>
          <a:xfrm>
            <a:off x="4173240" y="4139970"/>
            <a:ext cx="714778" cy="53091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12521" y="591189"/>
            <a:ext cx="37753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薬品の安全管理</a:t>
            </a:r>
          </a:p>
        </p:txBody>
      </p:sp>
    </p:spTree>
    <p:extLst>
      <p:ext uri="{BB962C8B-B14F-4D97-AF65-F5344CB8AC3E}">
        <p14:creationId xmlns:p14="http://schemas.microsoft.com/office/powerpoint/2010/main" val="428243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0" y="1595887"/>
            <a:ext cx="9144000" cy="416655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94626" y="201875"/>
            <a:ext cx="54950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生徒への安全指導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2063339"/>
            <a:ext cx="941141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１．</a:t>
            </a:r>
            <a:r>
              <a:rPr kumimoji="1" lang="ja-JP" altLang="en-US" sz="3600" dirty="0" smtClean="0"/>
              <a:t>互いにはげましあい，認め合う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態度の育成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endParaRPr kumimoji="1" lang="en-US" altLang="ja-JP" sz="1200" dirty="0" smtClean="0"/>
          </a:p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２．</a:t>
            </a:r>
            <a:r>
              <a:rPr kumimoji="1" lang="ja-JP" altLang="en-US" sz="3600" dirty="0" smtClean="0"/>
              <a:t>生徒の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行動の理解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endParaRPr kumimoji="1" lang="en-US" altLang="ja-JP" sz="1200" dirty="0" smtClean="0"/>
          </a:p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３．</a:t>
            </a:r>
            <a:r>
              <a:rPr kumimoji="1" lang="ja-JP" altLang="en-US" sz="3600" dirty="0" smtClean="0"/>
              <a:t>事故につながりやすい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行動の把握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　（教師の指示をきかない，危険なことを好む，薬品を大量に扱い反応の激しさを求める等</a:t>
            </a:r>
            <a:r>
              <a:rPr lang="en-US" altLang="ja-JP" sz="3600" dirty="0" smtClean="0"/>
              <a:t>…</a:t>
            </a:r>
            <a:r>
              <a:rPr lang="ja-JP" altLang="en-US" sz="3600" dirty="0" smtClean="0"/>
              <a:t>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3589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爆発 2 1"/>
          <p:cNvSpPr/>
          <p:nvPr/>
        </p:nvSpPr>
        <p:spPr>
          <a:xfrm>
            <a:off x="-129396" y="-120769"/>
            <a:ext cx="3640347" cy="914608"/>
          </a:xfrm>
          <a:prstGeom prst="irregularSeal2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 rot="21077416">
            <a:off x="1061046" y="31663"/>
            <a:ext cx="2053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もし</a:t>
            </a:r>
            <a:r>
              <a:rPr lang="ja-JP" altLang="en-US" sz="2800" dirty="0"/>
              <a:t>！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11544" y="578179"/>
            <a:ext cx="6996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事故がおこってしまったら</a:t>
            </a:r>
            <a:r>
              <a:rPr kumimoji="1" lang="en-US" altLang="ja-JP" sz="4000" dirty="0" smtClean="0"/>
              <a:t>‥</a:t>
            </a:r>
            <a:endParaRPr kumimoji="1" lang="ja-JP" altLang="en-US" sz="4000" dirty="0"/>
          </a:p>
        </p:txBody>
      </p:sp>
      <p:sp>
        <p:nvSpPr>
          <p:cNvPr id="9" name="角丸四角形 8"/>
          <p:cNvSpPr/>
          <p:nvPr/>
        </p:nvSpPr>
        <p:spPr>
          <a:xfrm>
            <a:off x="77638" y="1286065"/>
            <a:ext cx="4087962" cy="5689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77638" y="3661891"/>
            <a:ext cx="4087962" cy="5689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77638" y="5055425"/>
            <a:ext cx="7684602" cy="5689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638" y="1286065"/>
            <a:ext cx="97737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１</a:t>
            </a:r>
            <a:r>
              <a:rPr kumimoji="1" lang="en-US" altLang="ja-JP" sz="3200" dirty="0" smtClean="0"/>
              <a:t>)</a:t>
            </a:r>
            <a:r>
              <a:rPr kumimoji="1" lang="ja-JP" altLang="en-US" sz="3200" dirty="0" smtClean="0"/>
              <a:t>障害に対する処置</a:t>
            </a:r>
            <a:endParaRPr kumimoji="1" lang="en-US" altLang="ja-JP" sz="3200" dirty="0" smtClean="0"/>
          </a:p>
          <a:p>
            <a:endParaRPr lang="en-US" altLang="ja-JP" sz="500" dirty="0"/>
          </a:p>
          <a:p>
            <a:r>
              <a:rPr kumimoji="1" lang="ja-JP" altLang="en-US" sz="2400" dirty="0" smtClean="0"/>
              <a:t>切り傷　</a:t>
            </a:r>
            <a:r>
              <a:rPr kumimoji="1" lang="en-US" altLang="ja-JP" sz="2400" dirty="0" smtClean="0"/>
              <a:t>‥</a:t>
            </a:r>
            <a:r>
              <a:rPr kumimoji="1" lang="ja-JP" altLang="en-US" sz="2400" dirty="0" smtClean="0"/>
              <a:t>　水道水でよく洗い，消毒</a:t>
            </a:r>
            <a:r>
              <a:rPr lang="ja-JP" altLang="en-US" sz="2400" dirty="0" smtClean="0"/>
              <a:t>。清潔な布で押さえ，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医師の手当てをうける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やけど　</a:t>
            </a:r>
            <a:r>
              <a:rPr kumimoji="1" lang="en-US" altLang="ja-JP" sz="2400" dirty="0" smtClean="0"/>
              <a:t>‥</a:t>
            </a:r>
            <a:r>
              <a:rPr kumimoji="1" lang="ja-JP" altLang="en-US" sz="2400" dirty="0" smtClean="0"/>
              <a:t>　冷水で直ちに冷やす。水疱</a:t>
            </a:r>
            <a:r>
              <a:rPr lang="ja-JP" altLang="en-US" sz="2400" dirty="0" smtClean="0"/>
              <a:t>をやぶらないように，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ガーゼあてて医師の手当てをうける。</a:t>
            </a:r>
            <a:endParaRPr lang="en-US" altLang="ja-JP" sz="2400" dirty="0" smtClean="0"/>
          </a:p>
          <a:p>
            <a:endParaRPr kumimoji="1" lang="en-US" altLang="ja-JP" dirty="0"/>
          </a:p>
          <a:p>
            <a:r>
              <a:rPr lang="en-US" altLang="ja-JP" sz="3200" dirty="0" smtClean="0"/>
              <a:t>(</a:t>
            </a:r>
            <a:r>
              <a:rPr lang="ja-JP" altLang="en-US" sz="3200" dirty="0" smtClean="0"/>
              <a:t>２</a:t>
            </a:r>
            <a:r>
              <a:rPr lang="en-US" altLang="ja-JP" sz="3200" dirty="0" smtClean="0"/>
              <a:t>)</a:t>
            </a:r>
            <a:r>
              <a:rPr lang="ja-JP" altLang="en-US" sz="3200" dirty="0" smtClean="0"/>
              <a:t>薬傷に対する処置</a:t>
            </a:r>
            <a:endParaRPr lang="en-US" altLang="ja-JP" sz="3200" dirty="0" smtClean="0"/>
          </a:p>
          <a:p>
            <a:endParaRPr kumimoji="1" lang="en-US" altLang="ja-JP" sz="700" dirty="0"/>
          </a:p>
          <a:p>
            <a:r>
              <a:rPr lang="ja-JP" altLang="en-US" sz="2400" dirty="0" smtClean="0"/>
              <a:t>直ちに２０分以上洗いながす。目などにはいったら，</a:t>
            </a:r>
            <a:endParaRPr lang="en-US" altLang="ja-JP" sz="2400" dirty="0" smtClean="0"/>
          </a:p>
          <a:p>
            <a:r>
              <a:rPr lang="ja-JP" altLang="en-US" sz="2400" dirty="0" smtClean="0"/>
              <a:t>洗面器に水をはってぱちぱちする。ただちに医者に手当てをうける。</a:t>
            </a:r>
            <a:endParaRPr lang="en-US" altLang="ja-JP" sz="2400" dirty="0" smtClean="0"/>
          </a:p>
          <a:p>
            <a:endParaRPr lang="en-US" altLang="ja-JP" sz="600" dirty="0"/>
          </a:p>
          <a:p>
            <a:r>
              <a:rPr lang="en-US" altLang="ja-JP" sz="3200" dirty="0" smtClean="0"/>
              <a:t>(</a:t>
            </a:r>
            <a:r>
              <a:rPr lang="ja-JP" altLang="en-US" sz="3200" dirty="0" smtClean="0"/>
              <a:t>３</a:t>
            </a:r>
            <a:r>
              <a:rPr lang="en-US" altLang="ja-JP" sz="3200" dirty="0" smtClean="0"/>
              <a:t>)</a:t>
            </a:r>
            <a:r>
              <a:rPr lang="ja-JP" altLang="en-US" sz="3200" dirty="0" smtClean="0"/>
              <a:t>有毒ガス，蒸気を吸った時の場合の処置</a:t>
            </a:r>
            <a:endParaRPr lang="en-US" altLang="ja-JP" sz="3200" dirty="0" smtClean="0"/>
          </a:p>
          <a:p>
            <a:endParaRPr lang="en-US" altLang="ja-JP" dirty="0" smtClean="0"/>
          </a:p>
          <a:p>
            <a:r>
              <a:rPr lang="ja-JP" altLang="en-US" sz="2400" dirty="0" smtClean="0"/>
              <a:t>窓近くで新鮮な空気をすわせる。大量にすって意識がない場合には，</a:t>
            </a:r>
            <a:endParaRPr lang="en-US" altLang="ja-JP" sz="2400" dirty="0" smtClean="0"/>
          </a:p>
          <a:p>
            <a:r>
              <a:rPr lang="ja-JP" altLang="en-US" sz="2400" dirty="0" smtClean="0"/>
              <a:t>気道の確保をしながら保温に注意し，ただちに医師の手当てをうける。</a:t>
            </a:r>
            <a:endParaRPr lang="en-US" altLang="ja-JP" sz="2400" dirty="0" smtClean="0"/>
          </a:p>
          <a:p>
            <a:endParaRPr lang="en-US" altLang="ja-JP" dirty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2629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620688"/>
            <a:ext cx="9240030" cy="70788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/>
              <a:t>これで</a:t>
            </a:r>
            <a:endParaRPr lang="en-US" altLang="ja-JP" sz="4000" dirty="0" smtClean="0"/>
          </a:p>
          <a:p>
            <a:endParaRPr lang="en-US" altLang="ja-JP" sz="1200" dirty="0" smtClean="0"/>
          </a:p>
          <a:p>
            <a:r>
              <a:rPr lang="ja-JP" altLang="en-US" sz="4000" b="1" dirty="0" smtClean="0"/>
              <a:t>第</a:t>
            </a:r>
            <a:r>
              <a:rPr lang="en-US" altLang="ja-JP" sz="4000" b="1" dirty="0"/>
              <a:t>8</a:t>
            </a:r>
            <a:r>
              <a:rPr lang="ja-JP" altLang="en-US" sz="4000" b="1" dirty="0" smtClean="0"/>
              <a:t>回</a:t>
            </a:r>
            <a:endParaRPr lang="en-US" altLang="ja-JP" sz="4000" b="1" dirty="0" smtClean="0"/>
          </a:p>
          <a:p>
            <a:r>
              <a:rPr lang="ja-JP" altLang="en-US" sz="4000" dirty="0" smtClean="0"/>
              <a:t>「理科</a:t>
            </a:r>
            <a:r>
              <a:rPr lang="ja-JP" altLang="en-US" sz="4000" dirty="0"/>
              <a:t>授業における安全指導、</a:t>
            </a: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ja-JP" altLang="en-US" sz="4000" dirty="0"/>
              <a:t>および理科実験室の管理と</a:t>
            </a: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ja-JP" altLang="en-US" sz="4000" dirty="0"/>
              <a:t>薬品の安全管理に</a:t>
            </a:r>
            <a:r>
              <a:rPr lang="ja-JP" altLang="en-US" sz="4000" dirty="0" smtClean="0"/>
              <a:t>ついて」</a:t>
            </a:r>
            <a:endParaRPr lang="en-US" altLang="ja-JP" sz="4000" b="1" dirty="0" smtClean="0"/>
          </a:p>
          <a:p>
            <a:endParaRPr lang="en-US" altLang="ja-JP" sz="1200" b="1" dirty="0" smtClean="0"/>
          </a:p>
          <a:p>
            <a:r>
              <a:rPr lang="ja-JP" altLang="en-US" sz="4000" dirty="0" smtClean="0"/>
              <a:t>は</a:t>
            </a:r>
            <a:r>
              <a:rPr lang="ja-JP" altLang="en-US" sz="4000" dirty="0"/>
              <a:t>お</a:t>
            </a:r>
            <a:r>
              <a:rPr kumimoji="1" lang="ja-JP" altLang="en-US" sz="4000" dirty="0" smtClean="0"/>
              <a:t>わりです。</a:t>
            </a:r>
            <a:endParaRPr kumimoji="1" lang="en-US" altLang="ja-JP" sz="4000" dirty="0" smtClean="0"/>
          </a:p>
          <a:p>
            <a:endParaRPr kumimoji="1" lang="en-US" altLang="ja-JP" sz="4000" dirty="0" smtClean="0"/>
          </a:p>
          <a:p>
            <a:r>
              <a:rPr kumimoji="1" lang="ja-JP" altLang="en-US" sz="5400" b="1" dirty="0" smtClean="0"/>
              <a:t>ご清聴，ありがとうございました</a:t>
            </a:r>
            <a:endParaRPr kumimoji="1" lang="en-US" altLang="ja-JP" sz="5400" b="1" dirty="0" smtClean="0"/>
          </a:p>
          <a:p>
            <a:endParaRPr lang="en-US" altLang="ja-JP" sz="4800" dirty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21340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251495" y="146648"/>
            <a:ext cx="6159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事故防止のための</a:t>
            </a:r>
            <a:r>
              <a:rPr lang="en-US" altLang="ja-JP" sz="3600" dirty="0" smtClean="0"/>
              <a:t>5</a:t>
            </a:r>
            <a:r>
              <a:rPr lang="ja-JP" altLang="en-US" sz="3600" dirty="0" smtClean="0"/>
              <a:t>鉄則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3081" y="813570"/>
            <a:ext cx="80570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鉄則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1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　</a:t>
            </a:r>
            <a:r>
              <a:rPr kumimoji="1" lang="ja-JP" altLang="en-US" sz="3200" dirty="0" smtClean="0"/>
              <a:t>観察・実験の相手である物質と装置に</a:t>
            </a:r>
            <a:endParaRPr kumimoji="1"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　　</a:t>
            </a:r>
            <a:r>
              <a:rPr kumimoji="1" lang="ja-JP" altLang="en-US" sz="3200" dirty="0" smtClean="0"/>
              <a:t>ついてよく知ること</a:t>
            </a:r>
            <a:endParaRPr kumimoji="1" lang="en-US" altLang="ja-JP" sz="3200" dirty="0" smtClean="0"/>
          </a:p>
          <a:p>
            <a:endParaRPr kumimoji="1" lang="en-US" altLang="ja-JP" sz="1200" dirty="0" smtClean="0"/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鉄則</a:t>
            </a:r>
            <a:r>
              <a:rPr lang="en-US" altLang="ja-JP" sz="3200" dirty="0" smtClean="0">
                <a:solidFill>
                  <a:srgbClr val="FF0000"/>
                </a:solidFill>
              </a:rPr>
              <a:t>2</a:t>
            </a:r>
            <a:r>
              <a:rPr lang="ja-JP" altLang="en-US" sz="3200" dirty="0" smtClean="0"/>
              <a:t>　「たぶん大丈夫だろう」という判断での</a:t>
            </a:r>
            <a:endParaRPr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　　行動は、絶対にダメ！</a:t>
            </a:r>
            <a:endParaRPr lang="en-US" altLang="ja-JP" sz="3200" dirty="0" smtClean="0"/>
          </a:p>
          <a:p>
            <a:endParaRPr lang="en-US" altLang="ja-JP" sz="1200" dirty="0" smtClean="0"/>
          </a:p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鉄則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3</a:t>
            </a:r>
            <a:r>
              <a:rPr kumimoji="1" lang="ja-JP" altLang="en-US" sz="3200" dirty="0" smtClean="0"/>
              <a:t>　授業の質を高めること</a:t>
            </a:r>
            <a:endParaRPr kumimoji="1" lang="en-US" altLang="ja-JP" sz="3200" dirty="0" smtClean="0"/>
          </a:p>
          <a:p>
            <a:endParaRPr kumimoji="1" lang="en-US" altLang="ja-JP" sz="1200" dirty="0" smtClean="0"/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鉄則</a:t>
            </a:r>
            <a:r>
              <a:rPr lang="en-US" altLang="ja-JP" sz="3200" dirty="0" smtClean="0">
                <a:solidFill>
                  <a:srgbClr val="FF0000"/>
                </a:solidFill>
              </a:rPr>
              <a:t>4</a:t>
            </a:r>
            <a:r>
              <a:rPr lang="ja-JP" altLang="en-US" sz="3200" dirty="0" smtClean="0"/>
              <a:t>　授業と同じ条件の予備実験を必ず行う</a:t>
            </a:r>
            <a:endParaRPr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　　こと</a:t>
            </a:r>
            <a:endParaRPr lang="en-US" altLang="ja-JP" sz="3200" dirty="0" smtClean="0"/>
          </a:p>
          <a:p>
            <a:endParaRPr lang="en-US" altLang="ja-JP" sz="1200" dirty="0" smtClean="0"/>
          </a:p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鉄則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5</a:t>
            </a:r>
            <a:r>
              <a:rPr kumimoji="1" lang="ja-JP" altLang="en-US" sz="3200" dirty="0" smtClean="0"/>
              <a:t>　生徒への事故防止のための安全指導</a:t>
            </a:r>
            <a:endParaRPr kumimoji="1"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　　</a:t>
            </a:r>
            <a:r>
              <a:rPr kumimoji="1" lang="ja-JP" altLang="en-US" sz="3200" dirty="0" smtClean="0"/>
              <a:t>を徹底させること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9562" y="6076549"/>
            <a:ext cx="9506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j-ea"/>
                <a:ea typeface="+mj-ea"/>
              </a:rPr>
              <a:t>引用：「実験で実践する魅力ある理科教育小中学編・高校編　第二章理科実験における</a:t>
            </a:r>
            <a:endParaRPr kumimoji="1" lang="en-US" altLang="ja-JP" dirty="0" smtClean="0">
              <a:latin typeface="+mj-ea"/>
              <a:ea typeface="+mj-ea"/>
            </a:endParaRPr>
          </a:p>
          <a:p>
            <a:r>
              <a:rPr kumimoji="1" lang="ja-JP" altLang="en-US" dirty="0" smtClean="0">
                <a:latin typeface="+mj-ea"/>
                <a:ea typeface="+mj-ea"/>
              </a:rPr>
              <a:t>安全指導</a:t>
            </a:r>
            <a:r>
              <a:rPr lang="ja-JP" altLang="en-US" dirty="0" smtClean="0">
                <a:latin typeface="+mj-ea"/>
                <a:ea typeface="+mj-ea"/>
              </a:rPr>
              <a:t>」オーム社　</a:t>
            </a:r>
            <a:r>
              <a:rPr kumimoji="1" lang="ja-JP" altLang="en-US" dirty="0" smtClean="0">
                <a:latin typeface="+mj-ea"/>
                <a:ea typeface="+mj-ea"/>
              </a:rPr>
              <a:t>五十嵐　靖則</a:t>
            </a:r>
            <a:r>
              <a:rPr lang="ja-JP" altLang="en-US" dirty="0" smtClean="0">
                <a:latin typeface="+mj-ea"/>
                <a:ea typeface="+mj-ea"/>
              </a:rPr>
              <a:t>著</a:t>
            </a:r>
            <a:endParaRPr lang="en-US" altLang="ja-JP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4267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観察、実験での事故例と防止策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" y="1600200"/>
            <a:ext cx="9144000" cy="5154283"/>
          </a:xfrm>
        </p:spPr>
        <p:txBody>
          <a:bodyPr>
            <a:normAutofit lnSpcReduction="10000"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</a:rPr>
              <a:t>物理領域</a:t>
            </a:r>
            <a:r>
              <a:rPr lang="ja-JP" altLang="en-US" sz="3600" dirty="0" smtClean="0"/>
              <a:t>での事故例と防止策</a:t>
            </a:r>
            <a:endParaRPr lang="en-US" altLang="ja-JP" sz="3600" dirty="0" smtClean="0"/>
          </a:p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化学領域</a:t>
            </a:r>
            <a:r>
              <a:rPr kumimoji="1" lang="ja-JP" altLang="en-US" sz="3600" dirty="0" smtClean="0"/>
              <a:t>での事故例と防止策</a:t>
            </a:r>
            <a:endParaRPr kumimoji="1" lang="en-US" altLang="ja-JP" sz="3600" dirty="0" smtClean="0"/>
          </a:p>
          <a:p>
            <a:r>
              <a:rPr lang="ja-JP" altLang="en-US" sz="3600" dirty="0" smtClean="0">
                <a:solidFill>
                  <a:srgbClr val="FF0000"/>
                </a:solidFill>
              </a:rPr>
              <a:t>生物領域</a:t>
            </a:r>
            <a:r>
              <a:rPr lang="ja-JP" altLang="en-US" sz="3600" dirty="0" smtClean="0"/>
              <a:t>での事故例と防止策</a:t>
            </a:r>
            <a:endParaRPr lang="en-US" altLang="ja-JP" sz="3600" dirty="0" smtClean="0"/>
          </a:p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地学領域</a:t>
            </a:r>
            <a:r>
              <a:rPr kumimoji="1" lang="ja-JP" altLang="en-US" sz="3600" dirty="0" smtClean="0"/>
              <a:t>での事故例と防止策</a:t>
            </a:r>
            <a:endParaRPr kumimoji="1" lang="en-US" altLang="ja-JP" sz="3600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（</a:t>
            </a:r>
            <a:r>
              <a:rPr lang="ja-JP" altLang="en-US" dirty="0" smtClean="0"/>
              <a:t>以下、</a:t>
            </a:r>
            <a:r>
              <a:rPr lang="ja-JP" altLang="en-US" sz="3000" dirty="0">
                <a:latin typeface="+mn-ea"/>
              </a:rPr>
              <a:t>引用：「実験で実践する魅力ある理科教育小中学編・高校編　第二章理科実験に</a:t>
            </a:r>
            <a:r>
              <a:rPr lang="ja-JP" altLang="en-US" sz="3000" dirty="0" smtClean="0">
                <a:latin typeface="+mn-ea"/>
              </a:rPr>
              <a:t>おける安全</a:t>
            </a:r>
            <a:r>
              <a:rPr lang="ja-JP" altLang="en-US" sz="3000" dirty="0">
                <a:latin typeface="+mn-ea"/>
              </a:rPr>
              <a:t>指導</a:t>
            </a:r>
            <a:r>
              <a:rPr lang="ja-JP" altLang="en-US" sz="3000" dirty="0" smtClean="0">
                <a:latin typeface="+mn-ea"/>
              </a:rPr>
              <a:t>」</a:t>
            </a:r>
            <a:endParaRPr lang="en-US" altLang="ja-JP" sz="30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3000" smtClean="0">
                <a:latin typeface="+mn-ea"/>
              </a:rPr>
              <a:t>オーム社　五十嵐　靖則著</a:t>
            </a:r>
            <a:r>
              <a:rPr lang="ja-JP" altLang="en-US" smtClean="0"/>
              <a:t>に</a:t>
            </a:r>
            <a:r>
              <a:rPr lang="ja-JP" altLang="en-US" dirty="0" smtClean="0"/>
              <a:t>そって授業をおこないます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016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403981" y="5496946"/>
            <a:ext cx="7293708" cy="10726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机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7735026" y="4997066"/>
            <a:ext cx="563982" cy="563983"/>
          </a:xfrm>
          <a:prstGeom prst="ellipse">
            <a:avLst/>
          </a:prstGeom>
          <a:solidFill>
            <a:srgbClr val="00F4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7637468" y="5285319"/>
            <a:ext cx="377356" cy="2513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弧 16"/>
          <p:cNvSpPr/>
          <p:nvPr/>
        </p:nvSpPr>
        <p:spPr>
          <a:xfrm>
            <a:off x="7706502" y="4983291"/>
            <a:ext cx="592181" cy="56398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71547" y="3980027"/>
            <a:ext cx="225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記録タイマー</a:t>
            </a:r>
            <a:endParaRPr kumimoji="1" lang="ja-JP" altLang="en-US" sz="2800" dirty="0"/>
          </a:p>
        </p:txBody>
      </p:sp>
      <p:cxnSp>
        <p:nvCxnSpPr>
          <p:cNvPr id="39" name="直線コネクタ 38"/>
          <p:cNvCxnSpPr/>
          <p:nvPr/>
        </p:nvCxnSpPr>
        <p:spPr>
          <a:xfrm flipV="1">
            <a:off x="679942" y="3734879"/>
            <a:ext cx="129220" cy="13519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403605" y="3042717"/>
            <a:ext cx="225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記録テープ</a:t>
            </a:r>
            <a:endParaRPr kumimoji="1" lang="ja-JP" altLang="en-US" sz="2800" dirty="0"/>
          </a:p>
        </p:txBody>
      </p:sp>
      <p:sp>
        <p:nvSpPr>
          <p:cNvPr id="43" name="円/楕円 42"/>
          <p:cNvSpPr/>
          <p:nvPr/>
        </p:nvSpPr>
        <p:spPr>
          <a:xfrm>
            <a:off x="7947116" y="5222424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5" name="グループ化 54"/>
          <p:cNvGrpSpPr/>
          <p:nvPr/>
        </p:nvGrpSpPr>
        <p:grpSpPr>
          <a:xfrm>
            <a:off x="522514" y="4180705"/>
            <a:ext cx="8082328" cy="2543590"/>
            <a:chOff x="522514" y="3559629"/>
            <a:chExt cx="8082328" cy="2543590"/>
          </a:xfrm>
        </p:grpSpPr>
        <p:cxnSp>
          <p:nvCxnSpPr>
            <p:cNvPr id="18" name="直線コネクタ 17"/>
            <p:cNvCxnSpPr/>
            <p:nvPr/>
          </p:nvCxnSpPr>
          <p:spPr>
            <a:xfrm rot="5400000">
              <a:off x="7932094" y="4962965"/>
              <a:ext cx="73317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グループ化 53"/>
            <p:cNvGrpSpPr/>
            <p:nvPr/>
          </p:nvGrpSpPr>
          <p:grpSpPr>
            <a:xfrm>
              <a:off x="522514" y="3559629"/>
              <a:ext cx="8082328" cy="2543590"/>
              <a:chOff x="522514" y="3559629"/>
              <a:chExt cx="8082328" cy="2543590"/>
            </a:xfrm>
          </p:grpSpPr>
          <p:grpSp>
            <p:nvGrpSpPr>
              <p:cNvPr id="3" name="グループ化 2"/>
              <p:cNvGrpSpPr/>
              <p:nvPr/>
            </p:nvGrpSpPr>
            <p:grpSpPr>
              <a:xfrm>
                <a:off x="3529307" y="3732589"/>
                <a:ext cx="1882381" cy="1140298"/>
                <a:chOff x="2776764" y="3837078"/>
                <a:chExt cx="2448658" cy="1483334"/>
              </a:xfrm>
            </p:grpSpPr>
            <p:sp>
              <p:nvSpPr>
                <p:cNvPr id="8" name="円/楕円 7"/>
                <p:cNvSpPr/>
                <p:nvPr/>
              </p:nvSpPr>
              <p:spPr>
                <a:xfrm>
                  <a:off x="2908649" y="4883363"/>
                  <a:ext cx="437049" cy="43704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" name="正方形/長方形 4"/>
                <p:cNvSpPr/>
                <p:nvPr/>
              </p:nvSpPr>
              <p:spPr>
                <a:xfrm rot="5400000">
                  <a:off x="3851624" y="3659034"/>
                  <a:ext cx="298938" cy="244865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" name="正方形/長方形 5"/>
                <p:cNvSpPr/>
                <p:nvPr/>
              </p:nvSpPr>
              <p:spPr>
                <a:xfrm>
                  <a:off x="4961652" y="3837078"/>
                  <a:ext cx="263770" cy="1195754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" name="正方形/長方形 6"/>
                <p:cNvSpPr/>
                <p:nvPr/>
              </p:nvSpPr>
              <p:spPr>
                <a:xfrm>
                  <a:off x="2776764" y="3837078"/>
                  <a:ext cx="263770" cy="1195754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" name="円/楕円 8"/>
                <p:cNvSpPr/>
                <p:nvPr/>
              </p:nvSpPr>
              <p:spPr>
                <a:xfrm>
                  <a:off x="4722431" y="4883363"/>
                  <a:ext cx="437049" cy="43704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5" name="グループ化 34"/>
              <p:cNvGrpSpPr/>
              <p:nvPr/>
            </p:nvGrpSpPr>
            <p:grpSpPr>
              <a:xfrm>
                <a:off x="522514" y="4176179"/>
                <a:ext cx="3006812" cy="667286"/>
                <a:chOff x="129220" y="4080932"/>
                <a:chExt cx="3400849" cy="762533"/>
              </a:xfrm>
            </p:grpSpPr>
            <p:sp>
              <p:nvSpPr>
                <p:cNvPr id="19" name="正方形/長方形 18"/>
                <p:cNvSpPr/>
                <p:nvPr/>
              </p:nvSpPr>
              <p:spPr>
                <a:xfrm>
                  <a:off x="129220" y="4375990"/>
                  <a:ext cx="1779883" cy="168531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" name="正方形/長方形 12"/>
                <p:cNvSpPr/>
                <p:nvPr/>
              </p:nvSpPr>
              <p:spPr>
                <a:xfrm>
                  <a:off x="3082174" y="4375990"/>
                  <a:ext cx="447895" cy="174172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" name="正方形/長方形 10"/>
                <p:cNvSpPr/>
                <p:nvPr/>
              </p:nvSpPr>
              <p:spPr>
                <a:xfrm>
                  <a:off x="1915067" y="4080932"/>
                  <a:ext cx="1161143" cy="762533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15" name="直線コネクタ 14"/>
              <p:cNvCxnSpPr/>
              <p:nvPr/>
            </p:nvCxnSpPr>
            <p:spPr>
              <a:xfrm>
                <a:off x="5411689" y="4363374"/>
                <a:ext cx="2628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3" name="グループ化 52"/>
              <p:cNvGrpSpPr/>
              <p:nvPr/>
            </p:nvGrpSpPr>
            <p:grpSpPr>
              <a:xfrm>
                <a:off x="4362005" y="3559629"/>
                <a:ext cx="612321" cy="862378"/>
                <a:chOff x="3820886" y="3559629"/>
                <a:chExt cx="612321" cy="862378"/>
              </a:xfrm>
            </p:grpSpPr>
            <p:grpSp>
              <p:nvGrpSpPr>
                <p:cNvPr id="30" name="グループ化 29"/>
                <p:cNvGrpSpPr/>
                <p:nvPr/>
              </p:nvGrpSpPr>
              <p:grpSpPr>
                <a:xfrm>
                  <a:off x="3820886" y="3559629"/>
                  <a:ext cx="612321" cy="862378"/>
                  <a:chOff x="3820886" y="3559629"/>
                  <a:chExt cx="612321" cy="862378"/>
                </a:xfrm>
              </p:grpSpPr>
              <p:cxnSp>
                <p:nvCxnSpPr>
                  <p:cNvPr id="21" name="直線コネクタ 20"/>
                  <p:cNvCxnSpPr/>
                  <p:nvPr/>
                </p:nvCxnSpPr>
                <p:spPr>
                  <a:xfrm>
                    <a:off x="3820886" y="3559629"/>
                    <a:ext cx="145783" cy="86237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直線コネクタ 25"/>
                  <p:cNvCxnSpPr/>
                  <p:nvPr/>
                </p:nvCxnSpPr>
                <p:spPr>
                  <a:xfrm>
                    <a:off x="3966669" y="4422007"/>
                    <a:ext cx="344074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直線コネクタ 27"/>
                  <p:cNvCxnSpPr/>
                  <p:nvPr/>
                </p:nvCxnSpPr>
                <p:spPr>
                  <a:xfrm flipV="1">
                    <a:off x="4302579" y="3559629"/>
                    <a:ext cx="130628" cy="86237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9" name="円/楕円 28"/>
                <p:cNvSpPr/>
                <p:nvPr/>
              </p:nvSpPr>
              <p:spPr>
                <a:xfrm>
                  <a:off x="3912041" y="3846378"/>
                  <a:ext cx="277586" cy="2857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" name="円/楕円 39"/>
                <p:cNvSpPr/>
                <p:nvPr/>
              </p:nvSpPr>
              <p:spPr>
                <a:xfrm>
                  <a:off x="3966669" y="4126301"/>
                  <a:ext cx="277586" cy="2857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" name="円/楕円 43"/>
                <p:cNvSpPr/>
                <p:nvPr/>
              </p:nvSpPr>
              <p:spPr>
                <a:xfrm>
                  <a:off x="4106937" y="3664242"/>
                  <a:ext cx="277586" cy="2857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" name="円/楕円 44"/>
                <p:cNvSpPr/>
                <p:nvPr/>
              </p:nvSpPr>
              <p:spPr>
                <a:xfrm>
                  <a:off x="3854271" y="3583311"/>
                  <a:ext cx="277586" cy="2857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6" name="円/楕円 45"/>
              <p:cNvSpPr/>
              <p:nvPr/>
            </p:nvSpPr>
            <p:spPr>
              <a:xfrm>
                <a:off x="8171548" y="5817469"/>
                <a:ext cx="277586" cy="2857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47" name="グループ化 46"/>
              <p:cNvGrpSpPr/>
              <p:nvPr/>
            </p:nvGrpSpPr>
            <p:grpSpPr>
              <a:xfrm>
                <a:off x="7992521" y="5240841"/>
                <a:ext cx="612321" cy="862378"/>
                <a:chOff x="3820886" y="3559629"/>
                <a:chExt cx="612321" cy="862378"/>
              </a:xfrm>
            </p:grpSpPr>
            <p:cxnSp>
              <p:nvCxnSpPr>
                <p:cNvPr id="48" name="直線コネクタ 47"/>
                <p:cNvCxnSpPr/>
                <p:nvPr/>
              </p:nvCxnSpPr>
              <p:spPr>
                <a:xfrm>
                  <a:off x="3820886" y="3559629"/>
                  <a:ext cx="145783" cy="86237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/>
                <p:cNvCxnSpPr/>
                <p:nvPr/>
              </p:nvCxnSpPr>
              <p:spPr>
                <a:xfrm>
                  <a:off x="3966669" y="4422007"/>
                  <a:ext cx="344074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コネクタ 49"/>
                <p:cNvCxnSpPr/>
                <p:nvPr/>
              </p:nvCxnSpPr>
              <p:spPr>
                <a:xfrm flipV="1">
                  <a:off x="4302579" y="3559629"/>
                  <a:ext cx="130628" cy="86237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直線コネクタ 50"/>
              <p:cNvCxnSpPr/>
              <p:nvPr/>
            </p:nvCxnSpPr>
            <p:spPr>
              <a:xfrm>
                <a:off x="8014824" y="5329554"/>
                <a:ext cx="59001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タイトル 1"/>
          <p:cNvSpPr>
            <a:spLocks noGrp="1"/>
          </p:cNvSpPr>
          <p:nvPr>
            <p:ph type="title"/>
          </p:nvPr>
        </p:nvSpPr>
        <p:spPr>
          <a:xfrm>
            <a:off x="428166" y="46852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物理領域での事故例と防止策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2124434" y="1047790"/>
            <a:ext cx="54548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/>
              <a:t>①</a:t>
            </a:r>
            <a:r>
              <a:rPr lang="ja-JP" altLang="en-US" sz="3200" dirty="0"/>
              <a:t>運動の法則の実験</a:t>
            </a:r>
            <a:endParaRPr lang="en-US" altLang="ja-JP" sz="3200" dirty="0"/>
          </a:p>
          <a:p>
            <a:r>
              <a:rPr lang="ja-JP" altLang="en-US" sz="3200" dirty="0"/>
              <a:t>（例）力学台車を用いた実験</a:t>
            </a:r>
            <a:endParaRPr lang="en-US" altLang="ja-JP" sz="3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470605" y="2190790"/>
            <a:ext cx="6679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どんな危険性が潜んでいるだろうか？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347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258792" y="4453130"/>
            <a:ext cx="8626416" cy="138022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258792" y="2973772"/>
            <a:ext cx="8626416" cy="138022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258792" y="1500996"/>
            <a:ext cx="8626416" cy="138022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81067"/>
            <a:ext cx="4092694" cy="47276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考えられる危険</a:t>
            </a:r>
            <a:r>
              <a:rPr lang="en-US" altLang="ja-JP" dirty="0" smtClean="0"/>
              <a:t>→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sz="1000" dirty="0" smtClean="0"/>
          </a:p>
          <a:p>
            <a:pPr marL="0" indent="0">
              <a:buNone/>
            </a:pPr>
            <a:r>
              <a:rPr kumimoji="1" lang="ja-JP" altLang="en-US" dirty="0" smtClean="0"/>
              <a:t>フラスコの種類</a:t>
            </a:r>
            <a:r>
              <a:rPr kumimoji="1" lang="en-US" altLang="ja-JP" dirty="0" smtClean="0"/>
              <a:t>→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sz="1400" dirty="0" smtClean="0"/>
          </a:p>
          <a:p>
            <a:pPr marL="0" indent="0">
              <a:buNone/>
            </a:pPr>
            <a:r>
              <a:rPr kumimoji="1" lang="ja-JP" altLang="en-US" dirty="0" smtClean="0"/>
              <a:t>フラスコが無い場合</a:t>
            </a:r>
            <a:r>
              <a:rPr kumimoji="1" lang="en-US" altLang="ja-JP" dirty="0" smtClean="0"/>
              <a:t>→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" y="626532"/>
            <a:ext cx="6607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②</a:t>
            </a:r>
            <a:r>
              <a:rPr kumimoji="1" lang="ja-JP" altLang="en-US" sz="4000" dirty="0" smtClean="0"/>
              <a:t>断熱膨張の実験</a:t>
            </a:r>
            <a:endParaRPr kumimoji="1" lang="ja-JP" altLang="en-US" sz="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5031" y="1687876"/>
            <a:ext cx="46945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フラスコや注射器の破損による損傷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065563" y="3394410"/>
            <a:ext cx="27813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丸型フラスコ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30356" y="4850855"/>
            <a:ext cx="47388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炭酸飲料用のペットボトル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0006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413992" y="3450191"/>
            <a:ext cx="8557288" cy="202323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413992" y="1605281"/>
            <a:ext cx="8557288" cy="15443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98326"/>
            <a:ext cx="8229600" cy="19290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③</a:t>
            </a:r>
            <a:r>
              <a:rPr kumimoji="1" lang="ja-JP" altLang="en-US" dirty="0" smtClean="0"/>
              <a:t>ドライアイスを用いた実験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考えられる危険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3992" y="2427326"/>
            <a:ext cx="87300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直接触ることによる、指の損傷、容器の破裂事故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5819" y="3450191"/>
            <a:ext cx="14308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防止策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5819" y="4221651"/>
            <a:ext cx="79311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軍手をする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ドライアイスを密閉容器に絶対に入れない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1756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293356" y="1258610"/>
            <a:ext cx="8557288" cy="24802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171436" y="3821138"/>
            <a:ext cx="8801128" cy="286922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化学領域での事故例と防止策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682451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>
                <a:solidFill>
                  <a:srgbClr val="FF0000"/>
                </a:solidFill>
              </a:rPr>
              <a:t>①</a:t>
            </a:r>
            <a:r>
              <a:rPr kumimoji="1" lang="ja-JP" altLang="en-US" dirty="0" smtClean="0">
                <a:solidFill>
                  <a:srgbClr val="FF0000"/>
                </a:solidFill>
              </a:rPr>
              <a:t>酸素の発生実験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4639" y="2100089"/>
            <a:ext cx="471971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考えられる危険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7404" y="2642378"/>
            <a:ext cx="7861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過酸化酸素水による皮膚の損傷、</a:t>
            </a:r>
            <a:endParaRPr kumimoji="1"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　　　　　　　　　　　　　　　　</a:t>
            </a:r>
            <a:r>
              <a:rPr kumimoji="1" lang="ja-JP" altLang="en-US" sz="3200" dirty="0" smtClean="0"/>
              <a:t>ガラスの破損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0" y="3833986"/>
            <a:ext cx="23472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防止策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7404" y="4533152"/>
            <a:ext cx="79793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過酸化水素水は事前に</a:t>
            </a:r>
            <a:r>
              <a:rPr kumimoji="1" lang="en-US" altLang="ja-JP" sz="3200" dirty="0" smtClean="0"/>
              <a:t>5%</a:t>
            </a:r>
            <a:r>
              <a:rPr kumimoji="1" lang="ja-JP" altLang="en-US" sz="3200" dirty="0" smtClean="0"/>
              <a:t>程度にうすめておいたものを使用する。二酸化マンガンの量は多すぎないように調整する。また、過酸化水素水は加熱しないようにする。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0028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98326"/>
            <a:ext cx="8229600" cy="723375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②</a:t>
            </a:r>
            <a:r>
              <a:rPr kumimoji="1" lang="ja-JP" altLang="en-US" dirty="0" smtClean="0"/>
              <a:t>水素の発生実験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199" y="1408525"/>
            <a:ext cx="8039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考えられる危険</a:t>
            </a:r>
            <a:r>
              <a:rPr kumimoji="1" lang="ja-JP" altLang="en-US" sz="3200" dirty="0" smtClean="0"/>
              <a:t>はどんなものがあるか？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0" y="3359677"/>
            <a:ext cx="6737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防止策</a:t>
            </a:r>
            <a:r>
              <a:rPr kumimoji="1" lang="ja-JP" altLang="en-US" sz="3200" dirty="0" smtClean="0"/>
              <a:t>はどのようなものがあるか</a:t>
            </a:r>
            <a:r>
              <a:rPr lang="ja-JP" altLang="en-US" sz="3200" dirty="0"/>
              <a:t>？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3631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938</Words>
  <Application>Microsoft Office PowerPoint</Application>
  <PresentationFormat>画面に合わせる (4:3)</PresentationFormat>
  <Paragraphs>178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8" baseType="lpstr">
      <vt:lpstr>ＭＳ Ｐゴシック</vt:lpstr>
      <vt:lpstr>Arial</vt:lpstr>
      <vt:lpstr>Calibri</vt:lpstr>
      <vt:lpstr>ホワイト</vt:lpstr>
      <vt:lpstr>理科授業における安全指導、 および理科実験室の管理と 薬品の安全管理について</vt:lpstr>
      <vt:lpstr>PowerPoint プレゼンテーション</vt:lpstr>
      <vt:lpstr>PowerPoint プレゼンテーション</vt:lpstr>
      <vt:lpstr>観察、実験での事故例と防止策</vt:lpstr>
      <vt:lpstr>物理領域での事故例と防止策</vt:lpstr>
      <vt:lpstr>PowerPoint プレゼンテーション</vt:lpstr>
      <vt:lpstr>PowerPoint プレゼンテーション</vt:lpstr>
      <vt:lpstr>化学領域での事故例と防止策</vt:lpstr>
      <vt:lpstr>PowerPoint プレゼンテーション</vt:lpstr>
      <vt:lpstr>PowerPoint プレゼンテーション</vt:lpstr>
      <vt:lpstr>生物領域での事故例と防止策</vt:lpstr>
      <vt:lpstr>生物領域での事故例と防止策</vt:lpstr>
      <vt:lpstr>地学領域での事故例と防止策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観察、実験での事故例と防止策</dc:title>
  <dc:creator>金田 卓也</dc:creator>
  <cp:lastModifiedBy>川村　康文</cp:lastModifiedBy>
  <cp:revision>24</cp:revision>
  <dcterms:created xsi:type="dcterms:W3CDTF">2015-06-08T05:31:59Z</dcterms:created>
  <dcterms:modified xsi:type="dcterms:W3CDTF">2015-06-09T05:42:13Z</dcterms:modified>
</cp:coreProperties>
</file>