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62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18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77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7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39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5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0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85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7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45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72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9999-55D4-4ED7-9DF5-CC72822AEC46}" type="datetimeFigureOut">
              <a:rPr kumimoji="1" lang="ja-JP" altLang="en-US" smtClean="0"/>
              <a:t>2015/7/21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78198-9669-42C9-8F8A-C4B17B4AB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第１レース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32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つり革がまっすぐ下に垂れているとき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天井から物体を落とすと、どのように落ちるか？</a:t>
            </a:r>
            <a:endParaRPr kumimoji="1" lang="ja-JP" altLang="en-US" sz="4000" dirty="0"/>
          </a:p>
        </p:txBody>
      </p:sp>
      <p:sp>
        <p:nvSpPr>
          <p:cNvPr id="4" name="下矢印 3"/>
          <p:cNvSpPr/>
          <p:nvPr/>
        </p:nvSpPr>
        <p:spPr>
          <a:xfrm>
            <a:off x="5311896" y="3224832"/>
            <a:ext cx="1074943" cy="97024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730518" y="1891622"/>
            <a:ext cx="746876" cy="774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803809" y="2666418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台形 8"/>
          <p:cNvSpPr/>
          <p:nvPr/>
        </p:nvSpPr>
        <p:spPr>
          <a:xfrm rot="10800000">
            <a:off x="7597894" y="5646944"/>
            <a:ext cx="1012124" cy="635194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355988" y="279206"/>
            <a:ext cx="7569975" cy="1326086"/>
            <a:chOff x="355988" y="279206"/>
            <a:chExt cx="7569975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8" y="279206"/>
              <a:ext cx="58005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赤の博士</a:t>
              </a:r>
              <a:r>
                <a:rPr kumimoji="1" lang="ja-JP" altLang="en-US" sz="2800" dirty="0" smtClean="0"/>
                <a:t>　「後ろにまっすぐ落ちる」</a:t>
              </a:r>
              <a:endParaRPr kumimoji="1" lang="ja-JP" altLang="en-US" sz="2800" dirty="0"/>
            </a:p>
          </p:txBody>
        </p:sp>
      </p:grpSp>
      <p:sp>
        <p:nvSpPr>
          <p:cNvPr id="12" name="フローチャート: データ 11"/>
          <p:cNvSpPr/>
          <p:nvPr/>
        </p:nvSpPr>
        <p:spPr>
          <a:xfrm rot="1811465">
            <a:off x="5654100" y="1756108"/>
            <a:ext cx="190647" cy="1291261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688823" y="1654234"/>
            <a:ext cx="700826" cy="2373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ドーナツ 4"/>
          <p:cNvSpPr/>
          <p:nvPr/>
        </p:nvSpPr>
        <p:spPr>
          <a:xfrm>
            <a:off x="4931477" y="2743430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48148E-6 L -0.14922 0.4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61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730518" y="1891621"/>
            <a:ext cx="746876" cy="774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803809" y="2666417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台形 8"/>
          <p:cNvSpPr/>
          <p:nvPr/>
        </p:nvSpPr>
        <p:spPr>
          <a:xfrm rot="10800000">
            <a:off x="7597894" y="5660904"/>
            <a:ext cx="1012124" cy="635194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355988" y="279206"/>
            <a:ext cx="8585588" cy="1326086"/>
            <a:chOff x="355988" y="279206"/>
            <a:chExt cx="8585588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8" y="279206"/>
              <a:ext cx="85855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0070C0"/>
                  </a:solidFill>
                </a:rPr>
                <a:t>青の博士</a:t>
              </a:r>
              <a:r>
                <a:rPr kumimoji="1" lang="ja-JP" altLang="en-US" sz="2800" dirty="0" smtClean="0"/>
                <a:t>　「まっすぐ落ちてからカーブして後ろに落ちる」</a:t>
              </a:r>
              <a:endParaRPr kumimoji="1" lang="ja-JP" altLang="en-US" sz="2800" dirty="0"/>
            </a:p>
          </p:txBody>
        </p:sp>
      </p:grpSp>
      <p:sp>
        <p:nvSpPr>
          <p:cNvPr id="16" name="フローチャート: データ 15"/>
          <p:cNvSpPr/>
          <p:nvPr/>
        </p:nvSpPr>
        <p:spPr>
          <a:xfrm rot="1811465">
            <a:off x="5654100" y="1756108"/>
            <a:ext cx="190647" cy="1291261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ドーナツ 16"/>
          <p:cNvSpPr/>
          <p:nvPr/>
        </p:nvSpPr>
        <p:spPr>
          <a:xfrm>
            <a:off x="4931477" y="2743430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688823" y="1654234"/>
            <a:ext cx="700826" cy="2373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8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1.48148E-6 L 0.00313 0.18588 L -0.00104 0.23866 L -0.01979 0.32268 L -0.04088 0.3625 L -0.05625 0.38518 L -0.08606 0.41366 L -0.13802 0.44074 L -0.13802 0.4412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57" y="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ドーナツ 12"/>
          <p:cNvSpPr/>
          <p:nvPr/>
        </p:nvSpPr>
        <p:spPr>
          <a:xfrm>
            <a:off x="22499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695617" y="1891621"/>
            <a:ext cx="746876" cy="774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768908" y="2666417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台形 8"/>
          <p:cNvSpPr/>
          <p:nvPr/>
        </p:nvSpPr>
        <p:spPr>
          <a:xfrm rot="10800000">
            <a:off x="7597894" y="5660904"/>
            <a:ext cx="1012124" cy="635194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355988" y="279206"/>
            <a:ext cx="7569975" cy="1326086"/>
            <a:chOff x="355988" y="279206"/>
            <a:chExt cx="7569975" cy="1326086"/>
          </a:xfrm>
        </p:grpSpPr>
        <p:cxnSp>
          <p:nvCxnSpPr>
            <p:cNvPr id="15" name="直線矢印コネクタ 14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55988" y="279206"/>
              <a:ext cx="58005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ln>
                    <a:solidFill>
                      <a:schemeClr val="dk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白</a:t>
              </a:r>
              <a:r>
                <a:rPr kumimoji="1" lang="ja-JP" altLang="en-US" sz="2800" dirty="0" smtClean="0">
                  <a:ln>
                    <a:solidFill>
                      <a:schemeClr val="dk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の博士</a:t>
              </a:r>
              <a:r>
                <a:rPr kumimoji="1" lang="ja-JP" altLang="en-US" sz="2800" dirty="0" smtClean="0"/>
                <a:t>　「まっすぐ下に落ちる」</a:t>
              </a:r>
              <a:endParaRPr kumimoji="1" lang="ja-JP" altLang="en-US" sz="2800" dirty="0"/>
            </a:p>
          </p:txBody>
        </p:sp>
      </p:grpSp>
      <p:sp>
        <p:nvSpPr>
          <p:cNvPr id="18" name="フローチャート: データ 17"/>
          <p:cNvSpPr/>
          <p:nvPr/>
        </p:nvSpPr>
        <p:spPr>
          <a:xfrm rot="1811465">
            <a:off x="5654100" y="1756108"/>
            <a:ext cx="190647" cy="1291261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ドーナツ 18"/>
          <p:cNvSpPr/>
          <p:nvPr/>
        </p:nvSpPr>
        <p:spPr>
          <a:xfrm>
            <a:off x="4931477" y="2743430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688823" y="1654234"/>
            <a:ext cx="700826" cy="2373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44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0.00195 0.3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ドーナツ 4"/>
          <p:cNvSpPr/>
          <p:nvPr/>
        </p:nvSpPr>
        <p:spPr>
          <a:xfrm>
            <a:off x="5744665" y="2847902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6892" y="1891622"/>
            <a:ext cx="139603" cy="95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730518" y="1891622"/>
            <a:ext cx="746876" cy="774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803809" y="2666418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台形 8"/>
          <p:cNvSpPr/>
          <p:nvPr/>
        </p:nvSpPr>
        <p:spPr>
          <a:xfrm rot="10800000">
            <a:off x="7597894" y="5646944"/>
            <a:ext cx="1012124" cy="635194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355988" y="279206"/>
            <a:ext cx="7569975" cy="1326086"/>
            <a:chOff x="355988" y="279206"/>
            <a:chExt cx="7569975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8" y="279206"/>
              <a:ext cx="58005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赤の博士</a:t>
              </a:r>
              <a:r>
                <a:rPr kumimoji="1" lang="ja-JP" altLang="en-US" sz="2800" dirty="0" smtClean="0"/>
                <a:t>　「後ろにまっすぐ落ちる」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0367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48148E-6 L -0.14922 0.4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61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ドーナツ 4"/>
          <p:cNvSpPr/>
          <p:nvPr/>
        </p:nvSpPr>
        <p:spPr>
          <a:xfrm>
            <a:off x="5744665" y="2847902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6892" y="1891622"/>
            <a:ext cx="139603" cy="95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730518" y="1891621"/>
            <a:ext cx="746876" cy="774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803809" y="2666417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台形 8"/>
          <p:cNvSpPr/>
          <p:nvPr/>
        </p:nvSpPr>
        <p:spPr>
          <a:xfrm rot="10800000">
            <a:off x="7597894" y="5660904"/>
            <a:ext cx="1012124" cy="635194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355988" y="279206"/>
            <a:ext cx="8585588" cy="1326086"/>
            <a:chOff x="355988" y="279206"/>
            <a:chExt cx="8585588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8" y="279206"/>
              <a:ext cx="85855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0070C0"/>
                  </a:solidFill>
                </a:rPr>
                <a:t>青の博士</a:t>
              </a:r>
              <a:r>
                <a:rPr kumimoji="1" lang="ja-JP" altLang="en-US" sz="2800" dirty="0" smtClean="0"/>
                <a:t>　「まっすぐ落ちてからカーブして後ろに落ちる」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61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1.48148E-6 L 0.00313 0.18588 L -0.00104 0.23866 L -0.01979 0.32268 L -0.04088 0.3625 L -0.05625 0.38518 L -0.08606 0.41366 L -0.13802 0.44074 L -0.13802 0.4412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57" y="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ドーナツ 12"/>
          <p:cNvSpPr/>
          <p:nvPr/>
        </p:nvSpPr>
        <p:spPr>
          <a:xfrm>
            <a:off x="22499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ドーナツ 4"/>
          <p:cNvSpPr/>
          <p:nvPr/>
        </p:nvSpPr>
        <p:spPr>
          <a:xfrm>
            <a:off x="5744665" y="2847902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6892" y="1891622"/>
            <a:ext cx="139603" cy="95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695617" y="1891621"/>
            <a:ext cx="746876" cy="774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768908" y="2666417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台形 8"/>
          <p:cNvSpPr/>
          <p:nvPr/>
        </p:nvSpPr>
        <p:spPr>
          <a:xfrm rot="10800000">
            <a:off x="7597894" y="5660904"/>
            <a:ext cx="1012124" cy="635194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355988" y="279206"/>
            <a:ext cx="7569975" cy="1326086"/>
            <a:chOff x="355988" y="279206"/>
            <a:chExt cx="7569975" cy="1326086"/>
          </a:xfrm>
        </p:grpSpPr>
        <p:cxnSp>
          <p:nvCxnSpPr>
            <p:cNvPr id="15" name="直線矢印コネクタ 14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55988" y="279206"/>
              <a:ext cx="58005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ln>
                    <a:solidFill>
                      <a:schemeClr val="dk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白</a:t>
              </a:r>
              <a:r>
                <a:rPr kumimoji="1" lang="ja-JP" altLang="en-US" sz="2800" dirty="0" smtClean="0">
                  <a:ln>
                    <a:solidFill>
                      <a:schemeClr val="dk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の博士</a:t>
              </a:r>
              <a:r>
                <a:rPr kumimoji="1" lang="ja-JP" altLang="en-US" sz="2800" dirty="0" smtClean="0"/>
                <a:t>　「まっすぐ下に落ちる」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948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0.00195 0.3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第２レース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02669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32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つり革がまっすぐ下に垂れているとき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 algn="ctr">
              <a:buNone/>
            </a:pPr>
            <a:r>
              <a:rPr lang="ja-JP" altLang="en-US" sz="4000" dirty="0"/>
              <a:t>床</a:t>
            </a:r>
            <a:r>
              <a:rPr lang="ja-JP" altLang="en-US" sz="4000" dirty="0" smtClean="0"/>
              <a:t>から物体を</a:t>
            </a:r>
            <a:r>
              <a:rPr lang="ja-JP" altLang="en-US" sz="4000" dirty="0"/>
              <a:t>投げ上</a:t>
            </a:r>
            <a:r>
              <a:rPr lang="ja-JP" altLang="en-US" sz="4000" dirty="0" smtClean="0"/>
              <a:t>げると、どのように落ちるか？</a:t>
            </a:r>
            <a:endParaRPr kumimoji="1" lang="ja-JP" altLang="en-US" sz="4000" dirty="0"/>
          </a:p>
        </p:txBody>
      </p:sp>
      <p:sp>
        <p:nvSpPr>
          <p:cNvPr id="5" name="下矢印 4"/>
          <p:cNvSpPr/>
          <p:nvPr/>
        </p:nvSpPr>
        <p:spPr>
          <a:xfrm>
            <a:off x="5311896" y="3224832"/>
            <a:ext cx="1074943" cy="97024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0681" y="1891622"/>
            <a:ext cx="8404104" cy="4404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ドーナツ 4"/>
          <p:cNvSpPr/>
          <p:nvPr/>
        </p:nvSpPr>
        <p:spPr>
          <a:xfrm>
            <a:off x="5744665" y="2847902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6892" y="1891622"/>
            <a:ext cx="139603" cy="95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137742" y="4596431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3931828" y="4886108"/>
            <a:ext cx="1012124" cy="1409990"/>
            <a:chOff x="3931828" y="4886108"/>
            <a:chExt cx="1012124" cy="1409990"/>
          </a:xfrm>
        </p:grpSpPr>
        <p:sp>
          <p:nvSpPr>
            <p:cNvPr id="7" name="正方形/長方形 6"/>
            <p:cNvSpPr/>
            <p:nvPr/>
          </p:nvSpPr>
          <p:spPr>
            <a:xfrm>
              <a:off x="4064452" y="5521302"/>
              <a:ext cx="746876" cy="77479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台形 8"/>
            <p:cNvSpPr/>
            <p:nvPr/>
          </p:nvSpPr>
          <p:spPr>
            <a:xfrm rot="10800000">
              <a:off x="3931828" y="4886108"/>
              <a:ext cx="1012124" cy="635194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55988" y="279206"/>
            <a:ext cx="7569975" cy="1326086"/>
            <a:chOff x="355988" y="279206"/>
            <a:chExt cx="7569975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8" y="279206"/>
              <a:ext cx="6736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赤の博士</a:t>
              </a:r>
              <a:r>
                <a:rPr kumimoji="1" lang="ja-JP" altLang="en-US" sz="2800" dirty="0" smtClean="0"/>
                <a:t>　「放物線を描いて後ろに落ちる」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80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3357 L -0.0112 -0.07384 L -0.01888 -0.09954 L -0.02565 -0.11968 L -0.03932 -0.15324 L -0.05547 -0.17454 L -0.06484 -0.18403 L -0.07682 -0.19074 L -0.08789 -0.1919 L -0.10065 -0.18935 L -0.11172 -0.17593 L -0.12526 -0.15185 L -0.13463 -0.12361 L -0.14492 -0.07384 L -0.15521 -0.00695 L -0.16367 0.05092 L -0.17213 0.12477 L -0.17461 0.16389 L -0.17461 0.16412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7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84640" y="1891622"/>
            <a:ext cx="8404104" cy="4404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ドーナツ 4"/>
          <p:cNvSpPr/>
          <p:nvPr/>
        </p:nvSpPr>
        <p:spPr>
          <a:xfrm>
            <a:off x="5744665" y="2847902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6892" y="1891622"/>
            <a:ext cx="139603" cy="95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137742" y="4596431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3931828" y="4886108"/>
            <a:ext cx="1012124" cy="1409990"/>
            <a:chOff x="3931828" y="4886108"/>
            <a:chExt cx="1012124" cy="1409990"/>
          </a:xfrm>
        </p:grpSpPr>
        <p:sp>
          <p:nvSpPr>
            <p:cNvPr id="7" name="正方形/長方形 6"/>
            <p:cNvSpPr/>
            <p:nvPr/>
          </p:nvSpPr>
          <p:spPr>
            <a:xfrm>
              <a:off x="4064452" y="5521302"/>
              <a:ext cx="746876" cy="77479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台形 8"/>
            <p:cNvSpPr/>
            <p:nvPr/>
          </p:nvSpPr>
          <p:spPr>
            <a:xfrm rot="10800000">
              <a:off x="3931828" y="4886108"/>
              <a:ext cx="1012124" cy="635194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55988" y="279206"/>
            <a:ext cx="7569975" cy="1326086"/>
            <a:chOff x="355988" y="279206"/>
            <a:chExt cx="7569975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8" y="279206"/>
              <a:ext cx="6736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solidFill>
                    <a:srgbClr val="0070C0"/>
                  </a:solidFill>
                </a:rPr>
                <a:t>青の博士</a:t>
              </a:r>
              <a:r>
                <a:rPr kumimoji="1" lang="ja-JP" altLang="en-US" sz="2800" dirty="0" smtClean="0"/>
                <a:t>　「放物線を描いて前に落ちる」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836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-0.04097 L 0.00534 -0.08125 L 0.01315 -0.10695 L 0.02005 -0.12708 L 0.03386 -0.16065 L 0.05013 -0.18195 L 0.05964 -0.19144 L 0.07175 -0.19815 L 0.08295 -0.19931 L 0.09584 -0.19676 L 0.10703 -0.18333 L 0.12071 -0.15926 L 0.13021 -0.13102 L 0.14063 -0.08125 L 0.15104 -0.01435 L 0.15964 0.04352 L 0.1681 0.11736 L 0.17071 0.15648 L 0.17071 0.15671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28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ドーナツ 10"/>
          <p:cNvSpPr/>
          <p:nvPr/>
        </p:nvSpPr>
        <p:spPr>
          <a:xfrm>
            <a:off x="8700760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2519835" y="5838898"/>
            <a:ext cx="977221" cy="914400"/>
          </a:xfrm>
          <a:prstGeom prst="don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84640" y="1891622"/>
            <a:ext cx="8404104" cy="4404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ドーナツ 4"/>
          <p:cNvSpPr/>
          <p:nvPr/>
        </p:nvSpPr>
        <p:spPr>
          <a:xfrm>
            <a:off x="5744665" y="2847902"/>
            <a:ext cx="684055" cy="670095"/>
          </a:xfrm>
          <a:prstGeom prst="donut">
            <a:avLst>
              <a:gd name="adj" fmla="val 225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6892" y="1891622"/>
            <a:ext cx="139603" cy="95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137742" y="4596431"/>
            <a:ext cx="600293" cy="5793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3931828" y="4886108"/>
            <a:ext cx="1012124" cy="1409990"/>
            <a:chOff x="3931828" y="4886108"/>
            <a:chExt cx="1012124" cy="1409990"/>
          </a:xfrm>
        </p:grpSpPr>
        <p:sp>
          <p:nvSpPr>
            <p:cNvPr id="7" name="正方形/長方形 6"/>
            <p:cNvSpPr/>
            <p:nvPr/>
          </p:nvSpPr>
          <p:spPr>
            <a:xfrm>
              <a:off x="4064452" y="5521302"/>
              <a:ext cx="746876" cy="77479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台形 8"/>
            <p:cNvSpPr/>
            <p:nvPr/>
          </p:nvSpPr>
          <p:spPr>
            <a:xfrm rot="10800000">
              <a:off x="3931828" y="4886108"/>
              <a:ext cx="1012124" cy="635194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55987" y="279206"/>
            <a:ext cx="7569976" cy="1326086"/>
            <a:chOff x="355987" y="279206"/>
            <a:chExt cx="7569976" cy="1326086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4659252" y="1598312"/>
              <a:ext cx="2994486" cy="6980"/>
            </a:xfrm>
            <a:prstGeom prst="straightConnector1">
              <a:avLst/>
            </a:prstGeom>
            <a:ln w="34925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4931477" y="1048275"/>
              <a:ext cx="2994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電車の進む向き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5987" y="279206"/>
              <a:ext cx="70261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n>
                    <a:solidFill>
                      <a:schemeClr val="dk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白の博士</a:t>
              </a:r>
              <a:r>
                <a:rPr lang="ja-JP" altLang="en-US" sz="2800" dirty="0"/>
                <a:t>　「</a:t>
              </a:r>
              <a:r>
                <a:rPr lang="ja-JP" altLang="en-US" sz="2800" dirty="0" smtClean="0"/>
                <a:t>まっすぐ上がってまっすぐ落ちる」</a:t>
              </a:r>
              <a:endParaRPr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73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8 -3.78387E-17 L -0.00287 -0.24792 C -0.00261 -0.3037 -0.00235 -0.33356 -0.00195 -0.33356 C -0.00156 -0.33356 -0.0013 -0.3037 -0.00104 -0.24792 L 1.66667E-6 -3.78387E-1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第３レース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32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つり革がまっすぐ</a:t>
            </a:r>
            <a:r>
              <a:rPr lang="ja-JP" altLang="en-US" sz="4000" dirty="0"/>
              <a:t>後</a:t>
            </a:r>
            <a:r>
              <a:rPr lang="ja-JP" altLang="en-US" sz="4000" dirty="0" smtClean="0"/>
              <a:t>ろに傾い</a:t>
            </a:r>
            <a:r>
              <a:rPr kumimoji="1" lang="ja-JP" altLang="en-US" sz="4000" dirty="0" smtClean="0"/>
              <a:t>ているとき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天井から物体を落とすと、どのように落ちるか？</a:t>
            </a:r>
            <a:endParaRPr kumimoji="1" lang="ja-JP" altLang="en-US" sz="4000" dirty="0"/>
          </a:p>
        </p:txBody>
      </p:sp>
      <p:sp>
        <p:nvSpPr>
          <p:cNvPr id="4" name="下矢印 3"/>
          <p:cNvSpPr/>
          <p:nvPr/>
        </p:nvSpPr>
        <p:spPr>
          <a:xfrm>
            <a:off x="5311896" y="3224832"/>
            <a:ext cx="1074943" cy="97024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132</Words>
  <Application>Microsoft Office PowerPoint</Application>
  <PresentationFormat>ワイド画面</PresentationFormat>
  <Paragraphs>39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第１レース</vt:lpstr>
      <vt:lpstr>PowerPoint プレゼンテーション</vt:lpstr>
      <vt:lpstr>PowerPoint プレゼンテーション</vt:lpstr>
      <vt:lpstr>PowerPoint プレゼンテーション</vt:lpstr>
      <vt:lpstr>第２レース</vt:lpstr>
      <vt:lpstr>PowerPoint プレゼンテーション</vt:lpstr>
      <vt:lpstr>PowerPoint プレゼンテーション</vt:lpstr>
      <vt:lpstr>PowerPoint プレゼンテーション</vt:lpstr>
      <vt:lpstr>第３レース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安藤百合子</dc:creator>
  <cp:lastModifiedBy>川村　康文</cp:lastModifiedBy>
  <cp:revision>7</cp:revision>
  <dcterms:created xsi:type="dcterms:W3CDTF">2015-07-20T01:07:58Z</dcterms:created>
  <dcterms:modified xsi:type="dcterms:W3CDTF">2015-07-21T02:58:43Z</dcterms:modified>
</cp:coreProperties>
</file>