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331" r:id="rId12"/>
    <p:sldId id="268" r:id="rId13"/>
    <p:sldId id="269" r:id="rId14"/>
    <p:sldId id="270" r:id="rId15"/>
    <p:sldId id="333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335" r:id="rId29"/>
    <p:sldId id="305" r:id="rId30"/>
    <p:sldId id="337" r:id="rId31"/>
    <p:sldId id="307" r:id="rId32"/>
    <p:sldId id="308" r:id="rId33"/>
    <p:sldId id="309" r:id="rId34"/>
    <p:sldId id="310" r:id="rId35"/>
    <p:sldId id="311" r:id="rId36"/>
    <p:sldId id="312" r:id="rId37"/>
    <p:sldId id="339" r:id="rId38"/>
    <p:sldId id="314" r:id="rId39"/>
    <p:sldId id="315" r:id="rId40"/>
    <p:sldId id="341" r:id="rId41"/>
    <p:sldId id="317" r:id="rId42"/>
    <p:sldId id="318" r:id="rId43"/>
    <p:sldId id="319" r:id="rId44"/>
    <p:sldId id="320" r:id="rId45"/>
    <p:sldId id="321" r:id="rId46"/>
    <p:sldId id="343" r:id="rId47"/>
    <p:sldId id="323" r:id="rId48"/>
    <p:sldId id="324" r:id="rId49"/>
    <p:sldId id="345" r:id="rId50"/>
    <p:sldId id="285" r:id="rId51"/>
    <p:sldId id="326" r:id="rId52"/>
    <p:sldId id="327" r:id="rId53"/>
    <p:sldId id="328" r:id="rId54"/>
    <p:sldId id="329" r:id="rId55"/>
    <p:sldId id="286" r:id="rId5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船橋由美" initials="船橋由美" lastIdx="1" clrIdx="0">
    <p:extLst>
      <p:ext uri="{19B8F6BF-5375-455C-9EA6-DF929625EA0E}">
        <p15:presenceInfo xmlns:p15="http://schemas.microsoft.com/office/powerpoint/2012/main" userId="bd93ce3e7356690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7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6EC019-463F-4DEF-B9F1-A0A33F20F2F7}" type="datetimeFigureOut">
              <a:rPr kumimoji="1" lang="ja-JP" altLang="en-US" smtClean="0"/>
              <a:pPr/>
              <a:t>2016/9/21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12D2C-4ED0-4436-93F6-5DAFE329828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3414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ja-JP" smtClean="0">
                <a:ea typeface="ＭＳ Ｐゴシック" panose="020B0600070205080204" pitchFamily="50" charset="-128"/>
              </a:rPr>
              <a:t>学校教育及び社会教育におけるエネルギー・環境教育のあり方</a:t>
            </a:r>
          </a:p>
        </p:txBody>
      </p:sp>
      <p:sp>
        <p:nvSpPr>
          <p:cNvPr id="51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0189B0FF-58E4-493A-9CF2-A852E98EA4EC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</a:t>
            </a:fld>
            <a:endParaRPr lang="en-US" altLang="ja-JP" smtClean="0">
              <a:ea typeface="ＭＳ Ｐゴシック" panose="020B0600070205080204" pitchFamily="50" charset="-128"/>
            </a:endParaRPr>
          </a:p>
        </p:txBody>
      </p:sp>
      <p:sp>
        <p:nvSpPr>
          <p:cNvPr id="5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2564545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1089FABC-E5D0-4E12-9820-61E120A8768D}" type="slidenum">
              <a:rPr lang="en-US" altLang="ja-JP" sz="1200" smtClean="0">
                <a:latin typeface="Calibri" panose="020F0502020204030204" pitchFamily="34" charset="0"/>
              </a:rPr>
              <a:pPr/>
              <a:t>2</a:t>
            </a:fld>
            <a:endParaRPr lang="en-US" altLang="ja-JP" sz="1200" smtClean="0">
              <a:latin typeface="Calibri" panose="020F0502020204030204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374112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90F25-1372-4F95-BBB1-359CC43F8BEB}" type="slidenum">
              <a:rPr kumimoji="1" lang="ja-JP" altLang="en-US" smtClean="0"/>
              <a:pPr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940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ja-JP" smtClean="0">
                <a:ea typeface="ＭＳ Ｐゴシック" panose="020B0600070205080204" pitchFamily="50" charset="-128"/>
              </a:rPr>
              <a:t>学校教育及び社会教育におけるエネルギー・環境教育のあり方</a:t>
            </a:r>
          </a:p>
        </p:txBody>
      </p:sp>
      <p:sp>
        <p:nvSpPr>
          <p:cNvPr id="51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0189B0FF-58E4-493A-9CF2-A852E98EA4EC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53</a:t>
            </a:fld>
            <a:endParaRPr lang="en-US" altLang="ja-JP" smtClean="0">
              <a:ea typeface="ＭＳ Ｐゴシック" panose="020B0600070205080204" pitchFamily="50" charset="-128"/>
            </a:endParaRPr>
          </a:p>
        </p:txBody>
      </p:sp>
      <p:sp>
        <p:nvSpPr>
          <p:cNvPr id="5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3321398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51C-F7FA-43ED-8B5F-74F70AB5F223}" type="datetimeFigureOut">
              <a:rPr kumimoji="1" lang="ja-JP" altLang="en-US" smtClean="0"/>
              <a:pPr/>
              <a:t>2016/9/21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4445-9036-4226-9568-A74555AB594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9186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51C-F7FA-43ED-8B5F-74F70AB5F223}" type="datetimeFigureOut">
              <a:rPr kumimoji="1" lang="ja-JP" altLang="en-US" smtClean="0"/>
              <a:pPr/>
              <a:t>2016/9/21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4445-9036-4226-9568-A74555AB594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6122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51C-F7FA-43ED-8B5F-74F70AB5F223}" type="datetimeFigureOut">
              <a:rPr kumimoji="1" lang="ja-JP" altLang="en-US" smtClean="0"/>
              <a:pPr/>
              <a:t>2016/9/21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4445-9036-4226-9568-A74555AB594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546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51C-F7FA-43ED-8B5F-74F70AB5F223}" type="datetimeFigureOut">
              <a:rPr kumimoji="1" lang="ja-JP" altLang="en-US" smtClean="0"/>
              <a:pPr/>
              <a:t>2016/9/21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4445-9036-4226-9568-A74555AB594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7651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51C-F7FA-43ED-8B5F-74F70AB5F223}" type="datetimeFigureOut">
              <a:rPr kumimoji="1" lang="ja-JP" altLang="en-US" smtClean="0"/>
              <a:pPr/>
              <a:t>2016/9/21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4445-9036-4226-9568-A74555AB594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7904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51C-F7FA-43ED-8B5F-74F70AB5F223}" type="datetimeFigureOut">
              <a:rPr kumimoji="1" lang="ja-JP" altLang="en-US" smtClean="0"/>
              <a:pPr/>
              <a:t>2016/9/21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4445-9036-4226-9568-A74555AB594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619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51C-F7FA-43ED-8B5F-74F70AB5F223}" type="datetimeFigureOut">
              <a:rPr kumimoji="1" lang="ja-JP" altLang="en-US" smtClean="0"/>
              <a:pPr/>
              <a:t>2016/9/21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4445-9036-4226-9568-A74555AB594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5156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51C-F7FA-43ED-8B5F-74F70AB5F223}" type="datetimeFigureOut">
              <a:rPr kumimoji="1" lang="ja-JP" altLang="en-US" smtClean="0"/>
              <a:pPr/>
              <a:t>2016/9/21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4445-9036-4226-9568-A74555AB594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5455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51C-F7FA-43ED-8B5F-74F70AB5F223}" type="datetimeFigureOut">
              <a:rPr kumimoji="1" lang="ja-JP" altLang="en-US" smtClean="0"/>
              <a:pPr/>
              <a:t>2016/9/21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4445-9036-4226-9568-A74555AB594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2208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51C-F7FA-43ED-8B5F-74F70AB5F223}" type="datetimeFigureOut">
              <a:rPr kumimoji="1" lang="ja-JP" altLang="en-US" smtClean="0"/>
              <a:pPr/>
              <a:t>2016/9/21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4445-9036-4226-9568-A74555AB594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404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4B51C-F7FA-43ED-8B5F-74F70AB5F223}" type="datetimeFigureOut">
              <a:rPr kumimoji="1" lang="ja-JP" altLang="en-US" smtClean="0"/>
              <a:pPr/>
              <a:t>2016/9/21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4445-9036-4226-9568-A74555AB594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6494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B51C-F7FA-43ED-8B5F-74F70AB5F223}" type="datetimeFigureOut">
              <a:rPr kumimoji="1" lang="ja-JP" altLang="en-US" smtClean="0"/>
              <a:pPr/>
              <a:t>2016/9/21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14445-9036-4226-9568-A74555AB594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13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emf"/><Relationship Id="rId4" Type="http://schemas.openxmlformats.org/officeDocument/2006/relationships/oleObject" Target="../embeddings/Microsoft_Excel_97-2003_______2.xls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5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8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63.png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0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3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4.png"/><Relationship Id="rId4" Type="http://schemas.openxmlformats.org/officeDocument/2006/relationships/oleObject" Target="../embeddings/oleObject19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6.png"/><Relationship Id="rId5" Type="http://schemas.openxmlformats.org/officeDocument/2006/relationships/oleObject" Target="../embeddings/oleObject22.bin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Microsoft_Excel_97-2003_______1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9AE655-BC52-48DF-9A8F-018E4841F23A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ja-JP" sz="140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9862" y="96569"/>
            <a:ext cx="8083550" cy="3095625"/>
          </a:xfrm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ja-JP" altLang="en-US" sz="3600" b="1" dirty="0">
                <a:solidFill>
                  <a:srgbClr val="7030A0"/>
                </a:solidFill>
                <a:ea typeface="HGｺﾞｼｯｸE" panose="020B0909000000000000" pitchFamily="49" charset="-128"/>
              </a:rPr>
              <a:t>地球環境問題解決</a:t>
            </a:r>
            <a:r>
              <a:rPr lang="en-US" altLang="ja-JP" sz="3600" b="1" dirty="0">
                <a:solidFill>
                  <a:srgbClr val="7030A0"/>
                </a:solidFill>
                <a:ea typeface="HGｺﾞｼｯｸE" panose="020B0909000000000000" pitchFamily="49" charset="-128"/>
              </a:rPr>
              <a:t/>
            </a:r>
            <a:br>
              <a:rPr lang="en-US" altLang="ja-JP" sz="3600" b="1" dirty="0">
                <a:solidFill>
                  <a:srgbClr val="7030A0"/>
                </a:solidFill>
                <a:ea typeface="HGｺﾞｼｯｸE" panose="020B0909000000000000" pitchFamily="49" charset="-128"/>
              </a:rPr>
            </a:br>
            <a:r>
              <a:rPr lang="ja-JP" altLang="en-US" sz="3600" b="1" dirty="0">
                <a:solidFill>
                  <a:srgbClr val="7030A0"/>
                </a:solidFill>
                <a:ea typeface="HGｺﾞｼｯｸE" panose="020B0909000000000000" pitchFamily="49" charset="-128"/>
              </a:rPr>
              <a:t>を考える科学実験</a:t>
            </a:r>
            <a:r>
              <a:rPr lang="en-US" altLang="ja-JP" sz="3600" b="1" dirty="0">
                <a:solidFill>
                  <a:srgbClr val="7030A0"/>
                </a:solidFill>
                <a:ea typeface="HGｺﾞｼｯｸE" panose="020B0909000000000000" pitchFamily="49" charset="-128"/>
              </a:rPr>
              <a:t/>
            </a:r>
            <a:br>
              <a:rPr lang="en-US" altLang="ja-JP" sz="3600" b="1" dirty="0">
                <a:solidFill>
                  <a:srgbClr val="7030A0"/>
                </a:solidFill>
                <a:ea typeface="HGｺﾞｼｯｸE" panose="020B0909000000000000" pitchFamily="49" charset="-128"/>
              </a:rPr>
            </a:br>
            <a:r>
              <a:rPr lang="en-US" altLang="ja-JP" sz="5400" b="1" dirty="0">
                <a:solidFill>
                  <a:srgbClr val="FF0000"/>
                </a:solidFill>
                <a:ea typeface="HGｺﾞｼｯｸE" panose="020B0909000000000000" pitchFamily="49" charset="-128"/>
              </a:rPr>
              <a:t>Scientific Experiments to Solve Global Environmental  Issues</a:t>
            </a:r>
            <a:endParaRPr lang="ja-JP" altLang="en-US" sz="5400" b="1" dirty="0">
              <a:solidFill>
                <a:srgbClr val="FF0000"/>
              </a:solidFill>
              <a:ea typeface="HGｺﾞｼｯｸE" panose="020B0909000000000000" pitchFamily="49" charset="-128"/>
            </a:endParaRPr>
          </a:p>
        </p:txBody>
      </p:sp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9748" y="3746590"/>
            <a:ext cx="5826773" cy="31114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2622875" y="4096017"/>
            <a:ext cx="32928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270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AF4180-CE89-4477-A085-2452CC1F39DD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ja-JP" sz="1400"/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7010400" cy="1028700"/>
          </a:xfrm>
        </p:spPr>
        <p:txBody>
          <a:bodyPr>
            <a:norm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</a:rPr>
              <a:t>Comparison of Radiation Intensity Using a Flask Instead of the Earth Model</a:t>
            </a:r>
            <a:endParaRPr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1933575" y="1390650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1957388" y="1533525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graphicFrame>
        <p:nvGraphicFramePr>
          <p:cNvPr id="2663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686387"/>
              </p:ext>
            </p:extLst>
          </p:nvPr>
        </p:nvGraphicFramePr>
        <p:xfrm>
          <a:off x="1079500" y="1872079"/>
          <a:ext cx="6021015" cy="4364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r:id="rId4" imgW="5248351" imgH="3800551" progId="Excel.Sheet.8">
                  <p:embed/>
                </p:oleObj>
              </mc:Choice>
              <mc:Fallback>
                <p:oleObj r:id="rId4" imgW="5248351" imgH="3800551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0" y="1872079"/>
                        <a:ext cx="6021015" cy="43646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7100515" y="4084467"/>
            <a:ext cx="2362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Wave (nm)</a:t>
            </a:r>
          </a:p>
          <a:p>
            <a:r>
              <a:rPr lang="en-US" altLang="ja-JP" dirty="0"/>
              <a:t>Gray: Infrared lamp only </a:t>
            </a:r>
          </a:p>
          <a:p>
            <a:r>
              <a:rPr lang="en-US" altLang="ja-JP" dirty="0"/>
              <a:t>Blue: Normal - air</a:t>
            </a:r>
          </a:p>
          <a:p>
            <a:r>
              <a:rPr lang="en-US" altLang="ja-JP" dirty="0"/>
              <a:t>Red: Fill with carbon dioxide</a:t>
            </a:r>
            <a:endParaRPr lang="ja-JP" altLang="en-US" dirty="0"/>
          </a:p>
          <a:p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-1079500" y="3366016"/>
            <a:ext cx="21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/>
              <a:t>strength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800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5384C-539B-4EB0-B1F9-78987C70AC7D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ja-JP" sz="140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137711" y="0"/>
            <a:ext cx="8632577" cy="726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buNone/>
            </a:pPr>
            <a:r>
              <a:rPr lang="en-US" altLang="ja-JP" sz="4400" dirty="0">
                <a:solidFill>
                  <a:srgbClr val="7030A0"/>
                </a:solidFill>
              </a:rPr>
              <a:t>Energy and Environmental Education</a:t>
            </a:r>
            <a:r>
              <a:rPr lang="en-US" altLang="ja-JP" sz="2000" dirty="0">
                <a:solidFill>
                  <a:srgbClr val="7030A0"/>
                </a:solidFill>
              </a:rPr>
              <a:t> (2H lecture x 9)</a:t>
            </a:r>
          </a:p>
          <a:p>
            <a:pPr>
              <a:buNone/>
            </a:pPr>
            <a:r>
              <a:rPr lang="en-US" altLang="ja-JP" dirty="0" smtClean="0">
                <a:solidFill>
                  <a:srgbClr val="7030A0"/>
                </a:solidFill>
              </a:rPr>
              <a:t>1</a:t>
            </a:r>
            <a:r>
              <a:rPr lang="en-US" altLang="ja-JP" dirty="0">
                <a:solidFill>
                  <a:srgbClr val="7030A0"/>
                </a:solidFill>
              </a:rPr>
              <a:t>. Global warming demonstration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FF0000"/>
                </a:solidFill>
              </a:rPr>
              <a:t>2. Dye-sensitized solar cell</a:t>
            </a:r>
            <a:r>
              <a:rPr lang="en-US" altLang="ja-JP" dirty="0">
                <a:solidFill>
                  <a:srgbClr val="7030A0"/>
                </a:solidFill>
              </a:rPr>
              <a:t/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3. Wind power using </a:t>
            </a:r>
            <a:r>
              <a:rPr lang="en-US" altLang="ja-JP" dirty="0" err="1">
                <a:solidFill>
                  <a:srgbClr val="7030A0"/>
                </a:solidFill>
              </a:rPr>
              <a:t>Savonius</a:t>
            </a:r>
            <a:r>
              <a:rPr lang="en-US" altLang="ja-JP" dirty="0">
                <a:solidFill>
                  <a:srgbClr val="7030A0"/>
                </a:solidFill>
              </a:rPr>
              <a:t> type windmill 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4. Bamboo charcoal battery made from hand-cranked power generator and coffee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5. Energy-saving from one light bulb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6. Watch TV using electric power from bicycle power generator!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7. Recycle 7 (PET bottle fiber)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8. "Spaceship Japan "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9. For the sake of world peace!</a:t>
            </a:r>
            <a:endParaRPr lang="ja-JP" altLang="en-US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ChangeArrowheads="1"/>
          </p:cNvSpPr>
          <p:nvPr/>
        </p:nvSpPr>
        <p:spPr bwMode="auto">
          <a:xfrm>
            <a:off x="2952750" y="2276475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8675" name="Text Box 39"/>
          <p:cNvSpPr txBox="1">
            <a:spLocks noChangeArrowheads="1"/>
          </p:cNvSpPr>
          <p:nvPr/>
        </p:nvSpPr>
        <p:spPr bwMode="auto">
          <a:xfrm>
            <a:off x="278296" y="156980"/>
            <a:ext cx="819779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</a:rPr>
              <a:t>Model car which runs on a dye-sensitized solar </a:t>
            </a:r>
            <a:r>
              <a:rPr lang="en-US" altLang="ja-JP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cell</a:t>
            </a:r>
            <a:r>
              <a:rPr lang="ja-JP" altLang="en-US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　</a:t>
            </a:r>
            <a:r>
              <a:rPr lang="en-US" altLang="ja-JP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</a:rPr>
              <a:t>(teaching material)</a:t>
            </a:r>
            <a:endParaRPr lang="ja-JP" altLang="en-US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8676" name="Picture 41" descr="IMG_447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2389" y="1412776"/>
            <a:ext cx="2833580" cy="317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2" y="1412776"/>
            <a:ext cx="6254289" cy="516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図 8" descr="dsc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4340" y="4734524"/>
            <a:ext cx="2861631" cy="184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45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unit.aist.go.jp/rcpvt/ci/about_pv/types/PV-Group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890590"/>
            <a:ext cx="8496300" cy="5076825"/>
          </a:xfrm>
          <a:prstGeom prst="rect">
            <a:avLst/>
          </a:prstGeom>
          <a:noFill/>
        </p:spPr>
      </p:pic>
      <p:sp>
        <p:nvSpPr>
          <p:cNvPr id="3" name="テキスト ボックス 2"/>
          <p:cNvSpPr txBox="1"/>
          <p:nvPr/>
        </p:nvSpPr>
        <p:spPr>
          <a:xfrm>
            <a:off x="107504" y="6218148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独立行政法人産業技術総合研究所、「太陽電池の分類」</a:t>
            </a:r>
            <a:r>
              <a:rPr lang="en-US" altLang="ja-JP" sz="1400" dirty="0"/>
              <a:t>(http://unit.aist.go.jp/rcpvt/ci/about_pv/types/PV-Groups.gif)</a:t>
            </a:r>
            <a:r>
              <a:rPr lang="ja-JP" altLang="en-US" sz="1400" dirty="0"/>
              <a:t>、</a:t>
            </a:r>
            <a:r>
              <a:rPr lang="en-US" altLang="ja-JP" sz="1400" dirty="0"/>
              <a:t>2011/11/14</a:t>
            </a:r>
            <a:r>
              <a:rPr lang="ja-JP" altLang="en-US" sz="1400" dirty="0"/>
              <a:t>確認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179512" y="476672"/>
            <a:ext cx="8784976" cy="57606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63840" y="116634"/>
            <a:ext cx="51362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Classification of Solar Cells</a:t>
            </a:r>
            <a:endParaRPr lang="ja-JP" altLang="en-US" sz="3600" dirty="0"/>
          </a:p>
        </p:txBody>
      </p:sp>
      <p:sp>
        <p:nvSpPr>
          <p:cNvPr id="9" name="円/楕円 8"/>
          <p:cNvSpPr/>
          <p:nvPr/>
        </p:nvSpPr>
        <p:spPr>
          <a:xfrm>
            <a:off x="3707904" y="4725144"/>
            <a:ext cx="1728192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20316" y="2835673"/>
            <a:ext cx="174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Solar cell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10491" y="2087626"/>
            <a:ext cx="174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Solar series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852150" y="3995732"/>
            <a:ext cx="1930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Compound-based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351780" y="5368976"/>
            <a:ext cx="174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Organic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690606" y="1838366"/>
            <a:ext cx="2101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Crystalline silicon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03566" y="1212587"/>
            <a:ext cx="251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Single-crystal silicon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603566" y="1839425"/>
            <a:ext cx="2369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Polycrystalline silicon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947090" y="2295235"/>
            <a:ext cx="174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Thin-film silicon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368579" y="4312938"/>
            <a:ext cx="174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</a:rPr>
              <a:t>CdTe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110491" y="2401011"/>
            <a:ext cx="214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Amorphous silicon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049708" y="2436303"/>
            <a:ext cx="2691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III-V </a:t>
            </a:r>
            <a:r>
              <a:rPr lang="en-US" altLang="ja-JP" b="1" dirty="0" err="1">
                <a:solidFill>
                  <a:srgbClr val="FF0000"/>
                </a:solidFill>
              </a:rPr>
              <a:t>Multibinding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271058" y="3731048"/>
            <a:ext cx="174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CIGS system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486400" y="4894829"/>
            <a:ext cx="199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Dye sensitizing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105502" y="5538783"/>
            <a:ext cx="2930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Organic semiconductor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516815" y="2477372"/>
            <a:ext cx="289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Microcrystalline silicon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20574" y="1218301"/>
            <a:ext cx="4235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Classification of Major Solar Cell Materials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641506" y="3329426"/>
            <a:ext cx="289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</a:rPr>
              <a:t>Multibinding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</a:rPr>
              <a:t>Heterojunction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7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3"/>
          <p:cNvSpPr>
            <a:spLocks noGrp="1" noChangeArrowheads="1"/>
          </p:cNvSpPr>
          <p:nvPr>
            <p:ph type="title"/>
          </p:nvPr>
        </p:nvSpPr>
        <p:spPr>
          <a:xfrm>
            <a:off x="49140" y="77790"/>
            <a:ext cx="9188595" cy="993775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Power generation principle of dye-sensitized solar cells</a:t>
            </a:r>
            <a:endParaRPr lang="ja-JP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29698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B9CFAA-DFE9-4062-A1BD-B962959A8872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ja-JP" sz="1400"/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2501199" y="3006211"/>
            <a:ext cx="3671887" cy="309562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6227763" y="2781302"/>
            <a:ext cx="144462" cy="3095625"/>
          </a:xfrm>
          <a:prstGeom prst="rect">
            <a:avLst/>
          </a:prstGeom>
          <a:solidFill>
            <a:srgbClr val="29292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6516688" y="2781302"/>
            <a:ext cx="360362" cy="30956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3" name="Oval 6"/>
          <p:cNvSpPr>
            <a:spLocks noChangeArrowheads="1"/>
          </p:cNvSpPr>
          <p:nvPr/>
        </p:nvSpPr>
        <p:spPr bwMode="auto">
          <a:xfrm>
            <a:off x="2627315" y="2997202"/>
            <a:ext cx="503237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4" name="Oval 7"/>
          <p:cNvSpPr>
            <a:spLocks noChangeArrowheads="1"/>
          </p:cNvSpPr>
          <p:nvPr/>
        </p:nvSpPr>
        <p:spPr bwMode="auto">
          <a:xfrm>
            <a:off x="2987675" y="2997200"/>
            <a:ext cx="503238" cy="50323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5" name="Oval 8"/>
          <p:cNvSpPr>
            <a:spLocks noChangeArrowheads="1"/>
          </p:cNvSpPr>
          <p:nvPr/>
        </p:nvSpPr>
        <p:spPr bwMode="auto">
          <a:xfrm>
            <a:off x="3348040" y="2997202"/>
            <a:ext cx="503237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6" name="Oval 9"/>
          <p:cNvSpPr>
            <a:spLocks noChangeArrowheads="1"/>
          </p:cNvSpPr>
          <p:nvPr/>
        </p:nvSpPr>
        <p:spPr bwMode="auto">
          <a:xfrm>
            <a:off x="3708400" y="2997202"/>
            <a:ext cx="503238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7" name="Oval 10"/>
          <p:cNvSpPr>
            <a:spLocks noChangeArrowheads="1"/>
          </p:cNvSpPr>
          <p:nvPr/>
        </p:nvSpPr>
        <p:spPr bwMode="auto">
          <a:xfrm>
            <a:off x="2627315" y="3933827"/>
            <a:ext cx="503237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8" name="Oval 11"/>
          <p:cNvSpPr>
            <a:spLocks noChangeArrowheads="1"/>
          </p:cNvSpPr>
          <p:nvPr/>
        </p:nvSpPr>
        <p:spPr bwMode="auto">
          <a:xfrm>
            <a:off x="3348040" y="3933827"/>
            <a:ext cx="503237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09" name="Oval 12"/>
          <p:cNvSpPr>
            <a:spLocks noChangeArrowheads="1"/>
          </p:cNvSpPr>
          <p:nvPr/>
        </p:nvSpPr>
        <p:spPr bwMode="auto">
          <a:xfrm>
            <a:off x="2987675" y="3933827"/>
            <a:ext cx="503238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0" name="Oval 13"/>
          <p:cNvSpPr>
            <a:spLocks noChangeArrowheads="1"/>
          </p:cNvSpPr>
          <p:nvPr/>
        </p:nvSpPr>
        <p:spPr bwMode="auto">
          <a:xfrm>
            <a:off x="3708400" y="3933827"/>
            <a:ext cx="503238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1" name="Oval 14"/>
          <p:cNvSpPr>
            <a:spLocks noChangeArrowheads="1"/>
          </p:cNvSpPr>
          <p:nvPr/>
        </p:nvSpPr>
        <p:spPr bwMode="auto">
          <a:xfrm>
            <a:off x="2627315" y="4868865"/>
            <a:ext cx="503237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2" name="Oval 15"/>
          <p:cNvSpPr>
            <a:spLocks noChangeArrowheads="1"/>
          </p:cNvSpPr>
          <p:nvPr/>
        </p:nvSpPr>
        <p:spPr bwMode="auto">
          <a:xfrm>
            <a:off x="3708400" y="4868865"/>
            <a:ext cx="503238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3" name="Oval 16"/>
          <p:cNvSpPr>
            <a:spLocks noChangeArrowheads="1"/>
          </p:cNvSpPr>
          <p:nvPr/>
        </p:nvSpPr>
        <p:spPr bwMode="auto">
          <a:xfrm>
            <a:off x="3348040" y="4868865"/>
            <a:ext cx="503237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4" name="Oval 17"/>
          <p:cNvSpPr>
            <a:spLocks noChangeArrowheads="1"/>
          </p:cNvSpPr>
          <p:nvPr/>
        </p:nvSpPr>
        <p:spPr bwMode="auto">
          <a:xfrm>
            <a:off x="2987675" y="4868865"/>
            <a:ext cx="503238" cy="5048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5" name="Oval 18"/>
          <p:cNvSpPr>
            <a:spLocks noChangeArrowheads="1"/>
          </p:cNvSpPr>
          <p:nvPr/>
        </p:nvSpPr>
        <p:spPr bwMode="auto">
          <a:xfrm>
            <a:off x="2844802" y="2924177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6" name="Oval 19"/>
          <p:cNvSpPr>
            <a:spLocks noChangeArrowheads="1"/>
          </p:cNvSpPr>
          <p:nvPr/>
        </p:nvSpPr>
        <p:spPr bwMode="auto">
          <a:xfrm>
            <a:off x="3060702" y="2997202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7" name="Oval 20"/>
          <p:cNvSpPr>
            <a:spLocks noChangeArrowheads="1"/>
          </p:cNvSpPr>
          <p:nvPr/>
        </p:nvSpPr>
        <p:spPr bwMode="auto">
          <a:xfrm>
            <a:off x="3276602" y="2924177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8" name="Oval 21"/>
          <p:cNvSpPr>
            <a:spLocks noChangeArrowheads="1"/>
          </p:cNvSpPr>
          <p:nvPr/>
        </p:nvSpPr>
        <p:spPr bwMode="auto">
          <a:xfrm>
            <a:off x="3492502" y="2997202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19" name="Oval 22"/>
          <p:cNvSpPr>
            <a:spLocks noChangeArrowheads="1"/>
          </p:cNvSpPr>
          <p:nvPr/>
        </p:nvSpPr>
        <p:spPr bwMode="auto">
          <a:xfrm>
            <a:off x="3708402" y="2997202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0" name="Oval 23"/>
          <p:cNvSpPr>
            <a:spLocks noChangeArrowheads="1"/>
          </p:cNvSpPr>
          <p:nvPr/>
        </p:nvSpPr>
        <p:spPr bwMode="auto">
          <a:xfrm>
            <a:off x="3995738" y="2924177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1" name="Oval 24"/>
          <p:cNvSpPr>
            <a:spLocks noChangeArrowheads="1"/>
          </p:cNvSpPr>
          <p:nvPr/>
        </p:nvSpPr>
        <p:spPr bwMode="auto">
          <a:xfrm>
            <a:off x="2771777" y="350044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2" name="Oval 25"/>
          <p:cNvSpPr>
            <a:spLocks noChangeArrowheads="1"/>
          </p:cNvSpPr>
          <p:nvPr/>
        </p:nvSpPr>
        <p:spPr bwMode="auto">
          <a:xfrm>
            <a:off x="2987677" y="3429002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3" name="Oval 26"/>
          <p:cNvSpPr>
            <a:spLocks noChangeArrowheads="1"/>
          </p:cNvSpPr>
          <p:nvPr/>
        </p:nvSpPr>
        <p:spPr bwMode="auto">
          <a:xfrm>
            <a:off x="3132138" y="3500440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4" name="Oval 27"/>
          <p:cNvSpPr>
            <a:spLocks noChangeArrowheads="1"/>
          </p:cNvSpPr>
          <p:nvPr/>
        </p:nvSpPr>
        <p:spPr bwMode="auto">
          <a:xfrm>
            <a:off x="3348038" y="3429002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5" name="Oval 28"/>
          <p:cNvSpPr>
            <a:spLocks noChangeArrowheads="1"/>
          </p:cNvSpPr>
          <p:nvPr/>
        </p:nvSpPr>
        <p:spPr bwMode="auto">
          <a:xfrm>
            <a:off x="2700338" y="2997202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6" name="Oval 29"/>
          <p:cNvSpPr>
            <a:spLocks noChangeArrowheads="1"/>
          </p:cNvSpPr>
          <p:nvPr/>
        </p:nvSpPr>
        <p:spPr bwMode="auto">
          <a:xfrm>
            <a:off x="3492502" y="350044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7" name="Oval 30"/>
          <p:cNvSpPr>
            <a:spLocks noChangeArrowheads="1"/>
          </p:cNvSpPr>
          <p:nvPr/>
        </p:nvSpPr>
        <p:spPr bwMode="auto">
          <a:xfrm>
            <a:off x="3708402" y="3429002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8" name="Oval 31"/>
          <p:cNvSpPr>
            <a:spLocks noChangeArrowheads="1"/>
          </p:cNvSpPr>
          <p:nvPr/>
        </p:nvSpPr>
        <p:spPr bwMode="auto">
          <a:xfrm>
            <a:off x="3924302" y="350044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29" name="Oval 32"/>
          <p:cNvSpPr>
            <a:spLocks noChangeArrowheads="1"/>
          </p:cNvSpPr>
          <p:nvPr/>
        </p:nvSpPr>
        <p:spPr bwMode="auto">
          <a:xfrm>
            <a:off x="2771777" y="3860802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0" name="Oval 33"/>
          <p:cNvSpPr>
            <a:spLocks noChangeArrowheads="1"/>
          </p:cNvSpPr>
          <p:nvPr/>
        </p:nvSpPr>
        <p:spPr bwMode="auto">
          <a:xfrm>
            <a:off x="2916238" y="3933827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1" name="Oval 34"/>
          <p:cNvSpPr>
            <a:spLocks noChangeArrowheads="1"/>
          </p:cNvSpPr>
          <p:nvPr/>
        </p:nvSpPr>
        <p:spPr bwMode="auto">
          <a:xfrm>
            <a:off x="3132138" y="3860802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2" name="Oval 35"/>
          <p:cNvSpPr>
            <a:spLocks noChangeArrowheads="1"/>
          </p:cNvSpPr>
          <p:nvPr/>
        </p:nvSpPr>
        <p:spPr bwMode="auto">
          <a:xfrm>
            <a:off x="3348038" y="3933827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3" name="Oval 36"/>
          <p:cNvSpPr>
            <a:spLocks noChangeArrowheads="1"/>
          </p:cNvSpPr>
          <p:nvPr/>
        </p:nvSpPr>
        <p:spPr bwMode="auto">
          <a:xfrm>
            <a:off x="3492502" y="3860802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4" name="Oval 37"/>
          <p:cNvSpPr>
            <a:spLocks noChangeArrowheads="1"/>
          </p:cNvSpPr>
          <p:nvPr/>
        </p:nvSpPr>
        <p:spPr bwMode="auto">
          <a:xfrm>
            <a:off x="3708402" y="3933827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5" name="Oval 38"/>
          <p:cNvSpPr>
            <a:spLocks noChangeArrowheads="1"/>
          </p:cNvSpPr>
          <p:nvPr/>
        </p:nvSpPr>
        <p:spPr bwMode="auto">
          <a:xfrm>
            <a:off x="3852863" y="3933827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6" name="Oval 39"/>
          <p:cNvSpPr>
            <a:spLocks noChangeArrowheads="1"/>
          </p:cNvSpPr>
          <p:nvPr/>
        </p:nvSpPr>
        <p:spPr bwMode="auto">
          <a:xfrm>
            <a:off x="2771777" y="443706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7" name="Oval 40"/>
          <p:cNvSpPr>
            <a:spLocks noChangeArrowheads="1"/>
          </p:cNvSpPr>
          <p:nvPr/>
        </p:nvSpPr>
        <p:spPr bwMode="auto">
          <a:xfrm>
            <a:off x="2916238" y="4365627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8" name="Oval 41"/>
          <p:cNvSpPr>
            <a:spLocks noChangeArrowheads="1"/>
          </p:cNvSpPr>
          <p:nvPr/>
        </p:nvSpPr>
        <p:spPr bwMode="auto">
          <a:xfrm>
            <a:off x="3060702" y="443706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39" name="Oval 42"/>
          <p:cNvSpPr>
            <a:spLocks noChangeArrowheads="1"/>
          </p:cNvSpPr>
          <p:nvPr/>
        </p:nvSpPr>
        <p:spPr bwMode="auto">
          <a:xfrm>
            <a:off x="3203577" y="4365627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0" name="Oval 43"/>
          <p:cNvSpPr>
            <a:spLocks noChangeArrowheads="1"/>
          </p:cNvSpPr>
          <p:nvPr/>
        </p:nvSpPr>
        <p:spPr bwMode="auto">
          <a:xfrm>
            <a:off x="3419477" y="4365627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1" name="Oval 44"/>
          <p:cNvSpPr>
            <a:spLocks noChangeArrowheads="1"/>
          </p:cNvSpPr>
          <p:nvPr/>
        </p:nvSpPr>
        <p:spPr bwMode="auto">
          <a:xfrm>
            <a:off x="3563938" y="4437065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2" name="Oval 45"/>
          <p:cNvSpPr>
            <a:spLocks noChangeArrowheads="1"/>
          </p:cNvSpPr>
          <p:nvPr/>
        </p:nvSpPr>
        <p:spPr bwMode="auto">
          <a:xfrm>
            <a:off x="3708402" y="4365627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3" name="Oval 46"/>
          <p:cNvSpPr>
            <a:spLocks noChangeArrowheads="1"/>
          </p:cNvSpPr>
          <p:nvPr/>
        </p:nvSpPr>
        <p:spPr bwMode="auto">
          <a:xfrm>
            <a:off x="3924302" y="443706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4" name="Oval 47"/>
          <p:cNvSpPr>
            <a:spLocks noChangeArrowheads="1"/>
          </p:cNvSpPr>
          <p:nvPr/>
        </p:nvSpPr>
        <p:spPr bwMode="auto">
          <a:xfrm>
            <a:off x="2771777" y="4797427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5" name="Oval 48"/>
          <p:cNvSpPr>
            <a:spLocks noChangeArrowheads="1"/>
          </p:cNvSpPr>
          <p:nvPr/>
        </p:nvSpPr>
        <p:spPr bwMode="auto">
          <a:xfrm>
            <a:off x="2916238" y="4868865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6" name="Oval 49"/>
          <p:cNvSpPr>
            <a:spLocks noChangeArrowheads="1"/>
          </p:cNvSpPr>
          <p:nvPr/>
        </p:nvSpPr>
        <p:spPr bwMode="auto">
          <a:xfrm>
            <a:off x="3060702" y="486886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7" name="Oval 50"/>
          <p:cNvSpPr>
            <a:spLocks noChangeArrowheads="1"/>
          </p:cNvSpPr>
          <p:nvPr/>
        </p:nvSpPr>
        <p:spPr bwMode="auto">
          <a:xfrm>
            <a:off x="3203577" y="4797427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8" name="Oval 51"/>
          <p:cNvSpPr>
            <a:spLocks noChangeArrowheads="1"/>
          </p:cNvSpPr>
          <p:nvPr/>
        </p:nvSpPr>
        <p:spPr bwMode="auto">
          <a:xfrm>
            <a:off x="3276602" y="486886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49" name="Oval 52"/>
          <p:cNvSpPr>
            <a:spLocks noChangeArrowheads="1"/>
          </p:cNvSpPr>
          <p:nvPr/>
        </p:nvSpPr>
        <p:spPr bwMode="auto">
          <a:xfrm>
            <a:off x="3492502" y="486886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0" name="Oval 53"/>
          <p:cNvSpPr>
            <a:spLocks noChangeArrowheads="1"/>
          </p:cNvSpPr>
          <p:nvPr/>
        </p:nvSpPr>
        <p:spPr bwMode="auto">
          <a:xfrm>
            <a:off x="3708402" y="486886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1" name="Oval 54"/>
          <p:cNvSpPr>
            <a:spLocks noChangeArrowheads="1"/>
          </p:cNvSpPr>
          <p:nvPr/>
        </p:nvSpPr>
        <p:spPr bwMode="auto">
          <a:xfrm>
            <a:off x="3924302" y="4797427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2" name="Oval 55"/>
          <p:cNvSpPr>
            <a:spLocks noChangeArrowheads="1"/>
          </p:cNvSpPr>
          <p:nvPr/>
        </p:nvSpPr>
        <p:spPr bwMode="auto">
          <a:xfrm>
            <a:off x="2771777" y="537369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3" name="Oval 56"/>
          <p:cNvSpPr>
            <a:spLocks noChangeArrowheads="1"/>
          </p:cNvSpPr>
          <p:nvPr/>
        </p:nvSpPr>
        <p:spPr bwMode="auto">
          <a:xfrm>
            <a:off x="2987677" y="530066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4" name="Oval 57"/>
          <p:cNvSpPr>
            <a:spLocks noChangeArrowheads="1"/>
          </p:cNvSpPr>
          <p:nvPr/>
        </p:nvSpPr>
        <p:spPr bwMode="auto">
          <a:xfrm>
            <a:off x="3132138" y="5373690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5" name="Oval 58"/>
          <p:cNvSpPr>
            <a:spLocks noChangeArrowheads="1"/>
          </p:cNvSpPr>
          <p:nvPr/>
        </p:nvSpPr>
        <p:spPr bwMode="auto">
          <a:xfrm>
            <a:off x="3276602" y="530066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6" name="Oval 59"/>
          <p:cNvSpPr>
            <a:spLocks noChangeArrowheads="1"/>
          </p:cNvSpPr>
          <p:nvPr/>
        </p:nvSpPr>
        <p:spPr bwMode="auto">
          <a:xfrm>
            <a:off x="3492502" y="537369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7" name="Oval 60"/>
          <p:cNvSpPr>
            <a:spLocks noChangeArrowheads="1"/>
          </p:cNvSpPr>
          <p:nvPr/>
        </p:nvSpPr>
        <p:spPr bwMode="auto">
          <a:xfrm>
            <a:off x="3708402" y="530066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8" name="Oval 61"/>
          <p:cNvSpPr>
            <a:spLocks noChangeArrowheads="1"/>
          </p:cNvSpPr>
          <p:nvPr/>
        </p:nvSpPr>
        <p:spPr bwMode="auto">
          <a:xfrm>
            <a:off x="3852863" y="5373690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59" name="Oval 62"/>
          <p:cNvSpPr>
            <a:spLocks noChangeArrowheads="1"/>
          </p:cNvSpPr>
          <p:nvPr/>
        </p:nvSpPr>
        <p:spPr bwMode="auto">
          <a:xfrm>
            <a:off x="4140200" y="5229227"/>
            <a:ext cx="71438" cy="14287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60" name="Oval 63"/>
          <p:cNvSpPr>
            <a:spLocks noChangeArrowheads="1"/>
          </p:cNvSpPr>
          <p:nvPr/>
        </p:nvSpPr>
        <p:spPr bwMode="auto">
          <a:xfrm>
            <a:off x="4140200" y="4941890"/>
            <a:ext cx="71438" cy="14287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61" name="Oval 64"/>
          <p:cNvSpPr>
            <a:spLocks noChangeArrowheads="1"/>
          </p:cNvSpPr>
          <p:nvPr/>
        </p:nvSpPr>
        <p:spPr bwMode="auto">
          <a:xfrm>
            <a:off x="4140200" y="4221165"/>
            <a:ext cx="71438" cy="14287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62" name="Oval 65"/>
          <p:cNvSpPr>
            <a:spLocks noChangeArrowheads="1"/>
          </p:cNvSpPr>
          <p:nvPr/>
        </p:nvSpPr>
        <p:spPr bwMode="auto">
          <a:xfrm>
            <a:off x="4211640" y="3213102"/>
            <a:ext cx="71437" cy="14287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63" name="Line 66"/>
          <p:cNvSpPr>
            <a:spLocks noChangeShapeType="1"/>
          </p:cNvSpPr>
          <p:nvPr/>
        </p:nvSpPr>
        <p:spPr bwMode="auto">
          <a:xfrm flipV="1">
            <a:off x="2627313" y="2276477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764" name="Line 67"/>
          <p:cNvSpPr>
            <a:spLocks noChangeShapeType="1"/>
          </p:cNvSpPr>
          <p:nvPr/>
        </p:nvSpPr>
        <p:spPr bwMode="auto">
          <a:xfrm>
            <a:off x="2627313" y="2276475"/>
            <a:ext cx="1873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765" name="Line 68"/>
          <p:cNvSpPr>
            <a:spLocks noChangeShapeType="1"/>
          </p:cNvSpPr>
          <p:nvPr/>
        </p:nvSpPr>
        <p:spPr bwMode="auto">
          <a:xfrm>
            <a:off x="4572002" y="2205038"/>
            <a:ext cx="1871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766" name="Line 69"/>
          <p:cNvSpPr>
            <a:spLocks noChangeShapeType="1"/>
          </p:cNvSpPr>
          <p:nvPr/>
        </p:nvSpPr>
        <p:spPr bwMode="auto">
          <a:xfrm>
            <a:off x="6443663" y="22050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767" name="Rectangle 70"/>
          <p:cNvSpPr>
            <a:spLocks noChangeArrowheads="1"/>
          </p:cNvSpPr>
          <p:nvPr/>
        </p:nvSpPr>
        <p:spPr bwMode="auto">
          <a:xfrm>
            <a:off x="4500565" y="1989138"/>
            <a:ext cx="71437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68" name="Oval 71"/>
          <p:cNvSpPr>
            <a:spLocks noChangeArrowheads="1"/>
          </p:cNvSpPr>
          <p:nvPr/>
        </p:nvSpPr>
        <p:spPr bwMode="auto">
          <a:xfrm>
            <a:off x="4427538" y="1700215"/>
            <a:ext cx="215900" cy="433387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70" name="Text Box 73"/>
          <p:cNvSpPr txBox="1">
            <a:spLocks noChangeArrowheads="1"/>
          </p:cNvSpPr>
          <p:nvPr/>
        </p:nvSpPr>
        <p:spPr bwMode="auto">
          <a:xfrm>
            <a:off x="4337142" y="6049810"/>
            <a:ext cx="2592388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400" dirty="0" smtClean="0">
                <a:latin typeface="Arial" panose="020B0604020202020204" pitchFamily="34" charset="0"/>
              </a:rPr>
              <a:t>　　黒鉛</a:t>
            </a:r>
            <a:r>
              <a:rPr lang="ja-JP" altLang="en-US" sz="1800" dirty="0">
                <a:latin typeface="Arial" panose="020B0604020202020204" pitchFamily="34" charset="0"/>
              </a:rPr>
              <a:t>または白金</a:t>
            </a:r>
            <a:endParaRPr lang="en-US" altLang="ja-JP" sz="1800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Arial" panose="020B0604020202020204" pitchFamily="34" charset="0"/>
              </a:rPr>
              <a:t>Graphite or platinum</a:t>
            </a:r>
            <a:endParaRPr lang="ja-JP" altLang="en-US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9771" name="Text Box 74"/>
          <p:cNvSpPr txBox="1">
            <a:spLocks noChangeArrowheads="1"/>
          </p:cNvSpPr>
          <p:nvPr/>
        </p:nvSpPr>
        <p:spPr bwMode="auto">
          <a:xfrm>
            <a:off x="4067175" y="4724400"/>
            <a:ext cx="865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色素</a:t>
            </a:r>
          </a:p>
        </p:txBody>
      </p:sp>
      <p:sp>
        <p:nvSpPr>
          <p:cNvPr id="29772" name="Text Box 75"/>
          <p:cNvSpPr txBox="1">
            <a:spLocks noChangeArrowheads="1"/>
          </p:cNvSpPr>
          <p:nvPr/>
        </p:nvSpPr>
        <p:spPr bwMode="auto">
          <a:xfrm>
            <a:off x="3799521" y="5537280"/>
            <a:ext cx="158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400" dirty="0" err="1">
                <a:latin typeface="Arial" panose="020B0604020202020204" pitchFamily="34" charset="0"/>
              </a:rPr>
              <a:t>TiO</a:t>
            </a:r>
            <a:r>
              <a:rPr lang="ja-JP" altLang="en-US" sz="2400" baseline="-25000" dirty="0">
                <a:latin typeface="Arial" panose="020B0604020202020204" pitchFamily="34" charset="0"/>
              </a:rPr>
              <a:t>２</a:t>
            </a:r>
          </a:p>
        </p:txBody>
      </p:sp>
      <p:sp>
        <p:nvSpPr>
          <p:cNvPr id="29773" name="Text Box 76"/>
          <p:cNvSpPr txBox="1">
            <a:spLocks noChangeArrowheads="1"/>
          </p:cNvSpPr>
          <p:nvPr/>
        </p:nvSpPr>
        <p:spPr bwMode="auto">
          <a:xfrm>
            <a:off x="3575029" y="3006211"/>
            <a:ext cx="324008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 dirty="0" smtClean="0">
                <a:latin typeface="Arial" panose="020B0604020202020204" pitchFamily="34" charset="0"/>
              </a:rPr>
              <a:t>　　　　ヨウ素</a:t>
            </a:r>
            <a:r>
              <a:rPr lang="ja-JP" altLang="en-US" sz="2400" dirty="0">
                <a:latin typeface="Arial" panose="020B0604020202020204" pitchFamily="34" charset="0"/>
              </a:rPr>
              <a:t>電解液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</a:rPr>
              <a:t>Iodine electrolyte</a:t>
            </a:r>
            <a:endParaRPr lang="ja-JP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9775" name="Line 78"/>
          <p:cNvSpPr>
            <a:spLocks noChangeShapeType="1"/>
          </p:cNvSpPr>
          <p:nvPr/>
        </p:nvSpPr>
        <p:spPr bwMode="auto">
          <a:xfrm flipV="1">
            <a:off x="6084888" y="5805488"/>
            <a:ext cx="215900" cy="3603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776" name="Line 79"/>
          <p:cNvSpPr>
            <a:spLocks noChangeShapeType="1"/>
          </p:cNvSpPr>
          <p:nvPr/>
        </p:nvSpPr>
        <p:spPr bwMode="auto">
          <a:xfrm flipH="1" flipV="1">
            <a:off x="3995738" y="4508502"/>
            <a:ext cx="431800" cy="2889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777" name="Line 80"/>
          <p:cNvSpPr>
            <a:spLocks noChangeShapeType="1"/>
          </p:cNvSpPr>
          <p:nvPr/>
        </p:nvSpPr>
        <p:spPr bwMode="auto">
          <a:xfrm flipH="1" flipV="1">
            <a:off x="3851277" y="5239823"/>
            <a:ext cx="395665" cy="440331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778" name="Text Box 81"/>
          <p:cNvSpPr txBox="1">
            <a:spLocks noChangeArrowheads="1"/>
          </p:cNvSpPr>
          <p:nvPr/>
        </p:nvSpPr>
        <p:spPr bwMode="auto">
          <a:xfrm>
            <a:off x="2587669" y="1628777"/>
            <a:ext cx="1549315" cy="10156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電子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</a:rPr>
              <a:t>Electron</a:t>
            </a:r>
            <a:endParaRPr lang="ja-JP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9779" name="Line 82"/>
          <p:cNvSpPr>
            <a:spLocks noChangeShapeType="1"/>
          </p:cNvSpPr>
          <p:nvPr/>
        </p:nvSpPr>
        <p:spPr bwMode="auto">
          <a:xfrm>
            <a:off x="3708399" y="2133602"/>
            <a:ext cx="650919" cy="12006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780" name="Text Box 83"/>
          <p:cNvSpPr txBox="1">
            <a:spLocks noChangeArrowheads="1"/>
          </p:cNvSpPr>
          <p:nvPr/>
        </p:nvSpPr>
        <p:spPr bwMode="auto">
          <a:xfrm>
            <a:off x="1908177" y="2276475"/>
            <a:ext cx="93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（－）</a:t>
            </a:r>
          </a:p>
        </p:txBody>
      </p:sp>
      <p:sp>
        <p:nvSpPr>
          <p:cNvPr id="29781" name="Text Box 84"/>
          <p:cNvSpPr txBox="1">
            <a:spLocks noChangeArrowheads="1"/>
          </p:cNvSpPr>
          <p:nvPr/>
        </p:nvSpPr>
        <p:spPr bwMode="auto">
          <a:xfrm>
            <a:off x="6443663" y="2276475"/>
            <a:ext cx="1223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（＋）</a:t>
            </a:r>
          </a:p>
        </p:txBody>
      </p:sp>
      <p:sp>
        <p:nvSpPr>
          <p:cNvPr id="29782" name="Rectangle 85"/>
          <p:cNvSpPr>
            <a:spLocks noChangeArrowheads="1"/>
          </p:cNvSpPr>
          <p:nvPr/>
        </p:nvSpPr>
        <p:spPr bwMode="auto">
          <a:xfrm>
            <a:off x="2195513" y="2781302"/>
            <a:ext cx="360362" cy="30956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83" name="Oval 86"/>
          <p:cNvSpPr>
            <a:spLocks noChangeArrowheads="1"/>
          </p:cNvSpPr>
          <p:nvPr/>
        </p:nvSpPr>
        <p:spPr bwMode="auto">
          <a:xfrm>
            <a:off x="4294166" y="3381896"/>
            <a:ext cx="215900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800" b="1" dirty="0">
                <a:latin typeface="Arial" panose="020B0604020202020204" pitchFamily="34" charset="0"/>
              </a:rPr>
              <a:t>－</a:t>
            </a:r>
          </a:p>
        </p:txBody>
      </p:sp>
      <p:sp>
        <p:nvSpPr>
          <p:cNvPr id="29784" name="Oval 87"/>
          <p:cNvSpPr>
            <a:spLocks noChangeArrowheads="1"/>
          </p:cNvSpPr>
          <p:nvPr/>
        </p:nvSpPr>
        <p:spPr bwMode="auto">
          <a:xfrm>
            <a:off x="4067177" y="3068640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85" name="Oval 88"/>
          <p:cNvSpPr>
            <a:spLocks noChangeArrowheads="1"/>
          </p:cNvSpPr>
          <p:nvPr/>
        </p:nvSpPr>
        <p:spPr bwMode="auto">
          <a:xfrm>
            <a:off x="3779838" y="4365627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86" name="Oval 89"/>
          <p:cNvSpPr>
            <a:spLocks noChangeArrowheads="1"/>
          </p:cNvSpPr>
          <p:nvPr/>
        </p:nvSpPr>
        <p:spPr bwMode="auto">
          <a:xfrm>
            <a:off x="4067177" y="4005265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87" name="Oval 90"/>
          <p:cNvSpPr>
            <a:spLocks noChangeArrowheads="1"/>
          </p:cNvSpPr>
          <p:nvPr/>
        </p:nvSpPr>
        <p:spPr bwMode="auto">
          <a:xfrm>
            <a:off x="4068763" y="4149727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88" name="Oval 91"/>
          <p:cNvSpPr>
            <a:spLocks noChangeArrowheads="1"/>
          </p:cNvSpPr>
          <p:nvPr/>
        </p:nvSpPr>
        <p:spPr bwMode="auto">
          <a:xfrm>
            <a:off x="3995738" y="3860802"/>
            <a:ext cx="144462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89" name="Oval 92"/>
          <p:cNvSpPr>
            <a:spLocks noChangeArrowheads="1"/>
          </p:cNvSpPr>
          <p:nvPr/>
        </p:nvSpPr>
        <p:spPr bwMode="auto">
          <a:xfrm>
            <a:off x="3851277" y="3429002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90" name="Oval 93"/>
          <p:cNvSpPr>
            <a:spLocks noChangeArrowheads="1"/>
          </p:cNvSpPr>
          <p:nvPr/>
        </p:nvSpPr>
        <p:spPr bwMode="auto">
          <a:xfrm>
            <a:off x="4067177" y="3429002"/>
            <a:ext cx="144463" cy="730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92" name="Text Box 95"/>
          <p:cNvSpPr txBox="1">
            <a:spLocks noChangeArrowheads="1"/>
          </p:cNvSpPr>
          <p:nvPr/>
        </p:nvSpPr>
        <p:spPr bwMode="auto">
          <a:xfrm>
            <a:off x="6869792" y="2300213"/>
            <a:ext cx="197259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 dirty="0" smtClean="0">
                <a:latin typeface="Arial" panose="020B0604020202020204" pitchFamily="34" charset="0"/>
              </a:rPr>
              <a:t>　（</a:t>
            </a:r>
            <a:r>
              <a:rPr lang="ja-JP" altLang="en-US" sz="2400" dirty="0">
                <a:latin typeface="Arial" panose="020B0604020202020204" pitchFamily="34" charset="0"/>
              </a:rPr>
              <a:t>正極）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</a:rPr>
              <a:t>Positive </a:t>
            </a:r>
            <a:endParaRPr lang="en-US" altLang="ja-JP" sz="24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altLang="ja-JP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electrode</a:t>
            </a:r>
            <a:endParaRPr lang="ja-JP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9793" name="Rectangle 96"/>
          <p:cNvSpPr>
            <a:spLocks noChangeArrowheads="1"/>
          </p:cNvSpPr>
          <p:nvPr/>
        </p:nvSpPr>
        <p:spPr bwMode="auto">
          <a:xfrm>
            <a:off x="2555877" y="2781302"/>
            <a:ext cx="144463" cy="30956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94" name="Rectangle 97"/>
          <p:cNvSpPr>
            <a:spLocks noChangeArrowheads="1"/>
          </p:cNvSpPr>
          <p:nvPr/>
        </p:nvSpPr>
        <p:spPr bwMode="auto">
          <a:xfrm>
            <a:off x="6372227" y="2781302"/>
            <a:ext cx="144463" cy="30956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95" name="Text Box 98"/>
          <p:cNvSpPr txBox="1">
            <a:spLocks noChangeArrowheads="1"/>
          </p:cNvSpPr>
          <p:nvPr/>
        </p:nvSpPr>
        <p:spPr bwMode="auto">
          <a:xfrm>
            <a:off x="2463065" y="5737958"/>
            <a:ext cx="231306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 dirty="0" smtClean="0">
                <a:latin typeface="Arial" panose="020B0604020202020204" pitchFamily="34" charset="0"/>
              </a:rPr>
              <a:t>　　導電</a:t>
            </a:r>
            <a:r>
              <a:rPr lang="ja-JP" altLang="en-US" sz="2400" dirty="0">
                <a:latin typeface="Arial" panose="020B0604020202020204" pitchFamily="34" charset="0"/>
              </a:rPr>
              <a:t>膜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b="1" dirty="0" smtClean="0">
                <a:solidFill>
                  <a:srgbClr val="FF0000"/>
                </a:solidFill>
              </a:rPr>
              <a:t>Conducting </a:t>
            </a:r>
            <a:r>
              <a:rPr lang="en-US" altLang="ja-JP" sz="2400" b="1" dirty="0">
                <a:solidFill>
                  <a:srgbClr val="FF0000"/>
                </a:solidFill>
              </a:rPr>
              <a:t>layer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ja-JP" altLang="en-US" sz="2400" dirty="0">
              <a:latin typeface="Arial" panose="020B0604020202020204" pitchFamily="34" charset="0"/>
            </a:endParaRPr>
          </a:p>
        </p:txBody>
      </p:sp>
      <p:sp>
        <p:nvSpPr>
          <p:cNvPr id="29796" name="Line 99"/>
          <p:cNvSpPr>
            <a:spLocks noChangeShapeType="1"/>
          </p:cNvSpPr>
          <p:nvPr/>
        </p:nvSpPr>
        <p:spPr bwMode="auto">
          <a:xfrm>
            <a:off x="2627313" y="5805488"/>
            <a:ext cx="144462" cy="2159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29797" name="Object 100"/>
          <p:cNvGraphicFramePr>
            <a:graphicFrameLocks noChangeAspect="1"/>
          </p:cNvGraphicFramePr>
          <p:nvPr/>
        </p:nvGraphicFramePr>
        <p:xfrm>
          <a:off x="5364165" y="4437065"/>
          <a:ext cx="3714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数式" r:id="rId3" imgW="177646" imgH="241091" progId="Equation.3">
                  <p:embed/>
                </p:oleObj>
              </mc:Choice>
              <mc:Fallback>
                <p:oleObj name="数式" r:id="rId3" imgW="177646" imgH="241091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5" y="4437065"/>
                        <a:ext cx="37147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98" name="AutoShape 101"/>
          <p:cNvSpPr>
            <a:spLocks noChangeArrowheads="1"/>
          </p:cNvSpPr>
          <p:nvPr/>
        </p:nvSpPr>
        <p:spPr bwMode="auto">
          <a:xfrm>
            <a:off x="5003800" y="4652963"/>
            <a:ext cx="215900" cy="647700"/>
          </a:xfrm>
          <a:prstGeom prst="curvedRightArrow">
            <a:avLst>
              <a:gd name="adj1" fmla="val 60000"/>
              <a:gd name="adj2" fmla="val 1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9799" name="AutoShape 102"/>
          <p:cNvSpPr>
            <a:spLocks noChangeArrowheads="1"/>
          </p:cNvSpPr>
          <p:nvPr/>
        </p:nvSpPr>
        <p:spPr bwMode="auto">
          <a:xfrm rot="10800000" flipH="1">
            <a:off x="5795963" y="4508500"/>
            <a:ext cx="215900" cy="719138"/>
          </a:xfrm>
          <a:prstGeom prst="curvedLeftArrow">
            <a:avLst>
              <a:gd name="adj1" fmla="val 65569"/>
              <a:gd name="adj2" fmla="val 133235"/>
              <a:gd name="adj3" fmla="val 505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graphicFrame>
        <p:nvGraphicFramePr>
          <p:cNvPr id="29800" name="Object 103"/>
          <p:cNvGraphicFramePr>
            <a:graphicFrameLocks noChangeAspect="1"/>
          </p:cNvGraphicFramePr>
          <p:nvPr/>
        </p:nvGraphicFramePr>
        <p:xfrm>
          <a:off x="5364165" y="5084763"/>
          <a:ext cx="4032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数式" r:id="rId5" imgW="177646" imgH="190335" progId="Equation.3">
                  <p:embed/>
                </p:oleObj>
              </mc:Choice>
              <mc:Fallback>
                <p:oleObj name="数式" r:id="rId5" imgW="177646" imgH="190335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5" y="5084763"/>
                        <a:ext cx="403225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801" name="Line 104"/>
          <p:cNvSpPr>
            <a:spLocks noChangeShapeType="1"/>
          </p:cNvSpPr>
          <p:nvPr/>
        </p:nvSpPr>
        <p:spPr bwMode="auto">
          <a:xfrm>
            <a:off x="6443663" y="2276475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802" name="Line 105"/>
          <p:cNvSpPr>
            <a:spLocks noChangeShapeType="1"/>
          </p:cNvSpPr>
          <p:nvPr/>
        </p:nvSpPr>
        <p:spPr bwMode="auto">
          <a:xfrm flipH="1">
            <a:off x="5364163" y="2060575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803" name="Text Box 106"/>
          <p:cNvSpPr txBox="1">
            <a:spLocks noChangeArrowheads="1"/>
          </p:cNvSpPr>
          <p:nvPr/>
        </p:nvSpPr>
        <p:spPr bwMode="auto">
          <a:xfrm>
            <a:off x="5220494" y="1525331"/>
            <a:ext cx="136683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電流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</a:rPr>
              <a:t>Current</a:t>
            </a:r>
            <a:endParaRPr lang="ja-JP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9804" name="Text Box 107"/>
          <p:cNvSpPr txBox="1">
            <a:spLocks noChangeArrowheads="1"/>
          </p:cNvSpPr>
          <p:nvPr/>
        </p:nvSpPr>
        <p:spPr bwMode="auto">
          <a:xfrm>
            <a:off x="6707567" y="3921430"/>
            <a:ext cx="2688493" cy="301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電気</a:t>
            </a:r>
            <a:r>
              <a:rPr lang="ja-JP" altLang="en-US" sz="2400" dirty="0" smtClean="0">
                <a:latin typeface="Arial" panose="020B0604020202020204" pitchFamily="34" charset="0"/>
              </a:rPr>
              <a:t>伝導性ガラス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Electrical 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altLang="ja-JP" sz="2400" b="1" dirty="0" smtClean="0">
                <a:solidFill>
                  <a:srgbClr val="FF0000"/>
                </a:solidFill>
              </a:rPr>
              <a:t>conductivity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altLang="ja-JP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Glass</a:t>
            </a:r>
            <a:endParaRPr lang="ja-JP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ステンレス板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</a:rPr>
              <a:t>Stainless plate</a:t>
            </a:r>
            <a:endParaRPr lang="ja-JP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9805" name="Line 108"/>
          <p:cNvSpPr>
            <a:spLocks noChangeShapeType="1"/>
          </p:cNvSpPr>
          <p:nvPr/>
        </p:nvSpPr>
        <p:spPr bwMode="auto">
          <a:xfrm flipV="1">
            <a:off x="6732588" y="5157790"/>
            <a:ext cx="360362" cy="2873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806" name="Freeform 109"/>
          <p:cNvSpPr>
            <a:spLocks/>
          </p:cNvSpPr>
          <p:nvPr/>
        </p:nvSpPr>
        <p:spPr bwMode="auto">
          <a:xfrm rot="335413">
            <a:off x="971550" y="2276477"/>
            <a:ext cx="1252538" cy="1039813"/>
          </a:xfrm>
          <a:custGeom>
            <a:avLst/>
            <a:gdLst>
              <a:gd name="T0" fmla="*/ 2147483646 w 2880"/>
              <a:gd name="T1" fmla="*/ 2147483646 h 3000"/>
              <a:gd name="T2" fmla="*/ 2147483646 w 2880"/>
              <a:gd name="T3" fmla="*/ 2147483646 h 3000"/>
              <a:gd name="T4" fmla="*/ 2147483646 w 2880"/>
              <a:gd name="T5" fmla="*/ 2147483646 h 3000"/>
              <a:gd name="T6" fmla="*/ 2147483646 w 2880"/>
              <a:gd name="T7" fmla="*/ 2147483646 h 3000"/>
              <a:gd name="T8" fmla="*/ 2147483646 w 2880"/>
              <a:gd name="T9" fmla="*/ 2147483646 h 3000"/>
              <a:gd name="T10" fmla="*/ 2147483646 w 2880"/>
              <a:gd name="T11" fmla="*/ 2147483646 h 3000"/>
              <a:gd name="T12" fmla="*/ 2147483646 w 2880"/>
              <a:gd name="T13" fmla="*/ 2147483646 h 3000"/>
              <a:gd name="T14" fmla="*/ 2147483646 w 2880"/>
              <a:gd name="T15" fmla="*/ 2147483646 h 3000"/>
              <a:gd name="T16" fmla="*/ 2147483646 w 2880"/>
              <a:gd name="T17" fmla="*/ 2147483646 h 3000"/>
              <a:gd name="T18" fmla="*/ 2147483646 w 2880"/>
              <a:gd name="T19" fmla="*/ 2147483646 h 3000"/>
              <a:gd name="T20" fmla="*/ 2147483646 w 2880"/>
              <a:gd name="T21" fmla="*/ 2147483646 h 3000"/>
              <a:gd name="T22" fmla="*/ 2147483646 w 2880"/>
              <a:gd name="T23" fmla="*/ 2147483646 h 3000"/>
              <a:gd name="T24" fmla="*/ 2147483646 w 2880"/>
              <a:gd name="T25" fmla="*/ 2147483646 h 3000"/>
              <a:gd name="T26" fmla="*/ 2147483646 w 2880"/>
              <a:gd name="T27" fmla="*/ 2147483646 h 3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880" h="3000">
                <a:moveTo>
                  <a:pt x="60" y="300"/>
                </a:moveTo>
                <a:cubicBezTo>
                  <a:pt x="330" y="150"/>
                  <a:pt x="600" y="0"/>
                  <a:pt x="600" y="120"/>
                </a:cubicBezTo>
                <a:cubicBezTo>
                  <a:pt x="600" y="240"/>
                  <a:pt x="0" y="960"/>
                  <a:pt x="60" y="1020"/>
                </a:cubicBezTo>
                <a:cubicBezTo>
                  <a:pt x="120" y="1080"/>
                  <a:pt x="900" y="390"/>
                  <a:pt x="960" y="480"/>
                </a:cubicBezTo>
                <a:cubicBezTo>
                  <a:pt x="1020" y="570"/>
                  <a:pt x="330" y="1500"/>
                  <a:pt x="420" y="1560"/>
                </a:cubicBezTo>
                <a:cubicBezTo>
                  <a:pt x="510" y="1620"/>
                  <a:pt x="1410" y="780"/>
                  <a:pt x="1500" y="840"/>
                </a:cubicBezTo>
                <a:cubicBezTo>
                  <a:pt x="1590" y="900"/>
                  <a:pt x="900" y="1830"/>
                  <a:pt x="960" y="1920"/>
                </a:cubicBezTo>
                <a:cubicBezTo>
                  <a:pt x="1020" y="2010"/>
                  <a:pt x="1800" y="1320"/>
                  <a:pt x="1860" y="1380"/>
                </a:cubicBezTo>
                <a:cubicBezTo>
                  <a:pt x="1920" y="1440"/>
                  <a:pt x="1230" y="2220"/>
                  <a:pt x="1320" y="2280"/>
                </a:cubicBezTo>
                <a:cubicBezTo>
                  <a:pt x="1410" y="2340"/>
                  <a:pt x="2310" y="1680"/>
                  <a:pt x="2400" y="1740"/>
                </a:cubicBezTo>
                <a:cubicBezTo>
                  <a:pt x="2490" y="1800"/>
                  <a:pt x="1800" y="2580"/>
                  <a:pt x="1860" y="2640"/>
                </a:cubicBezTo>
                <a:cubicBezTo>
                  <a:pt x="1920" y="2700"/>
                  <a:pt x="2640" y="2100"/>
                  <a:pt x="2760" y="2100"/>
                </a:cubicBezTo>
                <a:cubicBezTo>
                  <a:pt x="2880" y="2100"/>
                  <a:pt x="2580" y="2490"/>
                  <a:pt x="2580" y="2640"/>
                </a:cubicBezTo>
                <a:cubicBezTo>
                  <a:pt x="2580" y="2790"/>
                  <a:pt x="2670" y="2895"/>
                  <a:pt x="2760" y="3000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807" name="Freeform 110"/>
          <p:cNvSpPr>
            <a:spLocks/>
          </p:cNvSpPr>
          <p:nvPr/>
        </p:nvSpPr>
        <p:spPr bwMode="auto">
          <a:xfrm rot="335413">
            <a:off x="850110" y="2836070"/>
            <a:ext cx="1252537" cy="1039813"/>
          </a:xfrm>
          <a:custGeom>
            <a:avLst/>
            <a:gdLst>
              <a:gd name="T0" fmla="*/ 2147483646 w 2880"/>
              <a:gd name="T1" fmla="*/ 2147483646 h 3000"/>
              <a:gd name="T2" fmla="*/ 2147483646 w 2880"/>
              <a:gd name="T3" fmla="*/ 2147483646 h 3000"/>
              <a:gd name="T4" fmla="*/ 2147483646 w 2880"/>
              <a:gd name="T5" fmla="*/ 2147483646 h 3000"/>
              <a:gd name="T6" fmla="*/ 2147483646 w 2880"/>
              <a:gd name="T7" fmla="*/ 2147483646 h 3000"/>
              <a:gd name="T8" fmla="*/ 2147483646 w 2880"/>
              <a:gd name="T9" fmla="*/ 2147483646 h 3000"/>
              <a:gd name="T10" fmla="*/ 2147483646 w 2880"/>
              <a:gd name="T11" fmla="*/ 2147483646 h 3000"/>
              <a:gd name="T12" fmla="*/ 2147483646 w 2880"/>
              <a:gd name="T13" fmla="*/ 2147483646 h 3000"/>
              <a:gd name="T14" fmla="*/ 2147483646 w 2880"/>
              <a:gd name="T15" fmla="*/ 2147483646 h 3000"/>
              <a:gd name="T16" fmla="*/ 2147483646 w 2880"/>
              <a:gd name="T17" fmla="*/ 2147483646 h 3000"/>
              <a:gd name="T18" fmla="*/ 2147483646 w 2880"/>
              <a:gd name="T19" fmla="*/ 2147483646 h 3000"/>
              <a:gd name="T20" fmla="*/ 2147483646 w 2880"/>
              <a:gd name="T21" fmla="*/ 2147483646 h 3000"/>
              <a:gd name="T22" fmla="*/ 2147483646 w 2880"/>
              <a:gd name="T23" fmla="*/ 2147483646 h 3000"/>
              <a:gd name="T24" fmla="*/ 2147483646 w 2880"/>
              <a:gd name="T25" fmla="*/ 2147483646 h 3000"/>
              <a:gd name="T26" fmla="*/ 2147483646 w 2880"/>
              <a:gd name="T27" fmla="*/ 2147483646 h 3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880" h="3000">
                <a:moveTo>
                  <a:pt x="60" y="300"/>
                </a:moveTo>
                <a:cubicBezTo>
                  <a:pt x="330" y="150"/>
                  <a:pt x="600" y="0"/>
                  <a:pt x="600" y="120"/>
                </a:cubicBezTo>
                <a:cubicBezTo>
                  <a:pt x="600" y="240"/>
                  <a:pt x="0" y="960"/>
                  <a:pt x="60" y="1020"/>
                </a:cubicBezTo>
                <a:cubicBezTo>
                  <a:pt x="120" y="1080"/>
                  <a:pt x="900" y="390"/>
                  <a:pt x="960" y="480"/>
                </a:cubicBezTo>
                <a:cubicBezTo>
                  <a:pt x="1020" y="570"/>
                  <a:pt x="330" y="1500"/>
                  <a:pt x="420" y="1560"/>
                </a:cubicBezTo>
                <a:cubicBezTo>
                  <a:pt x="510" y="1620"/>
                  <a:pt x="1410" y="780"/>
                  <a:pt x="1500" y="840"/>
                </a:cubicBezTo>
                <a:cubicBezTo>
                  <a:pt x="1590" y="900"/>
                  <a:pt x="900" y="1830"/>
                  <a:pt x="960" y="1920"/>
                </a:cubicBezTo>
                <a:cubicBezTo>
                  <a:pt x="1020" y="2010"/>
                  <a:pt x="1800" y="1320"/>
                  <a:pt x="1860" y="1380"/>
                </a:cubicBezTo>
                <a:cubicBezTo>
                  <a:pt x="1920" y="1440"/>
                  <a:pt x="1230" y="2220"/>
                  <a:pt x="1320" y="2280"/>
                </a:cubicBezTo>
                <a:cubicBezTo>
                  <a:pt x="1410" y="2340"/>
                  <a:pt x="2310" y="1680"/>
                  <a:pt x="2400" y="1740"/>
                </a:cubicBezTo>
                <a:cubicBezTo>
                  <a:pt x="2490" y="1800"/>
                  <a:pt x="1800" y="2580"/>
                  <a:pt x="1860" y="2640"/>
                </a:cubicBezTo>
                <a:cubicBezTo>
                  <a:pt x="1920" y="2700"/>
                  <a:pt x="2640" y="2100"/>
                  <a:pt x="2760" y="2100"/>
                </a:cubicBezTo>
                <a:cubicBezTo>
                  <a:pt x="2880" y="2100"/>
                  <a:pt x="2580" y="2490"/>
                  <a:pt x="2580" y="2640"/>
                </a:cubicBezTo>
                <a:cubicBezTo>
                  <a:pt x="2580" y="2790"/>
                  <a:pt x="2670" y="2895"/>
                  <a:pt x="2760" y="3000"/>
                </a:cubicBezTo>
              </a:path>
            </a:pathLst>
          </a:cu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808" name="AutoShape 111"/>
          <p:cNvSpPr>
            <a:spLocks noChangeArrowheads="1"/>
          </p:cNvSpPr>
          <p:nvPr/>
        </p:nvSpPr>
        <p:spPr bwMode="auto">
          <a:xfrm>
            <a:off x="0" y="1628775"/>
            <a:ext cx="863600" cy="863600"/>
          </a:xfrm>
          <a:prstGeom prst="sun">
            <a:avLst>
              <a:gd name="adj" fmla="val 25000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lIns="74295" tIns="8890" rIns="74295" bIns="8890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ja-JP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3" name="Text Box 72"/>
          <p:cNvSpPr txBox="1">
            <a:spLocks noChangeArrowheads="1"/>
          </p:cNvSpPr>
          <p:nvPr/>
        </p:nvSpPr>
        <p:spPr bwMode="auto">
          <a:xfrm>
            <a:off x="-138884" y="4953000"/>
            <a:ext cx="272968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電気</a:t>
            </a:r>
            <a:r>
              <a:rPr lang="ja-JP" altLang="en-US" sz="2400" dirty="0" smtClean="0">
                <a:latin typeface="Arial" panose="020B0604020202020204" pitchFamily="34" charset="0"/>
              </a:rPr>
              <a:t>伝導性ガラス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</a:rPr>
              <a:t>Electrical 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conductivity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</a:rPr>
              <a:t>Glass</a:t>
            </a:r>
            <a:endParaRPr lang="ja-JP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4" name="Line 77"/>
          <p:cNvSpPr>
            <a:spLocks noChangeShapeType="1"/>
          </p:cNvSpPr>
          <p:nvPr/>
        </p:nvSpPr>
        <p:spPr bwMode="auto">
          <a:xfrm flipV="1">
            <a:off x="2208217" y="4588554"/>
            <a:ext cx="171694" cy="422051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5" name="Text Box 94"/>
          <p:cNvSpPr txBox="1">
            <a:spLocks noChangeArrowheads="1"/>
          </p:cNvSpPr>
          <p:nvPr/>
        </p:nvSpPr>
        <p:spPr bwMode="auto">
          <a:xfrm>
            <a:off x="194629" y="3185509"/>
            <a:ext cx="221218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 dirty="0" smtClean="0">
                <a:latin typeface="Arial" panose="020B0604020202020204" pitchFamily="34" charset="0"/>
              </a:rPr>
              <a:t>（</a:t>
            </a:r>
            <a:r>
              <a:rPr lang="ja-JP" altLang="en-US" sz="2400" dirty="0">
                <a:latin typeface="Arial" panose="020B0604020202020204" pitchFamily="34" charset="0"/>
              </a:rPr>
              <a:t>負極）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ja-JP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　　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Negative </a:t>
            </a:r>
          </a:p>
          <a:p>
            <a:pPr>
              <a:spcBef>
                <a:spcPct val="50000"/>
              </a:spcBef>
              <a:buNone/>
            </a:pPr>
            <a:r>
              <a:rPr lang="ja-JP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　　</a:t>
            </a:r>
            <a:r>
              <a:rPr lang="en-US" altLang="ja-JP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electrode</a:t>
            </a:r>
            <a:endParaRPr lang="ja-JP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20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5384C-539B-4EB0-B1F9-78987C70AC7D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ja-JP" sz="140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145663" y="-39757"/>
            <a:ext cx="8720041" cy="726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buNone/>
            </a:pPr>
            <a:r>
              <a:rPr lang="en-US" altLang="ja-JP" sz="4400" dirty="0">
                <a:solidFill>
                  <a:srgbClr val="7030A0"/>
                </a:solidFill>
              </a:rPr>
              <a:t>Energy and Environmental Education</a:t>
            </a:r>
            <a:r>
              <a:rPr lang="en-US" altLang="ja-JP" sz="2000" dirty="0">
                <a:solidFill>
                  <a:srgbClr val="7030A0"/>
                </a:solidFill>
              </a:rPr>
              <a:t> (2H lecture x 9)</a:t>
            </a:r>
          </a:p>
          <a:p>
            <a:pPr>
              <a:buNone/>
            </a:pPr>
            <a:r>
              <a:rPr lang="en-US" altLang="ja-JP" dirty="0" smtClean="0">
                <a:solidFill>
                  <a:srgbClr val="7030A0"/>
                </a:solidFill>
              </a:rPr>
              <a:t>1</a:t>
            </a:r>
            <a:r>
              <a:rPr lang="en-US" altLang="ja-JP" dirty="0">
                <a:solidFill>
                  <a:srgbClr val="7030A0"/>
                </a:solidFill>
              </a:rPr>
              <a:t>. Global warming demonstration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2. Dye-sensitized solar cell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FF0000"/>
                </a:solidFill>
              </a:rPr>
              <a:t>3. Wind power using </a:t>
            </a:r>
            <a:r>
              <a:rPr lang="en-US" altLang="ja-JP" dirty="0" err="1">
                <a:solidFill>
                  <a:srgbClr val="FF0000"/>
                </a:solidFill>
              </a:rPr>
              <a:t>Savonius</a:t>
            </a:r>
            <a:r>
              <a:rPr lang="en-US" altLang="ja-JP" dirty="0">
                <a:solidFill>
                  <a:srgbClr val="FF0000"/>
                </a:solidFill>
              </a:rPr>
              <a:t> type windmill </a:t>
            </a:r>
            <a:r>
              <a:rPr lang="en-US" altLang="ja-JP" dirty="0">
                <a:solidFill>
                  <a:srgbClr val="7030A0"/>
                </a:solidFill>
              </a:rPr>
              <a:t/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4. Bamboo charcoal battery made from hand-cranked power generator and coffee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5. Energy-saving from one light bulb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6. Watch TV using electric power from bicycle power generator!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7. Recycle 7 (PET bottle fiber)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8. "Spaceship Japan "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9. For the sake of world peace!</a:t>
            </a:r>
            <a:endParaRPr lang="ja-JP" altLang="en-US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589B75-FFEF-42F2-A828-86EC6C360053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ja-JP" sz="1400"/>
          </a:p>
        </p:txBody>
      </p:sp>
      <p:sp>
        <p:nvSpPr>
          <p:cNvPr id="3174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-442913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>
                <a:ea typeface="HGｺﾞｼｯｸE" panose="020B0909000000000000" pitchFamily="49" charset="-128"/>
              </a:rPr>
              <a:t>サボニウス型風車風力発電機</a:t>
            </a:r>
            <a:r>
              <a:rPr lang="en-US" altLang="ja-JP" dirty="0" smtClean="0">
                <a:ea typeface="HGｺﾞｼｯｸE" panose="020B0909000000000000" pitchFamily="49" charset="-128"/>
              </a:rPr>
              <a:t/>
            </a:r>
            <a:br>
              <a:rPr lang="en-US" altLang="ja-JP" dirty="0" smtClean="0">
                <a:ea typeface="HGｺﾞｼｯｸE" panose="020B0909000000000000" pitchFamily="49" charset="-128"/>
              </a:rPr>
            </a:br>
            <a:r>
              <a:rPr lang="en-US" altLang="ja-JP" b="1" dirty="0" smtClean="0">
                <a:solidFill>
                  <a:srgbClr val="FF0000"/>
                </a:solidFill>
                <a:ea typeface="HGｺﾞｼｯｸE" panose="020B0909000000000000" pitchFamily="49" charset="-128"/>
              </a:rPr>
              <a:t> Wind Power Generator Utilizing </a:t>
            </a:r>
            <a:r>
              <a:rPr lang="en-US" altLang="ja-JP" b="1" dirty="0" err="1" smtClean="0">
                <a:solidFill>
                  <a:srgbClr val="FF0000"/>
                </a:solidFill>
                <a:ea typeface="HGｺﾞｼｯｸE" panose="020B0909000000000000" pitchFamily="49" charset="-128"/>
              </a:rPr>
              <a:t>Savonius</a:t>
            </a:r>
            <a:r>
              <a:rPr lang="en-US" altLang="ja-JP" b="1" dirty="0" smtClean="0">
                <a:solidFill>
                  <a:srgbClr val="FF0000"/>
                </a:solidFill>
                <a:ea typeface="HGｺﾞｼｯｸE" panose="020B0909000000000000" pitchFamily="49" charset="-128"/>
              </a:rPr>
              <a:t> Type Windmill generator</a:t>
            </a:r>
            <a:endParaRPr lang="ja-JP" altLang="en-US" b="1" dirty="0" smtClean="0">
              <a:solidFill>
                <a:srgbClr val="FF0000"/>
              </a:solidFill>
              <a:ea typeface="HGｺﾞｼｯｸE" panose="020B0909000000000000" pitchFamily="49" charset="-128"/>
            </a:endParaRPr>
          </a:p>
        </p:txBody>
      </p:sp>
      <p:pic>
        <p:nvPicPr>
          <p:cNvPr id="31748" name="Picture 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224" y="836713"/>
            <a:ext cx="4516811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3512" y="1563952"/>
            <a:ext cx="4520488" cy="529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12"/>
          <p:cNvSpPr txBox="1">
            <a:spLocks noChangeArrowheads="1"/>
          </p:cNvSpPr>
          <p:nvPr/>
        </p:nvSpPr>
        <p:spPr bwMode="auto">
          <a:xfrm>
            <a:off x="4584739" y="1033974"/>
            <a:ext cx="45592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</a:rPr>
              <a:t>Even has an attached TV unit!</a:t>
            </a:r>
            <a:endParaRPr lang="ja-JP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04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-50799" y="74977"/>
            <a:ext cx="760708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rgbClr val="FF0000"/>
                </a:solidFill>
              </a:rPr>
              <a:t>Various Types of Windmills</a:t>
            </a:r>
          </a:p>
          <a:p>
            <a:pPr algn="ctr"/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9401" y="1117601"/>
            <a:ext cx="345265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/>
              <a:t>水平軸風車</a:t>
            </a:r>
            <a:endParaRPr lang="en-US" altLang="ja-JP" sz="3600" dirty="0"/>
          </a:p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Horizontal axis windmill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92080" y="1155701"/>
            <a:ext cx="324232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/>
              <a:t>垂直軸風車</a:t>
            </a:r>
            <a:endParaRPr lang="en-US" altLang="ja-JP" sz="3600" dirty="0"/>
          </a:p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Vertical axis wind turbine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-2014" y="2921661"/>
            <a:ext cx="9028157" cy="3382567"/>
            <a:chOff x="0" y="2120430"/>
            <a:chExt cx="9135661" cy="3352523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12014" y="2190372"/>
              <a:ext cx="4503509" cy="3210276"/>
            </a:xfrm>
            <a:prstGeom prst="rect">
              <a:avLst/>
            </a:prstGeom>
          </p:spPr>
        </p:pic>
        <p:sp>
          <p:nvSpPr>
            <p:cNvPr id="6" name="正方形/長方形 5"/>
            <p:cNvSpPr/>
            <p:nvPr/>
          </p:nvSpPr>
          <p:spPr>
            <a:xfrm>
              <a:off x="1817120" y="2370656"/>
              <a:ext cx="927847" cy="5244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0" y="2120430"/>
              <a:ext cx="4562089" cy="335252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562088" y="2120430"/>
              <a:ext cx="4573573" cy="335252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" name="角丸四角形 13"/>
            <p:cNvSpPr/>
            <p:nvPr/>
          </p:nvSpPr>
          <p:spPr>
            <a:xfrm>
              <a:off x="7587192" y="3821774"/>
              <a:ext cx="1519187" cy="1591108"/>
            </a:xfrm>
            <a:prstGeom prst="roundRect">
              <a:avLst>
                <a:gd name="adj" fmla="val 5209"/>
              </a:avLst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216" y="2162939"/>
              <a:ext cx="4528166" cy="3251531"/>
            </a:xfrm>
            <a:prstGeom prst="rect">
              <a:avLst/>
            </a:prstGeom>
          </p:spPr>
        </p:pic>
      </p:grpSp>
      <p:sp>
        <p:nvSpPr>
          <p:cNvPr id="2" name="テキスト ボックス 1"/>
          <p:cNvSpPr txBox="1"/>
          <p:nvPr/>
        </p:nvSpPr>
        <p:spPr>
          <a:xfrm>
            <a:off x="9781" y="3552602"/>
            <a:ext cx="2159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Multi-blade type</a:t>
            </a:r>
          </a:p>
          <a:p>
            <a:endParaRPr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913402" y="3552601"/>
            <a:ext cx="1640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Cell wing type</a:t>
            </a:r>
            <a:endParaRPr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49696" y="3520517"/>
            <a:ext cx="1640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Paddle</a:t>
            </a:r>
            <a:r>
              <a:rPr lang="ja-JP" altLang="en-US" b="1" dirty="0">
                <a:solidFill>
                  <a:srgbClr val="FF0000"/>
                </a:solidFill>
              </a:rPr>
              <a:t>　</a:t>
            </a:r>
            <a:r>
              <a:rPr lang="en-US" altLang="ja-JP" b="1" dirty="0">
                <a:solidFill>
                  <a:srgbClr val="FF0000"/>
                </a:solidFill>
              </a:rPr>
              <a:t>type</a:t>
            </a:r>
            <a:endParaRPr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923059" y="3001045"/>
            <a:ext cx="2011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Cross-flow</a:t>
            </a:r>
            <a:r>
              <a:rPr lang="ja-JP" altLang="en-US" b="1" dirty="0">
                <a:solidFill>
                  <a:srgbClr val="FF0000"/>
                </a:solidFill>
              </a:rPr>
              <a:t>　</a:t>
            </a:r>
            <a:r>
              <a:rPr lang="en-US" altLang="ja-JP" b="1" dirty="0">
                <a:solidFill>
                  <a:srgbClr val="FF0000"/>
                </a:solidFill>
              </a:rPr>
              <a:t>type</a:t>
            </a:r>
            <a:endParaRPr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713936" y="3488473"/>
            <a:ext cx="1640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Darius</a:t>
            </a:r>
            <a:r>
              <a:rPr lang="ja-JP" altLang="en-US" b="1" dirty="0">
                <a:solidFill>
                  <a:srgbClr val="FF0000"/>
                </a:solidFill>
              </a:rPr>
              <a:t>　</a:t>
            </a:r>
            <a:r>
              <a:rPr lang="en-US" altLang="ja-JP" b="1" dirty="0">
                <a:solidFill>
                  <a:srgbClr val="FF0000"/>
                </a:solidFill>
              </a:rPr>
              <a:t>type</a:t>
            </a:r>
            <a:endParaRPr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469360" y="5108685"/>
            <a:ext cx="23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b="1" dirty="0" err="1">
                <a:solidFill>
                  <a:srgbClr val="FF0000"/>
                </a:solidFill>
              </a:rPr>
              <a:t>Savonious</a:t>
            </a:r>
            <a:r>
              <a:rPr lang="en-US" altLang="ja-JP" b="1" dirty="0">
                <a:solidFill>
                  <a:srgbClr val="FF0000"/>
                </a:solidFill>
              </a:rPr>
              <a:t> type</a:t>
            </a:r>
            <a:endParaRPr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430078" y="4788347"/>
            <a:ext cx="2126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S-shaped rotor type</a:t>
            </a:r>
            <a:endParaRPr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533655" y="5060559"/>
            <a:ext cx="1640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Gyro </a:t>
            </a:r>
            <a:r>
              <a:rPr lang="en-US" altLang="ja-JP" b="1" dirty="0" err="1">
                <a:solidFill>
                  <a:srgbClr val="FF0000"/>
                </a:solidFill>
              </a:rPr>
              <a:t>milltype</a:t>
            </a:r>
            <a:endParaRPr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192906" y="4887110"/>
            <a:ext cx="1640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Propeller type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-22303" y="5092643"/>
            <a:ext cx="1816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Dutch</a:t>
            </a:r>
            <a:r>
              <a:rPr lang="ja-JP" altLang="en-US" b="1" dirty="0">
                <a:solidFill>
                  <a:srgbClr val="FF0000"/>
                </a:solidFill>
              </a:rPr>
              <a:t>　</a:t>
            </a:r>
            <a:r>
              <a:rPr lang="en-US" altLang="ja-JP" b="1" dirty="0">
                <a:solidFill>
                  <a:srgbClr val="FF0000"/>
                </a:solidFill>
              </a:rPr>
              <a:t>type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641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G:\ゼミ\パワー係数.gif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28600"/>
            <a:ext cx="8474075" cy="5986463"/>
          </a:xfrm>
          <a:noFill/>
        </p:spPr>
      </p:pic>
      <p:sp>
        <p:nvSpPr>
          <p:cNvPr id="6" name="正方形/長方形 5"/>
          <p:cNvSpPr/>
          <p:nvPr/>
        </p:nvSpPr>
        <p:spPr>
          <a:xfrm>
            <a:off x="4143377" y="6215065"/>
            <a:ext cx="4714875" cy="3571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>
                <a:solidFill>
                  <a:schemeClr val="tx1"/>
                </a:solidFill>
                <a:latin typeface="Arial" charset="0"/>
              </a:rPr>
              <a:t>『</a:t>
            </a:r>
            <a:r>
              <a:rPr lang="ja-JP" altLang="en-US">
                <a:solidFill>
                  <a:schemeClr val="tx1"/>
                </a:solidFill>
                <a:latin typeface="Arial" charset="0"/>
              </a:rPr>
              <a:t>風力エネルギーの基礎</a:t>
            </a:r>
            <a:r>
              <a:rPr lang="en-US" altLang="ja-JP">
                <a:solidFill>
                  <a:schemeClr val="tx1"/>
                </a:solidFill>
                <a:latin typeface="Arial" charset="0"/>
              </a:rPr>
              <a:t>』</a:t>
            </a:r>
            <a:r>
              <a:rPr lang="ja-JP" altLang="en-US">
                <a:solidFill>
                  <a:schemeClr val="tx1"/>
                </a:solidFill>
                <a:latin typeface="Arial" charset="0"/>
              </a:rPr>
              <a:t>　牛山 泉　</a:t>
            </a:r>
            <a:r>
              <a:rPr lang="en-US" altLang="ja-JP">
                <a:solidFill>
                  <a:schemeClr val="tx1"/>
                </a:solidFill>
                <a:latin typeface="Arial" charset="0"/>
              </a:rPr>
              <a:t>p.92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63600" y="0"/>
            <a:ext cx="73025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sz="2400" b="1" dirty="0">
                <a:solidFill>
                  <a:srgbClr val="FF0000"/>
                </a:solidFill>
              </a:rPr>
              <a:t>The output characteristics of the wind turbine</a:t>
            </a:r>
          </a:p>
          <a:p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55809" y="731500"/>
            <a:ext cx="5502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Theoretical efficiency of the propeller-type windmill</a:t>
            </a:r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3353" y="1715091"/>
            <a:ext cx="1443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Power Factor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22948" y="4468383"/>
            <a:ext cx="70264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Peripheral speed ratio</a:t>
            </a:r>
            <a:r>
              <a:rPr lang="ja-JP" altLang="en-US" b="1" dirty="0">
                <a:solidFill>
                  <a:srgbClr val="FF0000"/>
                </a:solidFill>
              </a:rPr>
              <a:t>（</a:t>
            </a:r>
            <a:r>
              <a:rPr lang="en-US" altLang="ja-JP" b="1" dirty="0">
                <a:solidFill>
                  <a:srgbClr val="FF0000"/>
                </a:solidFill>
              </a:rPr>
              <a:t>The peripheral speed of the wing/wind speed</a:t>
            </a:r>
            <a:r>
              <a:rPr lang="ja-JP" altLang="en-US" b="1" dirty="0">
                <a:solidFill>
                  <a:srgbClr val="FF0000"/>
                </a:solidFill>
              </a:rPr>
              <a:t>）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69089" y="2388486"/>
            <a:ext cx="2159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Multi-blade type</a:t>
            </a:r>
          </a:p>
          <a:p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899612" y="1654831"/>
            <a:ext cx="1640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Darius</a:t>
            </a:r>
            <a:r>
              <a:rPr lang="ja-JP" altLang="en-US" b="1" dirty="0">
                <a:solidFill>
                  <a:srgbClr val="FF0000"/>
                </a:solidFill>
              </a:rPr>
              <a:t>　</a:t>
            </a:r>
            <a:r>
              <a:rPr lang="en-US" altLang="ja-JP" b="1" dirty="0">
                <a:solidFill>
                  <a:srgbClr val="FF0000"/>
                </a:solidFill>
              </a:rPr>
              <a:t>type</a:t>
            </a:r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34837" y="2850150"/>
            <a:ext cx="1640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b="1" dirty="0" err="1">
                <a:solidFill>
                  <a:srgbClr val="FF0000"/>
                </a:solidFill>
              </a:rPr>
              <a:t>Savoniustype</a:t>
            </a:r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94131" y="3338878"/>
            <a:ext cx="1816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Dutch</a:t>
            </a:r>
            <a:r>
              <a:rPr lang="ja-JP" altLang="en-US" b="1" dirty="0">
                <a:solidFill>
                  <a:srgbClr val="FF0000"/>
                </a:solidFill>
              </a:rPr>
              <a:t>　</a:t>
            </a:r>
            <a:r>
              <a:rPr lang="en-US" altLang="ja-JP" b="1" dirty="0" err="1">
                <a:solidFill>
                  <a:srgbClr val="FF0000"/>
                </a:solidFill>
              </a:rPr>
              <a:t>typetype</a:t>
            </a:r>
            <a:endParaRPr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29538" y="1285498"/>
            <a:ext cx="3244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Three blades propeller type</a:t>
            </a:r>
            <a:endParaRPr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70839" y="1300790"/>
            <a:ext cx="3244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2-blade propeller type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650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>
              <a:latin typeface="Calibri" panose="020F0502020204030204" pitchFamily="34" charset="0"/>
            </a:endParaRPr>
          </a:p>
        </p:txBody>
      </p:sp>
      <p:sp>
        <p:nvSpPr>
          <p:cNvPr id="4" name="アーチ 3"/>
          <p:cNvSpPr/>
          <p:nvPr/>
        </p:nvSpPr>
        <p:spPr>
          <a:xfrm rot="17029870">
            <a:off x="258763" y="1200152"/>
            <a:ext cx="1987550" cy="2384425"/>
          </a:xfrm>
          <a:prstGeom prst="blockArc">
            <a:avLst>
              <a:gd name="adj1" fmla="val 10444688"/>
              <a:gd name="adj2" fmla="val 184298"/>
              <a:gd name="adj3" fmla="val 851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5" name="アーチ 4"/>
          <p:cNvSpPr/>
          <p:nvPr/>
        </p:nvSpPr>
        <p:spPr>
          <a:xfrm rot="6830762">
            <a:off x="129383" y="3694907"/>
            <a:ext cx="1812925" cy="2205038"/>
          </a:xfrm>
          <a:prstGeom prst="blockArc">
            <a:avLst>
              <a:gd name="adj1" fmla="val 10444688"/>
              <a:gd name="adj2" fmla="val 184298"/>
              <a:gd name="adj3" fmla="val 851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 rot="705657">
            <a:off x="1084263" y="3235325"/>
            <a:ext cx="285750" cy="8572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" name="円/楕円 6"/>
          <p:cNvSpPr/>
          <p:nvPr/>
        </p:nvSpPr>
        <p:spPr>
          <a:xfrm rot="1167819">
            <a:off x="1049340" y="3481390"/>
            <a:ext cx="376237" cy="35718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" name="左矢印 7"/>
          <p:cNvSpPr/>
          <p:nvPr/>
        </p:nvSpPr>
        <p:spPr>
          <a:xfrm>
            <a:off x="1428750" y="1643063"/>
            <a:ext cx="1214438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7" name="左矢印 16"/>
          <p:cNvSpPr/>
          <p:nvPr/>
        </p:nvSpPr>
        <p:spPr>
          <a:xfrm>
            <a:off x="1285877" y="2928938"/>
            <a:ext cx="1357313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225" name="テキスト ボックス 17"/>
          <p:cNvSpPr txBox="1">
            <a:spLocks noChangeArrowheads="1"/>
          </p:cNvSpPr>
          <p:nvPr/>
        </p:nvSpPr>
        <p:spPr bwMode="auto">
          <a:xfrm>
            <a:off x="1429007" y="3679033"/>
            <a:ext cx="20707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400" b="1" dirty="0">
                <a:solidFill>
                  <a:srgbClr val="FF0000"/>
                </a:solidFill>
              </a:rPr>
              <a:t>Central axis</a:t>
            </a:r>
          </a:p>
          <a:p>
            <a:pPr eaLnBrk="1" hangingPunct="1"/>
            <a:endParaRPr lang="ja-JP" altLang="en-US" sz="2400" dirty="0">
              <a:latin typeface="Calibri" panose="020F0502020204030204" pitchFamily="34" charset="0"/>
            </a:endParaRPr>
          </a:p>
        </p:txBody>
      </p:sp>
      <p:sp>
        <p:nvSpPr>
          <p:cNvPr id="19" name="左矢印 18"/>
          <p:cNvSpPr/>
          <p:nvPr/>
        </p:nvSpPr>
        <p:spPr>
          <a:xfrm>
            <a:off x="1928813" y="4071938"/>
            <a:ext cx="1143000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227" name="テキスト ボックス 19"/>
          <p:cNvSpPr txBox="1">
            <a:spLocks noChangeArrowheads="1"/>
          </p:cNvSpPr>
          <p:nvPr/>
        </p:nvSpPr>
        <p:spPr bwMode="auto">
          <a:xfrm>
            <a:off x="2071690" y="4500565"/>
            <a:ext cx="12858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b="1" dirty="0">
                <a:solidFill>
                  <a:srgbClr val="FF0000"/>
                </a:solidFill>
              </a:rPr>
              <a:t>Wind that stops the paddle</a:t>
            </a:r>
            <a:br>
              <a:rPr lang="en-US" altLang="ja-JP" b="1" dirty="0">
                <a:solidFill>
                  <a:srgbClr val="FF0000"/>
                </a:solidFill>
              </a:rPr>
            </a:b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9228" name="テキスト ボックス 22"/>
          <p:cNvSpPr txBox="1">
            <a:spLocks noChangeArrowheads="1"/>
          </p:cNvSpPr>
          <p:nvPr/>
        </p:nvSpPr>
        <p:spPr bwMode="auto">
          <a:xfrm>
            <a:off x="1584552" y="1792587"/>
            <a:ext cx="323447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b="1" dirty="0">
                <a:solidFill>
                  <a:srgbClr val="FF0000"/>
                </a:solidFill>
              </a:rPr>
              <a:t>Wind that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rotates paddle</a:t>
            </a:r>
            <a:br>
              <a:rPr lang="en-US" altLang="ja-JP" b="1" dirty="0">
                <a:solidFill>
                  <a:srgbClr val="FF0000"/>
                </a:solidFill>
              </a:rPr>
            </a:br>
            <a:endParaRPr lang="en-US" altLang="ja-JP" b="1" dirty="0">
              <a:solidFill>
                <a:srgbClr val="FF0000"/>
              </a:solidFill>
            </a:endParaRPr>
          </a:p>
          <a:p>
            <a:pPr eaLnBrk="1" hangingPunct="1"/>
            <a:endParaRPr lang="en-US" altLang="ja-JP" dirty="0">
              <a:latin typeface="Calibri" panose="020F0502020204030204" pitchFamily="34" charset="0"/>
            </a:endParaRPr>
          </a:p>
          <a:p>
            <a:pPr eaLnBrk="1" hangingPunct="1"/>
            <a:endParaRPr lang="en-US" altLang="ja-JP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ja-JP" b="1" dirty="0">
                <a:solidFill>
                  <a:srgbClr val="FF0000"/>
                </a:solidFill>
                <a:latin typeface="Calibri" panose="020F0502020204030204" pitchFamily="34" charset="0"/>
              </a:rPr>
              <a:t>Direction of the wind</a:t>
            </a:r>
            <a:endParaRPr lang="ja-JP" alt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左矢印 23"/>
          <p:cNvSpPr/>
          <p:nvPr/>
        </p:nvSpPr>
        <p:spPr>
          <a:xfrm>
            <a:off x="1857377" y="5500688"/>
            <a:ext cx="1285875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8" name="直線矢印コネクタ 17"/>
          <p:cNvCxnSpPr/>
          <p:nvPr/>
        </p:nvCxnSpPr>
        <p:spPr>
          <a:xfrm rot="5400000">
            <a:off x="607219" y="821533"/>
            <a:ext cx="642938" cy="428625"/>
          </a:xfrm>
          <a:prstGeom prst="straightConnector1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rot="5400000">
            <a:off x="-1321593" y="2607469"/>
            <a:ext cx="4786312" cy="857250"/>
          </a:xfrm>
          <a:prstGeom prst="straightConnector1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2" name="テキスト ボックス 17"/>
          <p:cNvSpPr txBox="1">
            <a:spLocks noChangeArrowheads="1"/>
          </p:cNvSpPr>
          <p:nvPr/>
        </p:nvSpPr>
        <p:spPr bwMode="auto">
          <a:xfrm>
            <a:off x="785813" y="252414"/>
            <a:ext cx="1357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paddle</a:t>
            </a:r>
            <a:endParaRPr lang="ja-JP" alt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20148" y="6036470"/>
            <a:ext cx="3057525" cy="5000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Drag-type windmill</a:t>
            </a:r>
            <a:endParaRPr lang="ja-JP" alt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234" name="テキスト ボックス 31"/>
          <p:cNvSpPr txBox="1">
            <a:spLocks noChangeArrowheads="1"/>
          </p:cNvSpPr>
          <p:nvPr/>
        </p:nvSpPr>
        <p:spPr bwMode="auto">
          <a:xfrm>
            <a:off x="2143125" y="-24228"/>
            <a:ext cx="705866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4800" b="1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What’s a </a:t>
            </a:r>
            <a:r>
              <a:rPr lang="en-US" altLang="ja-JP" sz="4800" b="1" dirty="0" err="1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Savonius</a:t>
            </a:r>
            <a:r>
              <a:rPr lang="en-US" altLang="ja-JP" sz="4800" b="1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type windmill?</a:t>
            </a:r>
          </a:p>
          <a:p>
            <a:pPr algn="r" eaLnBrk="1" hangingPunct="1"/>
            <a:r>
              <a:rPr lang="en-US" altLang="ja-JP" sz="3600" dirty="0" smtClean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Part</a:t>
            </a:r>
            <a:r>
              <a:rPr lang="en-US" altLang="ja-JP" sz="36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①</a:t>
            </a:r>
            <a:endParaRPr lang="ja-JP" altLang="en-US" sz="36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8" name="アーチ 37"/>
          <p:cNvSpPr/>
          <p:nvPr/>
        </p:nvSpPr>
        <p:spPr>
          <a:xfrm rot="16481336">
            <a:off x="7335839" y="3325813"/>
            <a:ext cx="1844675" cy="2057400"/>
          </a:xfrm>
          <a:prstGeom prst="blockArc">
            <a:avLst>
              <a:gd name="adj1" fmla="val 10444688"/>
              <a:gd name="adj2" fmla="val 184298"/>
              <a:gd name="adj3" fmla="val 8519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39" name="アーチ 38"/>
          <p:cNvSpPr/>
          <p:nvPr/>
        </p:nvSpPr>
        <p:spPr>
          <a:xfrm rot="5714169">
            <a:off x="7316788" y="4186239"/>
            <a:ext cx="1703388" cy="1903413"/>
          </a:xfrm>
          <a:prstGeom prst="blockArc">
            <a:avLst>
              <a:gd name="adj1" fmla="val 10444688"/>
              <a:gd name="adj2" fmla="val 184298"/>
              <a:gd name="adj3" fmla="val 8519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7929565" y="4624388"/>
            <a:ext cx="293687" cy="23336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238" name="テキスト ボックス 9"/>
          <p:cNvSpPr txBox="1">
            <a:spLocks noChangeArrowheads="1"/>
          </p:cNvSpPr>
          <p:nvPr/>
        </p:nvSpPr>
        <p:spPr bwMode="auto">
          <a:xfrm>
            <a:off x="7238048" y="6410776"/>
            <a:ext cx="24114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FF0000"/>
                </a:solidFill>
              </a:rPr>
              <a:t>Central axis</a:t>
            </a:r>
          </a:p>
          <a:p>
            <a:pPr eaLnBrk="1" hangingPunct="1"/>
            <a:endParaRPr lang="ja-JP" altLang="en-US" sz="2400" dirty="0">
              <a:latin typeface="Calibri" panose="020F0502020204030204" pitchFamily="34" charset="0"/>
            </a:endParaRPr>
          </a:p>
        </p:txBody>
      </p:sp>
      <p:cxnSp>
        <p:nvCxnSpPr>
          <p:cNvPr id="42" name="直線矢印コネクタ 41"/>
          <p:cNvCxnSpPr/>
          <p:nvPr/>
        </p:nvCxnSpPr>
        <p:spPr>
          <a:xfrm rot="16200000" flipV="1">
            <a:off x="7582695" y="5368133"/>
            <a:ext cx="1516062" cy="320675"/>
          </a:xfrm>
          <a:prstGeom prst="straightConnector1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rot="10800000">
            <a:off x="7572377" y="2357438"/>
            <a:ext cx="1000125" cy="285750"/>
          </a:xfrm>
          <a:prstGeom prst="straightConnector1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rot="16200000" flipH="1">
            <a:off x="8072440" y="3643315"/>
            <a:ext cx="1214437" cy="71437"/>
          </a:xfrm>
          <a:prstGeom prst="straightConnector1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42" name="テキスト ボックス 9"/>
          <p:cNvSpPr txBox="1">
            <a:spLocks noChangeArrowheads="1"/>
          </p:cNvSpPr>
          <p:nvPr/>
        </p:nvSpPr>
        <p:spPr bwMode="auto">
          <a:xfrm>
            <a:off x="7816208" y="2571709"/>
            <a:ext cx="1557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FF0000"/>
                </a:solidFill>
              </a:rPr>
              <a:t>bucket</a:t>
            </a:r>
          </a:p>
          <a:p>
            <a:pPr eaLnBrk="1" hangingPunct="1"/>
            <a:endParaRPr lang="ja-JP" altLang="en-US" sz="2400" dirty="0">
              <a:latin typeface="Calibri" panose="020F0502020204030204" pitchFamily="34" charset="0"/>
            </a:endParaRPr>
          </a:p>
        </p:txBody>
      </p:sp>
      <p:sp>
        <p:nvSpPr>
          <p:cNvPr id="56" name="角丸四角形 55"/>
          <p:cNvSpPr>
            <a:spLocks noChangeArrowheads="1"/>
          </p:cNvSpPr>
          <p:nvPr/>
        </p:nvSpPr>
        <p:spPr bwMode="auto">
          <a:xfrm>
            <a:off x="3276601" y="3765090"/>
            <a:ext cx="4618036" cy="3152442"/>
          </a:xfrm>
          <a:prstGeom prst="roundRect">
            <a:avLst>
              <a:gd name="adj" fmla="val 16667"/>
            </a:avLst>
          </a:prstGeom>
          <a:noFill/>
          <a:ln w="25400" cap="rnd" algn="ctr">
            <a:solidFill>
              <a:srgbClr val="3399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D99694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endParaRPr lang="en-US" altLang="ja-JP" sz="2400" dirty="0">
              <a:latin typeface="Calibri" panose="020F0502020204030204" pitchFamily="34" charset="0"/>
            </a:endParaRPr>
          </a:p>
          <a:p>
            <a:r>
              <a:rPr lang="en-US" altLang="ja-JP" sz="2400" dirty="0" err="1">
                <a:solidFill>
                  <a:srgbClr val="FF0000"/>
                </a:solidFill>
              </a:rPr>
              <a:t>Savonius</a:t>
            </a:r>
            <a:r>
              <a:rPr lang="en-US" altLang="ja-JP" sz="2400" dirty="0">
                <a:solidFill>
                  <a:srgbClr val="FF0000"/>
                </a:solidFill>
              </a:rPr>
              <a:t> type windmill</a:t>
            </a:r>
          </a:p>
          <a:p>
            <a:pPr eaLnBrk="1" hangingPunct="1"/>
            <a:r>
              <a:rPr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Invented by </a:t>
            </a:r>
            <a:r>
              <a:rPr lang="en-US" altLang="ja-JP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Savonius</a:t>
            </a:r>
            <a:r>
              <a:rPr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from Finland.</a:t>
            </a:r>
          </a:p>
          <a:p>
            <a:pPr eaLnBrk="1" hangingPunct="1"/>
            <a:r>
              <a:rPr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Cut cylindrical tube vertically into two; install a central axis and shift the left and right to make a windmill</a:t>
            </a:r>
            <a:endParaRPr lang="ja-JP" altLang="en-US" sz="2400" dirty="0">
              <a:latin typeface="Calibri" panose="020F0502020204030204" pitchFamily="34" charset="0"/>
            </a:endParaRPr>
          </a:p>
        </p:txBody>
      </p:sp>
      <p:sp>
        <p:nvSpPr>
          <p:cNvPr id="59" name="フローチャート : 記憶データ 58"/>
          <p:cNvSpPr>
            <a:spLocks noChangeArrowheads="1"/>
          </p:cNvSpPr>
          <p:nvPr/>
        </p:nvSpPr>
        <p:spPr bwMode="auto">
          <a:xfrm rot="5400000">
            <a:off x="5522915" y="1692277"/>
            <a:ext cx="1527175" cy="1285875"/>
          </a:xfrm>
          <a:prstGeom prst="flowChartOnlineStorage">
            <a:avLst/>
          </a:prstGeom>
          <a:solidFill>
            <a:schemeClr val="accent6">
              <a:lumMod val="20000"/>
              <a:lumOff val="80000"/>
            </a:schemeClr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ja-JP" altLang="en-US">
              <a:solidFill>
                <a:schemeClr val="lt1"/>
              </a:solidFill>
            </a:endParaRPr>
          </a:p>
        </p:txBody>
      </p:sp>
      <p:sp>
        <p:nvSpPr>
          <p:cNvPr id="61" name="右矢印 60"/>
          <p:cNvSpPr/>
          <p:nvPr/>
        </p:nvSpPr>
        <p:spPr>
          <a:xfrm>
            <a:off x="4714877" y="2214563"/>
            <a:ext cx="785813" cy="500062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5" name="円柱 84"/>
          <p:cNvSpPr/>
          <p:nvPr/>
        </p:nvSpPr>
        <p:spPr>
          <a:xfrm>
            <a:off x="6572252" y="1428750"/>
            <a:ext cx="142875" cy="1785938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2" name="フローチャート : 磁気ディスク 61"/>
          <p:cNvSpPr/>
          <p:nvPr/>
        </p:nvSpPr>
        <p:spPr>
          <a:xfrm>
            <a:off x="3286125" y="1428752"/>
            <a:ext cx="1219200" cy="1857375"/>
          </a:xfrm>
          <a:prstGeom prst="flowChartMagneticDis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0" name="フローチャート : 記憶データ 59"/>
          <p:cNvSpPr>
            <a:spLocks noChangeArrowheads="1"/>
          </p:cNvSpPr>
          <p:nvPr/>
        </p:nvSpPr>
        <p:spPr bwMode="auto">
          <a:xfrm rot="16200000">
            <a:off x="6153151" y="1895477"/>
            <a:ext cx="1528762" cy="1309687"/>
          </a:xfrm>
          <a:prstGeom prst="flowChartOnlineStorage">
            <a:avLst/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ja-JP" alt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1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/>
          <p:cNvSpPr>
            <a:spLocks noChangeArrowheads="1"/>
          </p:cNvSpPr>
          <p:nvPr/>
        </p:nvSpPr>
        <p:spPr bwMode="auto">
          <a:xfrm>
            <a:off x="0" y="0"/>
            <a:ext cx="4616970" cy="68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latin typeface="Calibri" panose="020F0502020204030204" pitchFamily="34" charset="0"/>
              </a:rPr>
              <a:t>　</a:t>
            </a:r>
            <a:r>
              <a:rPr lang="ja-JP" altLang="en-US" sz="1400" dirty="0">
                <a:latin typeface="Calibri" panose="020F0502020204030204" pitchFamily="34" charset="0"/>
              </a:rPr>
              <a:t>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　　　　　　　　　　　　　　　　　　　　作詞　川村康文</a:t>
            </a:r>
            <a:endParaRPr lang="en-US" altLang="ja-JP" sz="14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Ｃ　　　 Ａｍ　  Ｆ　　　　  　　Ｇ　　　Ｃ   　　 Ａｍ 　Ｆ　　　  Ｇ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自転車発電，シャカシャカライト，手回し発電，圧電発電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Ｆ　　　　   Ｇ　　　    Ｃ　    Ａｍ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さーああ　みんなで発電（自転車こいで）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Ｆ　　　　   Ｇ　　　    Ｃ　    Ａｍ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さーああ　みんなで発電（シャカシャカライト）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Ｆ　　　　   Ｇ　　　    Ｃ　    Ａｍ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さーああ　みんなで発電（手回し発電）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Ｆ　　　　   Ｇ　　　    Ｃ　    Ａｍ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さーああ　みんなで発電（圧電発電）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Ｆ　　　    Ｇ　　　  Ｇ　　　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みんなで発電　はじめよう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Ｃ　　　 Ａｍ　  Ｆ　　　　  　　Ｇ　　　Ｃ   　　 Ａｍ　 Ｆ　　  　Ｇ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自転車発電，シャカシャカライト，手回し発電，圧電発電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Ｃ　　　　　　　　　　　　　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１．ジュースが飲みたい　冷蔵庫で冷やそう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Ｃ　　　　　　　　　　　　　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ビールも飲みたい　　　冷蔵庫で冷やそう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Ｃ　　　 Ａｍ　  Ｆ　　　　  　　Ｇ　　　Ｃ   　　 Ａｍ　 Ｆ　　  　Ｇ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自転車発電，シャカシャカライト，手回し発電，圧電発電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Ｃ　　　　　　　　　       　Ｆ　　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２．ラジオが聞きたい　　テレビがみたい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Ｃ　　　　　　　    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扇風機より　　　エアコンがほしい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Ｃ　　　 Ａｍ　  Ｆ　　　　  　　Ｇ　　　Ｃ   　　 Ａｍ　 Ｆ　　     Ｇ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自転車発電，シャカシャカライト，手回し発電，圧電発電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400" dirty="0">
              <a:latin typeface="Calibri" panose="020F0502020204030204" pitchFamily="34" charset="0"/>
            </a:endParaRPr>
          </a:p>
        </p:txBody>
      </p:sp>
      <p:sp>
        <p:nvSpPr>
          <p:cNvPr id="48131" name="Rectangle 9"/>
          <p:cNvSpPr>
            <a:spLocks noChangeArrowheads="1"/>
          </p:cNvSpPr>
          <p:nvPr/>
        </p:nvSpPr>
        <p:spPr bwMode="auto">
          <a:xfrm>
            <a:off x="4581527" y="680492"/>
            <a:ext cx="4562475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  　Ｃ　　　　　　　     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３．大型テレビで　　ドラマがみたい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Ｃ　　　　　　　      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電子レンジで　　チンしてご飯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Ｃ　　　 Ａｍ　  Ｆ　　　　  　　Ｇ　　　Ｃ   　　 Ａｍ　 Ｆ　  　　Ｇ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自転車発電，シャカシャカライト，手回し発電，圧電発電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Ｃ　　　　　　　　　　　　　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Calibri" panose="020F0502020204030204" pitchFamily="34" charset="0"/>
              </a:rPr>
              <a:t>4</a:t>
            </a:r>
            <a:r>
              <a:rPr lang="ja-JP" altLang="en-US" sz="1400" dirty="0" err="1">
                <a:latin typeface="Calibri" panose="020F0502020204030204" pitchFamily="34" charset="0"/>
              </a:rPr>
              <a:t>．</a:t>
            </a:r>
            <a:r>
              <a:rPr lang="ja-JP" altLang="en-US" sz="1400" dirty="0">
                <a:latin typeface="Calibri" panose="020F0502020204030204" pitchFamily="34" charset="0"/>
              </a:rPr>
              <a:t>ジュースが飲みたい　冷蔵庫で冷やそう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Ｃ　　　　　　　　　　　　　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ビールも飲みたい　　　冷蔵庫で冷やそう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Ｃ　　　 Ａｍ　  Ｆ　　　　  　　Ｇ　　　Ｃ   　　 Ａｍ</a:t>
            </a:r>
            <a:r>
              <a:rPr lang="ja-JP" altLang="en-US" sz="1400">
                <a:latin typeface="Calibri" panose="020F0502020204030204" pitchFamily="34" charset="0"/>
              </a:rPr>
              <a:t>　 Ｆ</a:t>
            </a:r>
            <a:r>
              <a:rPr lang="ja-JP" altLang="en-US" sz="1400" dirty="0">
                <a:latin typeface="Calibri" panose="020F0502020204030204" pitchFamily="34" charset="0"/>
              </a:rPr>
              <a:t>　</a:t>
            </a:r>
            <a:r>
              <a:rPr lang="ja-JP" altLang="en-US" sz="1400">
                <a:latin typeface="Calibri" panose="020F0502020204030204" pitchFamily="34" charset="0"/>
              </a:rPr>
              <a:t>　  </a:t>
            </a:r>
            <a:r>
              <a:rPr lang="ja-JP" altLang="en-US" sz="1400" dirty="0">
                <a:latin typeface="Calibri" panose="020F0502020204030204" pitchFamily="34" charset="0"/>
              </a:rPr>
              <a:t>　Ｇ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自転車発電，シャカシャカライト，手回し発電，圧電発電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 </a:t>
            </a:r>
            <a:endParaRPr lang="en-US" altLang="ja-JP" sz="14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Ｆ　　　　   Ｇ　　　    Ｃ　    Ａｍ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さーああ　みんなで発電（自転車こいで）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Ｆ　　　　   Ｇ　　　    Ｃ　    Ａｍ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さーああ　みんなで発電（シャカシャカライト）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Ｆ　　　　   Ｇ　　　    Ｃ　    Ａｍ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さーああ　みんなで発電（手回し発電）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Ｆ　　　　   Ｇ　　　    Ｃ　    Ａｍ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さーああ　みんなで発電（圧電発電）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Ｆ　　　　     Ｇ　　　  Ｇ　　  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Calibri" panose="020F0502020204030204" pitchFamily="34" charset="0"/>
              </a:rPr>
              <a:t>　　みんなが　大好き　この地球</a:t>
            </a:r>
          </a:p>
        </p:txBody>
      </p:sp>
      <p:sp>
        <p:nvSpPr>
          <p:cNvPr id="48132" name="Rectangle 10"/>
          <p:cNvSpPr>
            <a:spLocks noChangeArrowheads="1"/>
          </p:cNvSpPr>
          <p:nvPr/>
        </p:nvSpPr>
        <p:spPr bwMode="auto">
          <a:xfrm>
            <a:off x="251522" y="21412"/>
            <a:ext cx="22541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>
                <a:solidFill>
                  <a:srgbClr val="9705FF"/>
                </a:solidFill>
                <a:latin typeface="Calibri" panose="020F0502020204030204" pitchFamily="34" charset="0"/>
              </a:rPr>
              <a:t>みんなで発電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12096" y="21412"/>
            <a:ext cx="55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A Song for Generating Energy  “</a:t>
            </a:r>
            <a:r>
              <a:rPr lang="en-US" altLang="ja-JP" dirty="0" err="1"/>
              <a:t>Minna</a:t>
            </a:r>
            <a:r>
              <a:rPr lang="en-US" altLang="ja-JP" dirty="0"/>
              <a:t> de </a:t>
            </a:r>
            <a:r>
              <a:rPr lang="en-US" altLang="ja-JP" dirty="0" err="1"/>
              <a:t>Hatsuden</a:t>
            </a:r>
            <a:r>
              <a:rPr lang="en-US" altLang="ja-JP" dirty="0"/>
              <a:t>”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911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アーチ 2"/>
          <p:cNvSpPr/>
          <p:nvPr/>
        </p:nvSpPr>
        <p:spPr>
          <a:xfrm rot="16481336">
            <a:off x="328613" y="750888"/>
            <a:ext cx="2832100" cy="3003550"/>
          </a:xfrm>
          <a:prstGeom prst="blockArc">
            <a:avLst>
              <a:gd name="adj1" fmla="val 10444688"/>
              <a:gd name="adj2" fmla="val 184298"/>
              <a:gd name="adj3" fmla="val 8519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4" name="アーチ 3"/>
          <p:cNvSpPr/>
          <p:nvPr/>
        </p:nvSpPr>
        <p:spPr>
          <a:xfrm rot="5714169">
            <a:off x="973931" y="1997869"/>
            <a:ext cx="2878138" cy="3003550"/>
          </a:xfrm>
          <a:prstGeom prst="blockArc">
            <a:avLst>
              <a:gd name="adj1" fmla="val 10444688"/>
              <a:gd name="adj2" fmla="val 184298"/>
              <a:gd name="adj3" fmla="val 8519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1643065" y="2681290"/>
            <a:ext cx="428625" cy="35718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245" name="テキスト ボックス 9"/>
          <p:cNvSpPr txBox="1">
            <a:spLocks noChangeArrowheads="1"/>
          </p:cNvSpPr>
          <p:nvPr/>
        </p:nvSpPr>
        <p:spPr bwMode="auto">
          <a:xfrm>
            <a:off x="-46478" y="471399"/>
            <a:ext cx="18376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FF0000"/>
                </a:solidFill>
              </a:rPr>
              <a:t>Central axis</a:t>
            </a:r>
          </a:p>
          <a:p>
            <a:pPr eaLnBrk="1" hangingPunct="1"/>
            <a:endParaRPr lang="ja-JP" altLang="en-US" sz="2400" dirty="0">
              <a:latin typeface="Calibri" panose="020F0502020204030204" pitchFamily="34" charset="0"/>
            </a:endParaRPr>
          </a:p>
        </p:txBody>
      </p:sp>
      <p:sp>
        <p:nvSpPr>
          <p:cNvPr id="27" name="上カーブ矢印 26"/>
          <p:cNvSpPr/>
          <p:nvPr/>
        </p:nvSpPr>
        <p:spPr>
          <a:xfrm rot="5400000">
            <a:off x="285752" y="1643063"/>
            <a:ext cx="2143125" cy="1428750"/>
          </a:xfrm>
          <a:prstGeom prst="curvedUpArrow">
            <a:avLst>
              <a:gd name="adj1" fmla="val 7128"/>
              <a:gd name="adj2" fmla="val 22199"/>
              <a:gd name="adj3" fmla="val 1655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28" name="左矢印 27"/>
          <p:cNvSpPr/>
          <p:nvPr/>
        </p:nvSpPr>
        <p:spPr>
          <a:xfrm>
            <a:off x="2143125" y="1143000"/>
            <a:ext cx="1714500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9" name="左矢印 28"/>
          <p:cNvSpPr/>
          <p:nvPr/>
        </p:nvSpPr>
        <p:spPr>
          <a:xfrm>
            <a:off x="2643190" y="1571625"/>
            <a:ext cx="1214437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0" name="右カーブ矢印 29"/>
          <p:cNvSpPr/>
          <p:nvPr/>
        </p:nvSpPr>
        <p:spPr>
          <a:xfrm>
            <a:off x="1571627" y="1643065"/>
            <a:ext cx="1000125" cy="1214437"/>
          </a:xfrm>
          <a:prstGeom prst="curvedRightArrow">
            <a:avLst>
              <a:gd name="adj1" fmla="val 12372"/>
              <a:gd name="adj2" fmla="val 50000"/>
              <a:gd name="adj3" fmla="val 25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32" name="左カーブ矢印 31"/>
          <p:cNvSpPr/>
          <p:nvPr/>
        </p:nvSpPr>
        <p:spPr>
          <a:xfrm rot="709132">
            <a:off x="2079627" y="3257550"/>
            <a:ext cx="511175" cy="825500"/>
          </a:xfrm>
          <a:prstGeom prst="curvedLeftArrow">
            <a:avLst>
              <a:gd name="adj1" fmla="val 17498"/>
              <a:gd name="adj2" fmla="val 41307"/>
              <a:gd name="adj3" fmla="val 25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33" name="左カーブ矢印 32"/>
          <p:cNvSpPr/>
          <p:nvPr/>
        </p:nvSpPr>
        <p:spPr>
          <a:xfrm rot="243401">
            <a:off x="2573338" y="2571750"/>
            <a:ext cx="785812" cy="2000250"/>
          </a:xfrm>
          <a:prstGeom prst="curvedLeftArrow">
            <a:avLst>
              <a:gd name="adj1" fmla="val 25076"/>
              <a:gd name="adj2" fmla="val 72775"/>
              <a:gd name="adj3" fmla="val 28389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34" name="左矢印 33"/>
          <p:cNvSpPr/>
          <p:nvPr/>
        </p:nvSpPr>
        <p:spPr>
          <a:xfrm>
            <a:off x="285752" y="3786188"/>
            <a:ext cx="1643063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5" name="左矢印 34"/>
          <p:cNvSpPr/>
          <p:nvPr/>
        </p:nvSpPr>
        <p:spPr>
          <a:xfrm>
            <a:off x="285752" y="4214813"/>
            <a:ext cx="2143125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254" name="テキスト ボックス 35"/>
          <p:cNvSpPr txBox="1">
            <a:spLocks noChangeArrowheads="1"/>
          </p:cNvSpPr>
          <p:nvPr/>
        </p:nvSpPr>
        <p:spPr bwMode="auto">
          <a:xfrm>
            <a:off x="3857627" y="1143002"/>
            <a:ext cx="2428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000"/>
              <a:t>バケットを</a:t>
            </a:r>
            <a:endParaRPr lang="en-US" altLang="ja-JP" sz="2000"/>
          </a:p>
          <a:p>
            <a:pPr eaLnBrk="1" hangingPunct="1"/>
            <a:r>
              <a:rPr lang="ja-JP" altLang="en-US" sz="2000"/>
              <a:t>回転させる向きの風</a:t>
            </a:r>
          </a:p>
        </p:txBody>
      </p:sp>
      <p:sp>
        <p:nvSpPr>
          <p:cNvPr id="37" name="左矢印 36"/>
          <p:cNvSpPr/>
          <p:nvPr/>
        </p:nvSpPr>
        <p:spPr>
          <a:xfrm>
            <a:off x="4000502" y="2857500"/>
            <a:ext cx="1643063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8" name="左矢印 37"/>
          <p:cNvSpPr/>
          <p:nvPr/>
        </p:nvSpPr>
        <p:spPr>
          <a:xfrm>
            <a:off x="4000502" y="4000500"/>
            <a:ext cx="1643063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9" name="左矢印 38"/>
          <p:cNvSpPr/>
          <p:nvPr/>
        </p:nvSpPr>
        <p:spPr>
          <a:xfrm>
            <a:off x="4000502" y="4572000"/>
            <a:ext cx="1643063" cy="28575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258" name="テキスト ボックス 40"/>
          <p:cNvSpPr txBox="1">
            <a:spLocks noChangeArrowheads="1"/>
          </p:cNvSpPr>
          <p:nvPr/>
        </p:nvSpPr>
        <p:spPr bwMode="auto">
          <a:xfrm>
            <a:off x="3929065" y="3214690"/>
            <a:ext cx="2643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000"/>
              <a:t>バケットの回転を</a:t>
            </a:r>
            <a:endParaRPr lang="en-US" altLang="ja-JP" sz="2000"/>
          </a:p>
          <a:p>
            <a:pPr eaLnBrk="1" hangingPunct="1"/>
            <a:r>
              <a:rPr lang="ja-JP" altLang="en-US" sz="2000"/>
              <a:t>止める向きの風</a:t>
            </a:r>
          </a:p>
        </p:txBody>
      </p:sp>
      <p:sp>
        <p:nvSpPr>
          <p:cNvPr id="43" name="角丸四角形 42"/>
          <p:cNvSpPr>
            <a:spLocks noChangeArrowheads="1"/>
          </p:cNvSpPr>
          <p:nvPr/>
        </p:nvSpPr>
        <p:spPr bwMode="auto">
          <a:xfrm>
            <a:off x="142877" y="4643438"/>
            <a:ext cx="1685925" cy="1643062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D99694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000" dirty="0">
                <a:solidFill>
                  <a:srgbClr val="FF0000"/>
                </a:solidFill>
              </a:rPr>
              <a:t>Wind that helped to rotate the bucket</a:t>
            </a:r>
          </a:p>
          <a:p>
            <a:pPr eaLnBrk="1" hangingPunct="1"/>
            <a:endParaRPr lang="ja-JP" altLang="en-US" sz="2400" dirty="0">
              <a:latin typeface="Calibri" panose="020F0502020204030204" pitchFamily="34" charset="0"/>
            </a:endParaRPr>
          </a:p>
        </p:txBody>
      </p:sp>
      <p:cxnSp>
        <p:nvCxnSpPr>
          <p:cNvPr id="45" name="直線矢印コネクタ 44"/>
          <p:cNvCxnSpPr>
            <a:endCxn id="9" idx="1"/>
          </p:cNvCxnSpPr>
          <p:nvPr/>
        </p:nvCxnSpPr>
        <p:spPr>
          <a:xfrm rot="16200000" flipH="1">
            <a:off x="253209" y="1280321"/>
            <a:ext cx="1843087" cy="1063625"/>
          </a:xfrm>
          <a:prstGeom prst="straightConnector1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>
            <a:stCxn id="10263" idx="0"/>
          </p:cNvCxnSpPr>
          <p:nvPr/>
        </p:nvCxnSpPr>
        <p:spPr>
          <a:xfrm flipV="1">
            <a:off x="2821435" y="4714877"/>
            <a:ext cx="178595" cy="1357312"/>
          </a:xfrm>
          <a:prstGeom prst="straightConnector1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 rot="16200000" flipV="1">
            <a:off x="821533" y="4393407"/>
            <a:ext cx="2500313" cy="857250"/>
          </a:xfrm>
          <a:prstGeom prst="straightConnector1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3" name="テキスト ボックス 9"/>
          <p:cNvSpPr txBox="1">
            <a:spLocks noChangeArrowheads="1"/>
          </p:cNvSpPr>
          <p:nvPr/>
        </p:nvSpPr>
        <p:spPr bwMode="auto">
          <a:xfrm>
            <a:off x="2142778" y="6072190"/>
            <a:ext cx="1357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bucket</a:t>
            </a:r>
            <a:endParaRPr lang="ja-JP" alt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264" name="テキスト ボックス 1"/>
          <p:cNvSpPr txBox="1">
            <a:spLocks noChangeArrowheads="1"/>
          </p:cNvSpPr>
          <p:nvPr/>
        </p:nvSpPr>
        <p:spPr bwMode="auto">
          <a:xfrm>
            <a:off x="906126" y="-83511"/>
            <a:ext cx="85252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4000" b="1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What’s a </a:t>
            </a:r>
            <a:r>
              <a:rPr lang="en-US" altLang="ja-JP" sz="4000" b="1" dirty="0" err="1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Savonius</a:t>
            </a:r>
            <a:r>
              <a:rPr lang="en-US" altLang="ja-JP" sz="4000" b="1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type windmill?</a:t>
            </a:r>
          </a:p>
          <a:p>
            <a:r>
              <a:rPr lang="ja-JP" altLang="en-US" sz="48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　　　　　</a:t>
            </a:r>
            <a:r>
              <a:rPr lang="en-US" altLang="ja-JP" sz="4000" dirty="0" smtClean="0">
                <a:solidFill>
                  <a:srgbClr val="FF0000"/>
                </a:solidFill>
              </a:rPr>
              <a:t>Part</a:t>
            </a:r>
            <a:r>
              <a:rPr lang="en-US" altLang="ja-JP" sz="4000" dirty="0">
                <a:solidFill>
                  <a:srgbClr val="FF0000"/>
                </a:solidFill>
              </a:rPr>
              <a:t>②</a:t>
            </a:r>
          </a:p>
        </p:txBody>
      </p:sp>
      <p:sp>
        <p:nvSpPr>
          <p:cNvPr id="26" name="角丸四角形 25"/>
          <p:cNvSpPr>
            <a:spLocks noChangeArrowheads="1"/>
          </p:cNvSpPr>
          <p:nvPr/>
        </p:nvSpPr>
        <p:spPr bwMode="auto">
          <a:xfrm>
            <a:off x="6096000" y="1676400"/>
            <a:ext cx="2857500" cy="28194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D99694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en-US" altLang="ja-JP" sz="2800" dirty="0">
              <a:latin typeface="Calibri" panose="020F0502020204030204" pitchFamily="34" charset="0"/>
            </a:endParaRPr>
          </a:p>
          <a:p>
            <a:pPr eaLnBrk="1" hangingPunct="1"/>
            <a:r>
              <a:rPr lang="ja-JP" alt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●</a:t>
            </a:r>
            <a:r>
              <a:rPr lang="en-US" altLang="ja-JP" sz="2000" dirty="0">
                <a:solidFill>
                  <a:srgbClr val="FF0000"/>
                </a:solidFill>
                <a:latin typeface="Calibri" panose="020F0502020204030204" pitchFamily="34" charset="0"/>
              </a:rPr>
              <a:t>Operates without worrying about the direction of the wind</a:t>
            </a:r>
          </a:p>
          <a:p>
            <a:r>
              <a:rPr lang="ja-JP" altLang="en-US" sz="2000" b="1" dirty="0">
                <a:solidFill>
                  <a:srgbClr val="FF0000"/>
                </a:solidFill>
              </a:rPr>
              <a:t>●</a:t>
            </a:r>
            <a:r>
              <a:rPr lang="en-US" altLang="ja-JP" sz="2000" b="1" dirty="0">
                <a:solidFill>
                  <a:srgbClr val="FF0000"/>
                </a:solidFill>
              </a:rPr>
              <a:t>Less noise</a:t>
            </a:r>
            <a:endParaRPr lang="en-US" altLang="ja-JP" sz="2000" dirty="0">
              <a:latin typeface="Calibri" panose="020F0502020204030204" pitchFamily="34" charset="0"/>
            </a:endParaRPr>
          </a:p>
          <a:p>
            <a:r>
              <a:rPr lang="ja-JP" altLang="en-US" sz="2000" b="1" dirty="0">
                <a:solidFill>
                  <a:srgbClr val="FF0000"/>
                </a:solidFill>
              </a:rPr>
              <a:t>●</a:t>
            </a:r>
            <a:r>
              <a:rPr lang="en-US" altLang="ja-JP" sz="2000" b="1" dirty="0">
                <a:solidFill>
                  <a:srgbClr val="FF0000"/>
                </a:solidFill>
              </a:rPr>
              <a:t>Bootable in the wind a small amount of</a:t>
            </a:r>
          </a:p>
          <a:p>
            <a:pPr algn="ctr" eaLnBrk="1" hangingPunct="1"/>
            <a:endParaRPr lang="ja-JP" altLang="en-US" sz="2800" dirty="0">
              <a:latin typeface="Calibri" panose="020F0502020204030204" pitchFamily="34" charset="0"/>
            </a:endParaRPr>
          </a:p>
        </p:txBody>
      </p:sp>
      <p:sp>
        <p:nvSpPr>
          <p:cNvPr id="10266" name="テキスト ボックス 35"/>
          <p:cNvSpPr txBox="1">
            <a:spLocks noChangeArrowheads="1"/>
          </p:cNvSpPr>
          <p:nvPr/>
        </p:nvSpPr>
        <p:spPr bwMode="auto">
          <a:xfrm>
            <a:off x="4500565" y="5391151"/>
            <a:ext cx="44291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b="1" dirty="0">
                <a:solidFill>
                  <a:srgbClr val="FF0000"/>
                </a:solidFill>
              </a:rPr>
              <a:t>It’s a future type of windmill suitable for the urban environment</a:t>
            </a:r>
          </a:p>
          <a:p>
            <a:pPr eaLnBrk="1" hangingPunct="1"/>
            <a:endParaRPr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4357690" y="5429252"/>
            <a:ext cx="4429125" cy="1285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1" name="テキスト ボックス 9"/>
          <p:cNvSpPr txBox="1">
            <a:spLocks noChangeArrowheads="1"/>
          </p:cNvSpPr>
          <p:nvPr/>
        </p:nvSpPr>
        <p:spPr bwMode="auto">
          <a:xfrm>
            <a:off x="3881355" y="982042"/>
            <a:ext cx="241434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400" dirty="0"/>
              <a:t/>
            </a:r>
            <a:br>
              <a:rPr lang="en-US" altLang="ja-JP" sz="2400" dirty="0"/>
            </a:br>
            <a:endParaRPr lang="en-US" altLang="ja-JP" sz="2400" dirty="0"/>
          </a:p>
          <a:p>
            <a:r>
              <a:rPr lang="en-US" altLang="ja-JP" sz="2400" b="1" dirty="0">
                <a:solidFill>
                  <a:srgbClr val="FF0000"/>
                </a:solidFill>
              </a:rPr>
              <a:t>Wind direction that rotates the bucket</a:t>
            </a:r>
          </a:p>
          <a:p>
            <a:pPr eaLnBrk="1" hangingPunct="1"/>
            <a:endParaRPr lang="ja-JP" alt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テキスト ボックス 9"/>
          <p:cNvSpPr txBox="1">
            <a:spLocks noChangeArrowheads="1"/>
          </p:cNvSpPr>
          <p:nvPr/>
        </p:nvSpPr>
        <p:spPr bwMode="auto">
          <a:xfrm>
            <a:off x="3961565" y="3292105"/>
            <a:ext cx="241434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400" dirty="0"/>
              <a:t/>
            </a:r>
            <a:br>
              <a:rPr lang="en-US" altLang="ja-JP" sz="2400" dirty="0"/>
            </a:br>
            <a:endParaRPr lang="en-US" altLang="ja-JP" sz="2400" dirty="0"/>
          </a:p>
          <a:p>
            <a:r>
              <a:rPr lang="en-US" altLang="ja-JP" sz="2400" b="1" dirty="0">
                <a:solidFill>
                  <a:srgbClr val="FF0000"/>
                </a:solidFill>
              </a:rPr>
              <a:t>Wind direction that stops the rotation of bucket</a:t>
            </a:r>
            <a:endParaRPr lang="ja-JP" alt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06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DA8C1E-7650-4DCE-92CB-4C5769D433B0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ja-JP" sz="1400"/>
          </a:p>
        </p:txBody>
      </p:sp>
      <p:pic>
        <p:nvPicPr>
          <p:cNvPr id="34820" name="図 2" descr="savokanayama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087" y="2892514"/>
            <a:ext cx="4802401" cy="395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図 3" descr="savokanayama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9025" y="1285875"/>
            <a:ext cx="4173538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0" y="1928815"/>
            <a:ext cx="4929188" cy="129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ja-JP" sz="2400" dirty="0">
                <a:latin typeface="+mj-lt"/>
                <a:ea typeface="+mj-ea"/>
                <a:cs typeface="+mj-cs"/>
              </a:rPr>
              <a:t>Aichi Prefecture Nagoya-</a:t>
            </a:r>
            <a:r>
              <a:rPr lang="en-US" altLang="ja-JP" sz="2400" dirty="0" err="1">
                <a:latin typeface="+mj-lt"/>
                <a:ea typeface="+mj-ea"/>
                <a:cs typeface="+mj-cs"/>
              </a:rPr>
              <a:t>shi</a:t>
            </a:r>
            <a:r>
              <a:rPr lang="ja-JP" altLang="en-US" sz="2400" dirty="0">
                <a:latin typeface="+mj-lt"/>
                <a:ea typeface="+mj-ea"/>
                <a:cs typeface="+mj-cs"/>
              </a:rPr>
              <a:t>　</a:t>
            </a:r>
            <a:endParaRPr lang="en-US" altLang="ja-JP" sz="2400" dirty="0"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ja-JP" altLang="en-US" sz="2400" dirty="0">
                <a:latin typeface="+mj-lt"/>
                <a:ea typeface="+mj-ea"/>
                <a:cs typeface="+mj-cs"/>
              </a:rPr>
              <a:t> </a:t>
            </a:r>
            <a:r>
              <a:rPr lang="en-US" altLang="ja-JP" sz="2400" dirty="0" err="1">
                <a:latin typeface="+mj-lt"/>
                <a:ea typeface="+mj-ea"/>
                <a:cs typeface="+mj-cs"/>
              </a:rPr>
              <a:t>Asunal</a:t>
            </a:r>
            <a:r>
              <a:rPr lang="en-US" altLang="ja-JP" sz="2400" dirty="0">
                <a:latin typeface="+mj-lt"/>
                <a:ea typeface="+mj-ea"/>
                <a:cs typeface="+mj-cs"/>
              </a:rPr>
              <a:t> </a:t>
            </a:r>
            <a:r>
              <a:rPr lang="en-US" altLang="ja-JP" sz="2400" dirty="0" err="1">
                <a:latin typeface="+mj-lt"/>
                <a:ea typeface="+mj-ea"/>
                <a:cs typeface="+mj-cs"/>
              </a:rPr>
              <a:t>Kanayama</a:t>
            </a:r>
            <a:r>
              <a:rPr lang="ja-JP" altLang="en-US" sz="2400" dirty="0">
                <a:latin typeface="+mj-lt"/>
                <a:ea typeface="+mj-ea"/>
                <a:cs typeface="+mj-cs"/>
              </a:rPr>
              <a:t/>
            </a:r>
            <a:br>
              <a:rPr lang="ja-JP" altLang="en-US" sz="2400" dirty="0">
                <a:latin typeface="+mj-lt"/>
                <a:ea typeface="+mj-ea"/>
                <a:cs typeface="+mj-cs"/>
              </a:rPr>
            </a:br>
            <a:r>
              <a:rPr lang="ja-JP" altLang="en-US" sz="2400" dirty="0">
                <a:latin typeface="+mj-lt"/>
                <a:ea typeface="+mj-ea"/>
                <a:cs typeface="+mj-cs"/>
              </a:rPr>
              <a:t>（</a:t>
            </a:r>
            <a:r>
              <a:rPr lang="en-US" altLang="ja-JP" sz="2400" dirty="0">
                <a:latin typeface="+mj-lt"/>
                <a:ea typeface="+mj-ea"/>
                <a:cs typeface="+mj-cs"/>
              </a:rPr>
              <a:t> </a:t>
            </a:r>
            <a:r>
              <a:rPr lang="en-US" altLang="ja-JP" sz="2400" dirty="0" err="1">
                <a:latin typeface="+mj-lt"/>
                <a:ea typeface="+mj-ea"/>
                <a:cs typeface="+mj-cs"/>
              </a:rPr>
              <a:t>Inaba</a:t>
            </a:r>
            <a:r>
              <a:rPr lang="en-US" altLang="ja-JP" sz="2400" dirty="0">
                <a:latin typeface="+mj-lt"/>
                <a:ea typeface="+mj-ea"/>
                <a:cs typeface="+mj-cs"/>
              </a:rPr>
              <a:t> Denki Manufacturing-Built with NEDO Subsidy)</a:t>
            </a:r>
            <a:endParaRPr lang="ja-JP" altLang="en-US" sz="2400" dirty="0">
              <a:latin typeface="+mj-lt"/>
              <a:ea typeface="+mj-ea"/>
              <a:cs typeface="+mj-cs"/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 flipV="1">
            <a:off x="5214940" y="1000127"/>
            <a:ext cx="928687" cy="500063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rot="10800000">
            <a:off x="8072440" y="1000125"/>
            <a:ext cx="642937" cy="357188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V="1">
            <a:off x="7929565" y="4286250"/>
            <a:ext cx="928687" cy="357188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5072063" y="4286250"/>
            <a:ext cx="857250" cy="34290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8" name="テキスト ボックス 9"/>
          <p:cNvSpPr txBox="1">
            <a:spLocks noChangeArrowheads="1"/>
          </p:cNvSpPr>
          <p:nvPr/>
        </p:nvSpPr>
        <p:spPr bwMode="auto">
          <a:xfrm>
            <a:off x="5816603" y="4475045"/>
            <a:ext cx="3041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Savonius</a:t>
            </a:r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 Type Windmill</a:t>
            </a:r>
            <a:endParaRPr lang="ja-JP" altLang="en-US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角丸四角形 43"/>
          <p:cNvSpPr/>
          <p:nvPr/>
        </p:nvSpPr>
        <p:spPr>
          <a:xfrm>
            <a:off x="5000625" y="4870452"/>
            <a:ext cx="4071938" cy="194292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ja-JP" sz="2800" dirty="0">
              <a:solidFill>
                <a:schemeClr val="tx1"/>
              </a:solidFill>
              <a:latin typeface="Calibri" pitchFamily="1" charset="0"/>
            </a:endParaRPr>
          </a:p>
          <a:p>
            <a:r>
              <a:rPr lang="ja-JP" altLang="en-US" sz="2800" dirty="0"/>
              <a:t/>
            </a:r>
            <a:br>
              <a:rPr lang="ja-JP" altLang="en-US" sz="2800" dirty="0"/>
            </a:br>
            <a:r>
              <a:rPr lang="en-US" altLang="ja-JP" sz="2800" b="1" dirty="0">
                <a:solidFill>
                  <a:srgbClr val="FF0000"/>
                </a:solidFill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</a:rPr>
              <a:t>Hybrid-type power generation equipment</a:t>
            </a:r>
            <a:endParaRPr lang="ja-JP" altLang="en-US" sz="2400" dirty="0"/>
          </a:p>
          <a:p>
            <a:r>
              <a:rPr lang="en-US" altLang="ja-JP" sz="2400" b="1" dirty="0">
                <a:solidFill>
                  <a:srgbClr val="FF0000"/>
                </a:solidFill>
              </a:rPr>
              <a:t>consisting of </a:t>
            </a:r>
            <a:r>
              <a:rPr lang="en-US" altLang="ja-JP" sz="2400" b="1" dirty="0" err="1">
                <a:solidFill>
                  <a:srgbClr val="FF0000"/>
                </a:solidFill>
              </a:rPr>
              <a:t>Savonius</a:t>
            </a:r>
            <a:r>
              <a:rPr lang="en-US" altLang="ja-JP" sz="2400" b="1" dirty="0">
                <a:solidFill>
                  <a:srgbClr val="FF0000"/>
                </a:solidFill>
              </a:rPr>
              <a:t> type windmill</a:t>
            </a:r>
            <a:br>
              <a:rPr lang="en-US" altLang="ja-JP" sz="2400" b="1" dirty="0">
                <a:solidFill>
                  <a:srgbClr val="FF0000"/>
                </a:solidFill>
              </a:rPr>
            </a:br>
            <a:r>
              <a:rPr lang="en-US" altLang="ja-JP" sz="2400" b="1" dirty="0">
                <a:solidFill>
                  <a:srgbClr val="FF0000"/>
                </a:solidFill>
              </a:rPr>
              <a:t>and solar cells</a:t>
            </a:r>
            <a:r>
              <a:rPr lang="en-US" altLang="ja-JP" sz="2800" b="1" dirty="0">
                <a:solidFill>
                  <a:srgbClr val="FF0000"/>
                </a:solidFill>
              </a:rPr>
              <a:t/>
            </a:r>
            <a:br>
              <a:rPr lang="en-US" altLang="ja-JP" sz="2800" b="1" dirty="0">
                <a:solidFill>
                  <a:srgbClr val="FF0000"/>
                </a:solidFill>
              </a:rPr>
            </a:br>
            <a:endParaRPr lang="en-US" altLang="ja-JP" sz="2800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endParaRPr lang="ja-JP" altLang="en-US" sz="2800" dirty="0">
              <a:solidFill>
                <a:schemeClr val="tx1"/>
              </a:solidFill>
              <a:latin typeface="Calibri" pitchFamily="1" charset="0"/>
            </a:endParaRPr>
          </a:p>
        </p:txBody>
      </p:sp>
      <p:sp>
        <p:nvSpPr>
          <p:cNvPr id="56" name="曲折矢印 55"/>
          <p:cNvSpPr/>
          <p:nvPr/>
        </p:nvSpPr>
        <p:spPr>
          <a:xfrm>
            <a:off x="4286250" y="1357315"/>
            <a:ext cx="571500" cy="1000125"/>
          </a:xfrm>
          <a:prstGeom prst="ben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5" name="テキスト ボックス 1"/>
          <p:cNvSpPr txBox="1">
            <a:spLocks noChangeArrowheads="1"/>
          </p:cNvSpPr>
          <p:nvPr/>
        </p:nvSpPr>
        <p:spPr bwMode="auto">
          <a:xfrm>
            <a:off x="39356" y="-86706"/>
            <a:ext cx="510335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4000" b="1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Where is the </a:t>
            </a:r>
            <a:r>
              <a:rPr lang="en-US" altLang="ja-JP" sz="4000" b="1" dirty="0" err="1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Savonius</a:t>
            </a:r>
            <a:r>
              <a:rPr lang="en-US" altLang="ja-JP" sz="4000" b="1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Windmill Used?</a:t>
            </a:r>
          </a:p>
        </p:txBody>
      </p:sp>
      <p:sp>
        <p:nvSpPr>
          <p:cNvPr id="16" name="テキスト ボックス 9"/>
          <p:cNvSpPr txBox="1">
            <a:spLocks noChangeArrowheads="1"/>
          </p:cNvSpPr>
          <p:nvPr/>
        </p:nvSpPr>
        <p:spPr bwMode="auto">
          <a:xfrm>
            <a:off x="6250783" y="259557"/>
            <a:ext cx="2143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en-US" altLang="ja-JP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Solar Panels</a:t>
            </a:r>
            <a:endParaRPr lang="ja-JP" altLang="en-US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26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A534E6-73C3-4235-9D46-A5FC2F577EA1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ja-JP" sz="1400"/>
          </a:p>
        </p:txBody>
      </p:sp>
      <p:pic>
        <p:nvPicPr>
          <p:cNvPr id="36867" name="Picture 20" descr="CIMG074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143" y="-23928"/>
            <a:ext cx="3911449" cy="688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2" descr="C:\Users\yk\Desktop\YK\実　験\電磁気\サボニウス型風車\2011h23\20111123岩手久喜小\tohoku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1397" y="0"/>
            <a:ext cx="3240360" cy="243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図 8" descr="http://www2.hamajima.co.jp/~elegance/kawamura/ganbaro/2011/2011120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2285" y="2430714"/>
            <a:ext cx="3698585" cy="445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96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yk\Desktop\YK\実　験\電磁気\サボニウス型風車\2011h23\20111123岩手久喜小\tohoku-1-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92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20111205kuk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134" y="184485"/>
            <a:ext cx="3529012" cy="4799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20111216kuk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7783" y="184484"/>
            <a:ext cx="3592513" cy="4799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71562" y="5102135"/>
            <a:ext cx="4540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Yesterday it was so windy that my bicycle fell to the ground. I was worried, but the windmill was so strong</a:t>
            </a:r>
          </a:p>
          <a:p>
            <a:r>
              <a:rPr lang="en-US" altLang="ja-JP" dirty="0"/>
              <a:t>it stood there without falling.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73762" y="5102135"/>
            <a:ext cx="4106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Today it wasn’t so windy. The windmill sometimes turns slowly  but sometimes turns </a:t>
            </a:r>
            <a:r>
              <a:rPr lang="en-US" altLang="ja-JP" dirty="0" err="1"/>
              <a:t>fast.The</a:t>
            </a:r>
            <a:r>
              <a:rPr lang="en-US" altLang="ja-JP" dirty="0"/>
              <a:t> lamp was not flickering. A very cold wind is blowing.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618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41300"/>
            <a:ext cx="1441450" cy="196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00" y="2419350"/>
            <a:ext cx="1435100" cy="196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2" descr="C:\Users\yk\Desktop\HP\kawamuraHP\ganbaro\fu-fu-\kadomatu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68290"/>
            <a:ext cx="147320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3" descr="C:\Users\yk\Desktop\HP\kawamuraHP\ganbaro\fu-fu-\jugoy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7" y="4724402"/>
            <a:ext cx="145732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4" descr="C:\Users\yk\Desktop\HP\kawamuraHP\ganbaro\fu-fu-\kogarasi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4013" y="4724402"/>
            <a:ext cx="1485900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5" descr="C:\Users\yk\Desktop\HP\kawamuraHP\ganbaro\fu-fu-\ｏｄａｉｒｉ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0052" y="254002"/>
            <a:ext cx="145256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7" descr="C:\Users\yk\Desktop\HP\kawamuraHP\ganbaro\fu-fu-\tanabata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6713" y="2441577"/>
            <a:ext cx="147320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8" descr="C:\Users\yk\Desktop\HP\kawamuraHP\ganbaro\fu-fu-\tangonosekku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2950" y="2430465"/>
            <a:ext cx="144145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9" descr="C:\Users\yk\Desktop\HP\kawamuraHP\ganbaro\fu-fu-\ume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9990" y="268290"/>
            <a:ext cx="1462087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0" descr="C:\Users\yk\Desktop\HP\kawamuraHP\ganbaro\fu-fu-\undokai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9990" y="4724402"/>
            <a:ext cx="1462087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7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827" y="4737102"/>
            <a:ext cx="1503363" cy="19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3" name="Picture 11" descr="C:\Users\yk\Desktop\HP\kawamuraHP\ganbaro\fu-fu-\kaeru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000" y="2419350"/>
            <a:ext cx="1512888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2" descr="C:\Users\yk\Desktop\HP\kawamuraHP\ganbaro\fu-fu-\kamomenosuiheisan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827" y="2419350"/>
            <a:ext cx="15033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Picture 14" descr="C:\Users\yk\Desktop\HP\kawamuraHP\ganbaro\fu-fu-\sakura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5338" y="268290"/>
            <a:ext cx="159385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6" name="Picture 15" descr="C:\Users\yk\Desktop\YK\実　験\電磁気\サボニウス型風車\2012h24\卓上門燈\卓上サボ作り方\CIMG1995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88" y="4706940"/>
            <a:ext cx="1598612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29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31418-980C-4B7B-84C8-DFBE5A459392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545"/>
            <a:ext cx="4464496" cy="697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8" y="0"/>
            <a:ext cx="38665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97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8A58A6-0C1E-4FF2-9276-5E93C2AF1DB6}" type="slidenum">
              <a:rPr lang="en-US" altLang="ja-JP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62471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-256010"/>
            <a:ext cx="7185329" cy="148870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4900" dirty="0">
                <a:solidFill>
                  <a:srgbClr val="FF0000"/>
                </a:solidFill>
              </a:rPr>
              <a:t>Eco-Science Experiment Class </a:t>
            </a:r>
            <a:r>
              <a:rPr lang="en-US" altLang="ja-JP" sz="4900" dirty="0" smtClean="0">
                <a:solidFill>
                  <a:srgbClr val="FF0000"/>
                </a:solidFill>
              </a:rPr>
              <a:t/>
            </a:r>
            <a:br>
              <a:rPr lang="en-US" altLang="ja-JP" sz="4900" dirty="0" smtClean="0">
                <a:solidFill>
                  <a:srgbClr val="FF0000"/>
                </a:solidFill>
              </a:rPr>
            </a:br>
            <a:r>
              <a:rPr lang="en-US" altLang="ja-JP" sz="4900" dirty="0" smtClean="0">
                <a:solidFill>
                  <a:srgbClr val="FF0000"/>
                </a:solidFill>
              </a:rPr>
              <a:t>in </a:t>
            </a:r>
            <a:r>
              <a:rPr lang="en-US" altLang="ja-JP" sz="4900" dirty="0">
                <a:solidFill>
                  <a:srgbClr val="FF0000"/>
                </a:solidFill>
              </a:rPr>
              <a:t>Cambodia</a:t>
            </a:r>
            <a:endParaRPr lang="ja-JP" altLang="en-US" sz="4900" dirty="0">
              <a:solidFill>
                <a:srgbClr val="FF0000"/>
              </a:solidFill>
            </a:endParaRP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0513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4225" y="1371600"/>
            <a:ext cx="37655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4600" y="4008438"/>
            <a:ext cx="33845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4030663"/>
            <a:ext cx="375285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2" descr="C:\Users\elegance\Desktop\YK\実　験\サボニウス風車\サヴカンボジア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50" y="3983038"/>
            <a:ext cx="3481388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3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5384C-539B-4EB0-B1F9-78987C70AC7D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ja-JP" sz="140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137712" y="-60433"/>
            <a:ext cx="8791603" cy="726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buNone/>
            </a:pPr>
            <a:r>
              <a:rPr lang="en-US" altLang="ja-JP" sz="4400" dirty="0">
                <a:solidFill>
                  <a:srgbClr val="7030A0"/>
                </a:solidFill>
              </a:rPr>
              <a:t>Energy and Environmental Education</a:t>
            </a:r>
            <a:r>
              <a:rPr lang="en-US" altLang="ja-JP" sz="2000" dirty="0">
                <a:solidFill>
                  <a:srgbClr val="7030A0"/>
                </a:solidFill>
              </a:rPr>
              <a:t> (2H lecture x 9)</a:t>
            </a:r>
          </a:p>
          <a:p>
            <a:pPr>
              <a:buNone/>
            </a:pPr>
            <a:r>
              <a:rPr lang="en-US" altLang="ja-JP" dirty="0" smtClean="0">
                <a:solidFill>
                  <a:srgbClr val="7030A0"/>
                </a:solidFill>
              </a:rPr>
              <a:t>1</a:t>
            </a:r>
            <a:r>
              <a:rPr lang="en-US" altLang="ja-JP" dirty="0">
                <a:solidFill>
                  <a:srgbClr val="7030A0"/>
                </a:solidFill>
              </a:rPr>
              <a:t>. Global warming demonstration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2. Dye-sensitized solar cell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3. Wind power using </a:t>
            </a:r>
            <a:r>
              <a:rPr lang="en-US" altLang="ja-JP" dirty="0" err="1">
                <a:solidFill>
                  <a:srgbClr val="7030A0"/>
                </a:solidFill>
              </a:rPr>
              <a:t>Savonius</a:t>
            </a:r>
            <a:r>
              <a:rPr lang="en-US" altLang="ja-JP" dirty="0">
                <a:solidFill>
                  <a:srgbClr val="7030A0"/>
                </a:solidFill>
              </a:rPr>
              <a:t> type windmill 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FF0000"/>
                </a:solidFill>
              </a:rPr>
              <a:t>4. Bamboo charcoal battery made from hand-cranked power </a:t>
            </a:r>
            <a:r>
              <a:rPr lang="en-US" altLang="ja-JP" dirty="0">
                <a:solidFill>
                  <a:srgbClr val="7030A0"/>
                </a:solidFill>
              </a:rPr>
              <a:t>generator and coffee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5. Energy-saving from one light bulb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6. Watch TV using electric power from bicycle power generator!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7. Recycle 7 (PET bottle fiber)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8. "Spaceship Japan "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9. For the sake of world peace!</a:t>
            </a:r>
            <a:endParaRPr lang="ja-JP" altLang="en-US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effectLst/>
              </a:rPr>
              <a:t>Making  bamboo charcoal battery model car using familiar drinks (teaching materials)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84" y="2172512"/>
            <a:ext cx="4648200" cy="395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燃料電池自動車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558" y="3129763"/>
            <a:ext cx="4859442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76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図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68962"/>
            <a:ext cx="5507650" cy="38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図 2" descr="IMG_175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148" y="2"/>
            <a:ext cx="4463852" cy="503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61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5384C-539B-4EB0-B1F9-78987C70AC7D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ja-JP" sz="140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97955" y="98592"/>
            <a:ext cx="8871116" cy="726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buNone/>
            </a:pPr>
            <a:r>
              <a:rPr lang="en-US" altLang="ja-JP" sz="4400" dirty="0">
                <a:solidFill>
                  <a:srgbClr val="7030A0"/>
                </a:solidFill>
              </a:rPr>
              <a:t>Energy and Environmental Education</a:t>
            </a:r>
            <a:r>
              <a:rPr lang="en-US" altLang="ja-JP" sz="2000" dirty="0">
                <a:solidFill>
                  <a:srgbClr val="7030A0"/>
                </a:solidFill>
              </a:rPr>
              <a:t> (2H lecture x 9)</a:t>
            </a:r>
          </a:p>
          <a:p>
            <a:pPr>
              <a:buNone/>
            </a:pPr>
            <a:r>
              <a:rPr lang="en-US" altLang="ja-JP" dirty="0" smtClean="0">
                <a:solidFill>
                  <a:srgbClr val="7030A0"/>
                </a:solidFill>
              </a:rPr>
              <a:t>1</a:t>
            </a:r>
            <a:r>
              <a:rPr lang="en-US" altLang="ja-JP" dirty="0">
                <a:solidFill>
                  <a:srgbClr val="7030A0"/>
                </a:solidFill>
              </a:rPr>
              <a:t>. Global warming demonstration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2. Dye-sensitized solar cell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3. Wind power using </a:t>
            </a:r>
            <a:r>
              <a:rPr lang="en-US" altLang="ja-JP" dirty="0" err="1">
                <a:solidFill>
                  <a:srgbClr val="7030A0"/>
                </a:solidFill>
              </a:rPr>
              <a:t>Savonius</a:t>
            </a:r>
            <a:r>
              <a:rPr lang="en-US" altLang="ja-JP" dirty="0">
                <a:solidFill>
                  <a:srgbClr val="7030A0"/>
                </a:solidFill>
              </a:rPr>
              <a:t> type windmill 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4. Bamboo charcoal battery made from hand-cranked power generator and coffee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FF0000"/>
                </a:solidFill>
              </a:rPr>
              <a:t>5. Energy-saving from one light bulb</a:t>
            </a:r>
            <a:r>
              <a:rPr lang="en-US" altLang="ja-JP" dirty="0">
                <a:solidFill>
                  <a:srgbClr val="7030A0"/>
                </a:solidFill>
              </a:rPr>
              <a:t/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6. Watch TV using electric power from bicycle power generator!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7. Recycle 7 (PET bottle fiber)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8. "Spaceship Japan "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9. For the sake of world peace!</a:t>
            </a:r>
            <a:endParaRPr lang="ja-JP" altLang="en-US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9411586" cy="110593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dirty="0" smtClean="0"/>
              <a:t>Experimental device for demonstrating energy-saving </a:t>
            </a:r>
            <a:r>
              <a:rPr lang="en-US" altLang="ja-JP" dirty="0" smtClean="0">
                <a:effectLst/>
              </a:rPr>
              <a:t>light bulb</a:t>
            </a:r>
            <a:endParaRPr kumimoji="1" lang="ja-JP" altLang="en-US" dirty="0"/>
          </a:p>
        </p:txBody>
      </p:sp>
      <p:graphicFrame>
        <p:nvGraphicFramePr>
          <p:cNvPr id="4" name="Object 9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2008436"/>
              </p:ext>
            </p:extLst>
          </p:nvPr>
        </p:nvGraphicFramePr>
        <p:xfrm>
          <a:off x="3945406" y="4158532"/>
          <a:ext cx="5050916" cy="2699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8" name="ビットマップ イメージ" r:id="rId3" imgW="6058746" imgH="3238952" progId="PBrush">
                  <p:embed/>
                </p:oleObj>
              </mc:Choice>
              <mc:Fallback>
                <p:oleObj name="ビットマップ イメージ" r:id="rId3" imgW="6058746" imgH="3238952" progId="PBrush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5406" y="4158532"/>
                        <a:ext cx="5050916" cy="26994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コンテンツ プレースホルダー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561" y="1669840"/>
            <a:ext cx="2467761" cy="242045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406" y="1669840"/>
            <a:ext cx="2480535" cy="2420458"/>
          </a:xfrm>
          <a:prstGeom prst="rect">
            <a:avLst/>
          </a:prstGeom>
        </p:spPr>
      </p:pic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32243"/>
              </p:ext>
            </p:extLst>
          </p:nvPr>
        </p:nvGraphicFramePr>
        <p:xfrm>
          <a:off x="23009" y="2231377"/>
          <a:ext cx="3996984" cy="4859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9" r:id="rId7" imgW="4824384" imgH="4860286" progId="">
                  <p:embed/>
                </p:oleObj>
              </mc:Choice>
              <mc:Fallback>
                <p:oleObj r:id="rId7" imgW="4824384" imgH="4860286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383" b="5917"/>
                      <a:stretch>
                        <a:fillRect/>
                      </a:stretch>
                    </p:blipFill>
                    <p:spPr bwMode="auto">
                      <a:xfrm>
                        <a:off x="23009" y="2231377"/>
                        <a:ext cx="3996984" cy="48590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764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7733" y="1825625"/>
            <a:ext cx="6788533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81885" y="514665"/>
            <a:ext cx="1289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solidFill>
                  <a:srgbClr val="FF0000"/>
                </a:solidFill>
              </a:rPr>
              <a:t>Red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863491" y="540445"/>
            <a:ext cx="1764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3600" dirty="0">
                <a:solidFill>
                  <a:srgbClr val="FFC000"/>
                </a:solidFill>
              </a:rPr>
              <a:t>Orange</a:t>
            </a:r>
            <a:endParaRPr lang="ja-JP" altLang="en-US" sz="3600" dirty="0">
              <a:solidFill>
                <a:srgbClr val="FFC00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7547308" y="568481"/>
            <a:ext cx="21062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4400" dirty="0">
                <a:solidFill>
                  <a:srgbClr val="7030A0"/>
                </a:solidFill>
              </a:rPr>
              <a:t>Purple</a:t>
            </a:r>
            <a:endParaRPr lang="ja-JP" altLang="en-US" sz="4400" dirty="0">
              <a:solidFill>
                <a:srgbClr val="7030A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201978" y="576607"/>
            <a:ext cx="15489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dirty="0">
                <a:solidFill>
                  <a:srgbClr val="FFFF00"/>
                </a:solidFill>
              </a:rPr>
              <a:t>Yellow</a:t>
            </a:r>
            <a:endParaRPr lang="ja-JP" altLang="en-US" sz="700" dirty="0">
              <a:solidFill>
                <a:srgbClr val="FFFF0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3458581" y="497141"/>
            <a:ext cx="15878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400" dirty="0">
                <a:solidFill>
                  <a:srgbClr val="00B050"/>
                </a:solidFill>
              </a:rPr>
              <a:t>Green</a:t>
            </a:r>
            <a:endParaRPr lang="ja-JP" altLang="en-US" sz="900" dirty="0">
              <a:solidFill>
                <a:srgbClr val="00B05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884695" y="438943"/>
            <a:ext cx="1536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4800" dirty="0">
                <a:solidFill>
                  <a:srgbClr val="00B0F0"/>
                </a:solidFill>
              </a:rPr>
              <a:t>Blue</a:t>
            </a:r>
            <a:endParaRPr lang="ja-JP" altLang="en-US" sz="4800" dirty="0">
              <a:solidFill>
                <a:srgbClr val="00B0F0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010756" y="466364"/>
            <a:ext cx="17401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800" dirty="0">
                <a:solidFill>
                  <a:srgbClr val="002060"/>
                </a:solidFill>
              </a:rPr>
              <a:t>Indigo</a:t>
            </a:r>
            <a:endParaRPr lang="ja-JP" altLang="en-US" sz="1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6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4"/>
          <p:cNvGrpSpPr/>
          <p:nvPr/>
        </p:nvGrpSpPr>
        <p:grpSpPr>
          <a:xfrm flipH="1">
            <a:off x="78290" y="-142989"/>
            <a:ext cx="9320151" cy="6762989"/>
            <a:chOff x="-348342" y="44624"/>
            <a:chExt cx="9305574" cy="6762989"/>
          </a:xfrm>
        </p:grpSpPr>
        <p:grpSp>
          <p:nvGrpSpPr>
            <p:cNvPr id="3" name="グループ化 5"/>
            <p:cNvGrpSpPr/>
            <p:nvPr/>
          </p:nvGrpSpPr>
          <p:grpSpPr>
            <a:xfrm>
              <a:off x="-109003" y="44624"/>
              <a:ext cx="9066235" cy="5328592"/>
              <a:chOff x="-109003" y="227762"/>
              <a:chExt cx="9066235" cy="5328592"/>
            </a:xfrm>
          </p:grpSpPr>
          <p:grpSp>
            <p:nvGrpSpPr>
              <p:cNvPr id="4" name="グループ化 11"/>
              <p:cNvGrpSpPr/>
              <p:nvPr/>
            </p:nvGrpSpPr>
            <p:grpSpPr>
              <a:xfrm>
                <a:off x="-109003" y="227762"/>
                <a:ext cx="9066235" cy="5328592"/>
                <a:chOff x="-109003" y="227762"/>
                <a:chExt cx="9066235" cy="5328592"/>
              </a:xfrm>
            </p:grpSpPr>
            <p:grpSp>
              <p:nvGrpSpPr>
                <p:cNvPr id="5" name="グループ化 13"/>
                <p:cNvGrpSpPr/>
                <p:nvPr/>
              </p:nvGrpSpPr>
              <p:grpSpPr>
                <a:xfrm>
                  <a:off x="-109003" y="227762"/>
                  <a:ext cx="9066235" cy="5328592"/>
                  <a:chOff x="-109003" y="269487"/>
                  <a:chExt cx="9066235" cy="6200035"/>
                </a:xfrm>
              </p:grpSpPr>
              <p:sp>
                <p:nvSpPr>
                  <p:cNvPr id="16" name="正方形/長方形 15"/>
                  <p:cNvSpPr/>
                  <p:nvPr/>
                </p:nvSpPr>
                <p:spPr>
                  <a:xfrm>
                    <a:off x="1" y="2615446"/>
                    <a:ext cx="8957231" cy="3162864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pic>
                <p:nvPicPr>
                  <p:cNvPr id="17" name="図 16"/>
                  <p:cNvPicPr>
                    <a:picLocks noChangeAspect="1"/>
                  </p:cNvPicPr>
                  <p:nvPr/>
                </p:nvPicPr>
                <p:blipFill rotWithShape="1">
                  <a:blip r:embed="rId2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 rot="10800000">
                    <a:off x="3347862" y="2615446"/>
                    <a:ext cx="3672407" cy="316286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18" name="テキスト ボックス 17"/>
                  <p:cNvSpPr txBox="1"/>
                  <p:nvPr/>
                </p:nvSpPr>
                <p:spPr>
                  <a:xfrm>
                    <a:off x="3274531" y="1216182"/>
                    <a:ext cx="2441566" cy="6087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2800" dirty="0"/>
                      <a:t>Light of the sun</a:t>
                    </a:r>
                    <a:endParaRPr lang="ja-JP" altLang="en-US" sz="28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9" name="テキスト ボックス 18"/>
                  <p:cNvSpPr txBox="1"/>
                  <p:nvPr/>
                </p:nvSpPr>
                <p:spPr>
                  <a:xfrm>
                    <a:off x="70812" y="2931218"/>
                    <a:ext cx="615553" cy="2882790"/>
                  </a:xfrm>
                  <a:prstGeom prst="rect">
                    <a:avLst/>
                  </a:prstGeom>
                  <a:noFill/>
                </p:spPr>
                <p:txBody>
                  <a:bodyPr vert="eaVert" wrap="none" rtlCol="0">
                    <a:spAutoFit/>
                  </a:bodyPr>
                  <a:lstStyle/>
                  <a:p>
                    <a:r>
                      <a:rPr lang="en-US" altLang="ja-JP" sz="2800" dirty="0"/>
                      <a:t>Germicidal lamp</a:t>
                    </a:r>
                    <a:endParaRPr lang="ja-JP" altLang="en-US" sz="28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0" name="テキスト ボックス 19"/>
                  <p:cNvSpPr txBox="1"/>
                  <p:nvPr/>
                </p:nvSpPr>
                <p:spPr>
                  <a:xfrm>
                    <a:off x="22683" y="5860734"/>
                    <a:ext cx="732893" cy="6087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2800" dirty="0">
                        <a:solidFill>
                          <a:prstClr val="black"/>
                        </a:solidFill>
                        <a:latin typeface="Calibri"/>
                      </a:rPr>
                      <a:t>250</a:t>
                    </a:r>
                    <a:endParaRPr lang="ja-JP" altLang="en-US" sz="28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1" name="テキスト ボックス 20"/>
                  <p:cNvSpPr txBox="1"/>
                  <p:nvPr/>
                </p:nvSpPr>
                <p:spPr>
                  <a:xfrm>
                    <a:off x="1060080" y="3779241"/>
                    <a:ext cx="615553" cy="1545472"/>
                  </a:xfrm>
                  <a:prstGeom prst="rect">
                    <a:avLst/>
                  </a:prstGeom>
                  <a:noFill/>
                </p:spPr>
                <p:txBody>
                  <a:bodyPr vert="eaVert" wrap="none" rtlCol="0">
                    <a:spAutoFit/>
                  </a:bodyPr>
                  <a:lstStyle/>
                  <a:p>
                    <a:r>
                      <a:rPr lang="en-US" altLang="ja-JP" sz="2800" dirty="0"/>
                      <a:t>Sunburn</a:t>
                    </a:r>
                    <a:endParaRPr lang="en-US" altLang="ja-JP" sz="28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2" name="テキスト ボックス 21"/>
                  <p:cNvSpPr txBox="1"/>
                  <p:nvPr/>
                </p:nvSpPr>
                <p:spPr>
                  <a:xfrm>
                    <a:off x="1051893" y="5860734"/>
                    <a:ext cx="732893" cy="6087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2800" dirty="0">
                        <a:solidFill>
                          <a:prstClr val="black"/>
                        </a:solidFill>
                        <a:latin typeface="Calibri"/>
                      </a:rPr>
                      <a:t>350</a:t>
                    </a:r>
                    <a:endParaRPr lang="ja-JP" altLang="en-US" sz="28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3" name="テキスト ボックス 22"/>
                  <p:cNvSpPr txBox="1"/>
                  <p:nvPr/>
                </p:nvSpPr>
                <p:spPr>
                  <a:xfrm>
                    <a:off x="2120158" y="2720167"/>
                    <a:ext cx="677108" cy="3162865"/>
                  </a:xfrm>
                  <a:prstGeom prst="rect">
                    <a:avLst/>
                  </a:prstGeom>
                  <a:noFill/>
                </p:spPr>
                <p:txBody>
                  <a:bodyPr vert="eaVert" wrap="square" rtlCol="0">
                    <a:spAutoFit/>
                  </a:bodyPr>
                  <a:lstStyle/>
                  <a:p>
                    <a:r>
                      <a:rPr lang="en-US" altLang="ja-JP" sz="3200" dirty="0"/>
                      <a:t>Black light</a:t>
                    </a:r>
                    <a:endParaRPr lang="en-US" altLang="ja-JP" sz="3200" b="1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" name="テキスト ボックス 23"/>
                  <p:cNvSpPr txBox="1"/>
                  <p:nvPr/>
                </p:nvSpPr>
                <p:spPr>
                  <a:xfrm>
                    <a:off x="2110915" y="5860734"/>
                    <a:ext cx="732893" cy="6087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2800" dirty="0">
                        <a:solidFill>
                          <a:prstClr val="black"/>
                        </a:solidFill>
                        <a:latin typeface="Calibri"/>
                      </a:rPr>
                      <a:t>365</a:t>
                    </a:r>
                    <a:endParaRPr lang="ja-JP" altLang="en-US" sz="28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" name="テキスト ボックス 24"/>
                  <p:cNvSpPr txBox="1"/>
                  <p:nvPr/>
                </p:nvSpPr>
                <p:spPr>
                  <a:xfrm>
                    <a:off x="2981417" y="5860734"/>
                    <a:ext cx="732893" cy="6087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2800" dirty="0">
                        <a:solidFill>
                          <a:prstClr val="black"/>
                        </a:solidFill>
                        <a:latin typeface="Calibri"/>
                      </a:rPr>
                      <a:t>380</a:t>
                    </a:r>
                    <a:endParaRPr lang="ja-JP" altLang="en-US" sz="28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6" name="テキスト ボックス 25"/>
                  <p:cNvSpPr txBox="1"/>
                  <p:nvPr/>
                </p:nvSpPr>
                <p:spPr>
                  <a:xfrm>
                    <a:off x="6547884" y="5860734"/>
                    <a:ext cx="732893" cy="6087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2800" dirty="0">
                        <a:solidFill>
                          <a:prstClr val="black"/>
                        </a:solidFill>
                        <a:latin typeface="Calibri"/>
                      </a:rPr>
                      <a:t>770</a:t>
                    </a:r>
                    <a:endParaRPr lang="ja-JP" altLang="en-US" sz="28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pic>
                <p:nvPicPr>
                  <p:cNvPr id="27" name="Picture 2" descr="C:\Users\mayuri\AppData\Local\Microsoft\Windows\Temporary Internet Files\Content.IE5\ABAKN71F\MC900440405[1]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09556" y="269487"/>
                    <a:ext cx="850476" cy="96000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28" name="直線コネクタ 27"/>
                  <p:cNvCxnSpPr/>
                  <p:nvPr/>
                </p:nvCxnSpPr>
                <p:spPr>
                  <a:xfrm flipV="1">
                    <a:off x="242164" y="595221"/>
                    <a:ext cx="3802040" cy="100035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線コネクタ 28"/>
                  <p:cNvCxnSpPr/>
                  <p:nvPr/>
                </p:nvCxnSpPr>
                <p:spPr>
                  <a:xfrm>
                    <a:off x="5002790" y="605640"/>
                    <a:ext cx="3745674" cy="112318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左右矢印 29"/>
                  <p:cNvSpPr/>
                  <p:nvPr/>
                </p:nvSpPr>
                <p:spPr>
                  <a:xfrm>
                    <a:off x="3286445" y="1724101"/>
                    <a:ext cx="3716777" cy="966055"/>
                  </a:xfrm>
                  <a:prstGeom prst="leftRightArrow">
                    <a:avLst>
                      <a:gd name="adj1" fmla="val 72046"/>
                      <a:gd name="adj2" fmla="val 50000"/>
                    </a:avLst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" name="左右矢印 30"/>
                  <p:cNvSpPr/>
                  <p:nvPr/>
                </p:nvSpPr>
                <p:spPr>
                  <a:xfrm>
                    <a:off x="7032184" y="1744895"/>
                    <a:ext cx="1925047" cy="966055"/>
                  </a:xfrm>
                  <a:prstGeom prst="leftRightArrow">
                    <a:avLst>
                      <a:gd name="adj1" fmla="val 72046"/>
                      <a:gd name="adj2" fmla="val 50000"/>
                    </a:avLst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2" name="左右矢印 31"/>
                  <p:cNvSpPr/>
                  <p:nvPr/>
                </p:nvSpPr>
                <p:spPr>
                  <a:xfrm>
                    <a:off x="-109003" y="1724101"/>
                    <a:ext cx="3423864" cy="966054"/>
                  </a:xfrm>
                  <a:prstGeom prst="leftRightArrow">
                    <a:avLst>
                      <a:gd name="adj1" fmla="val 72046"/>
                      <a:gd name="adj2" fmla="val 50000"/>
                    </a:avLst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" name="テキスト ボックス 32"/>
                  <p:cNvSpPr txBox="1"/>
                  <p:nvPr/>
                </p:nvSpPr>
                <p:spPr>
                  <a:xfrm>
                    <a:off x="3758051" y="1873584"/>
                    <a:ext cx="2341218" cy="7520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3600" dirty="0"/>
                      <a:t>Visible light</a:t>
                    </a:r>
                    <a:endParaRPr lang="ja-JP" altLang="en-US" sz="36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4" name="テキスト ボックス 33"/>
                  <p:cNvSpPr txBox="1"/>
                  <p:nvPr/>
                </p:nvSpPr>
                <p:spPr>
                  <a:xfrm>
                    <a:off x="25174" y="1811593"/>
                    <a:ext cx="3002360" cy="7520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3600" dirty="0"/>
                      <a:t>Ultraviolet rays</a:t>
                    </a:r>
                    <a:endParaRPr lang="ja-JP" altLang="en-US" sz="36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5" name="テキスト ボックス 34"/>
                  <p:cNvSpPr txBox="1"/>
                  <p:nvPr/>
                </p:nvSpPr>
                <p:spPr>
                  <a:xfrm>
                    <a:off x="7181356" y="1834254"/>
                    <a:ext cx="1679627" cy="7520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3600" dirty="0"/>
                      <a:t>Infrared</a:t>
                    </a:r>
                    <a:endParaRPr lang="ja-JP" altLang="en-US" sz="36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36" name="直線矢印コネクタ 35"/>
                  <p:cNvCxnSpPr/>
                  <p:nvPr/>
                </p:nvCxnSpPr>
                <p:spPr>
                  <a:xfrm flipH="1">
                    <a:off x="-36512" y="5778310"/>
                    <a:ext cx="8984570" cy="20939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" name="テキスト ボックス 14"/>
                <p:cNvSpPr txBox="1"/>
                <p:nvPr/>
              </p:nvSpPr>
              <p:spPr>
                <a:xfrm>
                  <a:off x="7832829" y="5033134"/>
                  <a:ext cx="91563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800" dirty="0">
                      <a:solidFill>
                        <a:prstClr val="black"/>
                      </a:solidFill>
                      <a:latin typeface="Calibri"/>
                    </a:rPr>
                    <a:t>1000</a:t>
                  </a:r>
                  <a:endParaRPr lang="ja-JP" altLang="en-US" sz="2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3" name="テキスト ボックス 12"/>
              <p:cNvSpPr txBox="1"/>
              <p:nvPr/>
            </p:nvSpPr>
            <p:spPr>
              <a:xfrm>
                <a:off x="7868490" y="2492896"/>
                <a:ext cx="615553" cy="229107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en-US" altLang="ja-JP" sz="2800" dirty="0"/>
                  <a:t>Infrared heater</a:t>
                </a:r>
                <a:endParaRPr lang="en-US" altLang="ja-JP" sz="28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テキスト ボックス 6"/>
                <p:cNvSpPr txBox="1"/>
                <p:nvPr/>
              </p:nvSpPr>
              <p:spPr>
                <a:xfrm>
                  <a:off x="-348342" y="5229200"/>
                  <a:ext cx="314560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800" dirty="0"/>
                    <a:t>wavelength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2800" dirty="0">
                          <a:solidFill>
                            <a:prstClr val="black"/>
                          </a:solidFill>
                          <a:latin typeface="Cambria Math"/>
                        </a:rPr>
                        <m:t>λ</m:t>
                      </m:r>
                      <m:r>
                        <a:rPr lang="en-US" altLang="ja-JP" sz="2800" i="1" dirty="0">
                          <a:solidFill>
                            <a:prstClr val="black"/>
                          </a:solidFill>
                          <a:latin typeface="Cambria Math"/>
                        </a:rPr>
                        <m:t>〔</m:t>
                      </m:r>
                      <m:r>
                        <m:rPr>
                          <m:sty m:val="p"/>
                        </m:rPr>
                        <a:rPr lang="en-US" altLang="ja-JP" sz="2800" dirty="0">
                          <a:solidFill>
                            <a:prstClr val="black"/>
                          </a:solidFill>
                          <a:latin typeface="Cambria Math"/>
                        </a:rPr>
                        <m:t>nm</m:t>
                      </m:r>
                      <m:r>
                        <a:rPr lang="en-US" altLang="ja-JP" sz="2800" i="1" dirty="0">
                          <a:solidFill>
                            <a:prstClr val="black"/>
                          </a:solidFill>
                          <a:latin typeface="Cambria Math"/>
                        </a:rPr>
                        <m:t>〕</m:t>
                      </m:r>
                    </m:oMath>
                  </a14:m>
                  <a:endParaRPr lang="ja-JP" altLang="en-US" sz="2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7" name="テキスト ボックス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48342" y="5229200"/>
                  <a:ext cx="3145608" cy="523220"/>
                </a:xfrm>
                <a:prstGeom prst="rect">
                  <a:avLst/>
                </a:prstGeom>
                <a:blipFill rotWithShape="0">
                  <a:blip r:embed="rId4" cstate="print"/>
                  <a:stretch>
                    <a:fillRect l="-4070" t="-10465" b="-3255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左右矢印 7"/>
            <p:cNvSpPr/>
            <p:nvPr/>
          </p:nvSpPr>
          <p:spPr>
            <a:xfrm>
              <a:off x="-143520" y="5649189"/>
              <a:ext cx="9036000" cy="1158424"/>
            </a:xfrm>
            <a:prstGeom prst="leftRightArrow">
              <a:avLst>
                <a:gd name="adj1" fmla="val 67132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b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937493" y="5874459"/>
              <a:ext cx="29946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400" dirty="0"/>
                <a:t>Light energy</a:t>
              </a:r>
              <a:endParaRPr lang="en-US" altLang="ja-JP" sz="4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8204" y="5793128"/>
              <a:ext cx="22730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800" dirty="0"/>
                <a:t>strength</a:t>
              </a:r>
              <a:endParaRPr lang="ja-JP" altLang="en-US" sz="4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020270" y="5800719"/>
              <a:ext cx="15017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800" dirty="0"/>
                <a:t>weak</a:t>
              </a:r>
              <a:endParaRPr lang="ja-JP" altLang="en-US" sz="48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778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2F4284-3E8C-4C89-8FEA-69E3EB079F58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ja-JP" sz="1400"/>
          </a:p>
        </p:txBody>
      </p:sp>
      <p:graphicFrame>
        <p:nvGraphicFramePr>
          <p:cNvPr id="4403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556217"/>
              </p:ext>
            </p:extLst>
          </p:nvPr>
        </p:nvGraphicFramePr>
        <p:xfrm>
          <a:off x="2735250" y="527955"/>
          <a:ext cx="2862468" cy="2201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7" name="ビットマップ イメージ" r:id="rId3" imgW="5334745" imgH="3685714" progId="PBrush">
                  <p:embed/>
                </p:oleObj>
              </mc:Choice>
              <mc:Fallback>
                <p:oleObj name="ビットマップ イメージ" r:id="rId3" imgW="5334745" imgH="3685714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5250" y="527955"/>
                        <a:ext cx="2862468" cy="22016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656815"/>
              </p:ext>
            </p:extLst>
          </p:nvPr>
        </p:nvGraphicFramePr>
        <p:xfrm>
          <a:off x="5752577" y="149222"/>
          <a:ext cx="3248299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8" name="ビットマップ イメージ" r:id="rId5" imgW="2381582" imgH="3057143" progId="PBrush">
                  <p:embed/>
                </p:oleObj>
              </mc:Choice>
              <mc:Fallback>
                <p:oleObj name="ビットマップ イメージ" r:id="rId5" imgW="2381582" imgH="3057143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2577" y="149222"/>
                        <a:ext cx="3248299" cy="3352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950197"/>
              </p:ext>
            </p:extLst>
          </p:nvPr>
        </p:nvGraphicFramePr>
        <p:xfrm>
          <a:off x="82762" y="1628800"/>
          <a:ext cx="2497629" cy="1873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9" name="ビットマップ イメージ" r:id="rId7" imgW="2657846" imgH="1895238" progId="PBrush">
                  <p:embed/>
                </p:oleObj>
              </mc:Choice>
              <mc:Fallback>
                <p:oleObj name="ビットマップ イメージ" r:id="rId7" imgW="2657846" imgH="1895238" progId="PBrus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62" y="1628800"/>
                        <a:ext cx="2497629" cy="18732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151911"/>
              </p:ext>
            </p:extLst>
          </p:nvPr>
        </p:nvGraphicFramePr>
        <p:xfrm>
          <a:off x="65791" y="111122"/>
          <a:ext cx="251460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0" name="ビットマップ イメージ" r:id="rId9" imgW="2591162" imgH="1724266" progId="PBrush">
                  <p:embed/>
                </p:oleObj>
              </mc:Choice>
              <mc:Fallback>
                <p:oleObj name="ビットマップ イメージ" r:id="rId9" imgW="2591162" imgH="1724266" progId="PBrush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91" y="111122"/>
                        <a:ext cx="2514600" cy="171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206401"/>
              </p:ext>
            </p:extLst>
          </p:nvPr>
        </p:nvGraphicFramePr>
        <p:xfrm>
          <a:off x="75271" y="3809999"/>
          <a:ext cx="2738274" cy="274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1" name="ビットマップ イメージ" r:id="rId11" imgW="2180952" imgH="2228571" progId="PBrush">
                  <p:embed/>
                </p:oleObj>
              </mc:Choice>
              <mc:Fallback>
                <p:oleObj name="ビットマップ イメージ" r:id="rId11" imgW="2180952" imgH="2228571" progId="PBrush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71" y="3809999"/>
                        <a:ext cx="2738274" cy="2748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4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698561"/>
              </p:ext>
            </p:extLst>
          </p:nvPr>
        </p:nvGraphicFramePr>
        <p:xfrm>
          <a:off x="3085800" y="3795713"/>
          <a:ext cx="2969621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2" name="ビットマップ イメージ" r:id="rId13" imgW="1724266" imgH="1762371" progId="PBrush">
                  <p:embed/>
                </p:oleObj>
              </mc:Choice>
              <mc:Fallback>
                <p:oleObj name="ビットマップ イメージ" r:id="rId13" imgW="1724266" imgH="1762371" progId="PBrush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5800" y="3795713"/>
                        <a:ext cx="2969621" cy="2743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4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2835515"/>
              </p:ext>
            </p:extLst>
          </p:nvPr>
        </p:nvGraphicFramePr>
        <p:xfrm>
          <a:off x="6327676" y="3815774"/>
          <a:ext cx="2730705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3" name="ビットマップ イメージ" r:id="rId15" imgW="1905266" imgH="1943371" progId="PBrush">
                  <p:embed/>
                </p:oleObj>
              </mc:Choice>
              <mc:Fallback>
                <p:oleObj name="ビットマップ イメージ" r:id="rId15" imgW="1905266" imgH="1943371" progId="PBrush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7676" y="3815774"/>
                        <a:ext cx="2730705" cy="2743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2275895"/>
              </p:ext>
            </p:extLst>
          </p:nvPr>
        </p:nvGraphicFramePr>
        <p:xfrm>
          <a:off x="3133017" y="847833"/>
          <a:ext cx="2755001" cy="3292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2" name="ビットマップ イメージ" r:id="rId3" imgW="3115110" imgH="3905795" progId="PBrush">
                  <p:embed/>
                </p:oleObj>
              </mc:Choice>
              <mc:Fallback>
                <p:oleObj name="ビットマップ イメージ" r:id="rId3" imgW="3115110" imgH="3905795" progId="PBrush">
                  <p:embed/>
                  <p:pic>
                    <p:nvPicPr>
                      <p:cNvPr id="0" name="Picture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3017" y="847833"/>
                        <a:ext cx="2755001" cy="32922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073230"/>
              </p:ext>
            </p:extLst>
          </p:nvPr>
        </p:nvGraphicFramePr>
        <p:xfrm>
          <a:off x="0" y="847833"/>
          <a:ext cx="3292210" cy="3292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3" name="ビットマップ イメージ" r:id="rId5" imgW="4315427" imgH="3895238" progId="PBrush">
                  <p:embed/>
                </p:oleObj>
              </mc:Choice>
              <mc:Fallback>
                <p:oleObj name="ビットマップ イメージ" r:id="rId5" imgW="4315427" imgH="3895238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47833"/>
                        <a:ext cx="3292210" cy="32922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888942"/>
              </p:ext>
            </p:extLst>
          </p:nvPr>
        </p:nvGraphicFramePr>
        <p:xfrm>
          <a:off x="5888018" y="847833"/>
          <a:ext cx="3240734" cy="3292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4" name="ビットマップ イメージ" r:id="rId7" imgW="4382112" imgH="3296110" progId="PBrush">
                  <p:embed/>
                </p:oleObj>
              </mc:Choice>
              <mc:Fallback>
                <p:oleObj name="ビットマップ イメージ" r:id="rId7" imgW="4382112" imgH="3296110" progId="PBrus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8018" y="847833"/>
                        <a:ext cx="3240734" cy="32922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85475" y="4708719"/>
            <a:ext cx="88500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ja-JP" sz="3600" dirty="0"/>
              <a:t>Under white light, it is a pure white sheet,</a:t>
            </a:r>
            <a:br>
              <a:rPr lang="en-US" altLang="ja-JP" sz="3600" dirty="0"/>
            </a:br>
            <a:r>
              <a:rPr lang="en-US" altLang="ja-JP" sz="3600" dirty="0"/>
              <a:t>but when shed with ultraviolet light, the sheet will emit each color of Red Green and Blue.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18471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4303403"/>
              </p:ext>
            </p:extLst>
          </p:nvPr>
        </p:nvGraphicFramePr>
        <p:xfrm>
          <a:off x="0" y="0"/>
          <a:ext cx="4976963" cy="3851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8" name="ビットマップ イメージ" r:id="rId3" imgW="9752381" imgH="7314286" progId="PBrush">
                  <p:embed/>
                </p:oleObj>
              </mc:Choice>
              <mc:Fallback>
                <p:oleObj name="ビットマップ イメージ" r:id="rId3" imgW="9752381" imgH="7314286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976963" cy="38513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8472130"/>
              </p:ext>
            </p:extLst>
          </p:nvPr>
        </p:nvGraphicFramePr>
        <p:xfrm>
          <a:off x="4176574" y="3132814"/>
          <a:ext cx="4967425" cy="3725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9" name="ビットマップ イメージ" r:id="rId5" imgW="9752381" imgH="7314286" progId="PBrush">
                  <p:embed/>
                </p:oleObj>
              </mc:Choice>
              <mc:Fallback>
                <p:oleObj name="ビットマップ イメージ" r:id="rId5" imgW="9752381" imgH="7314286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6574" y="3132814"/>
                        <a:ext cx="4967425" cy="37251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4976963" y="628758"/>
            <a:ext cx="43542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/>
              <a:t>Year 2005</a:t>
            </a:r>
            <a:br>
              <a:rPr lang="en-US" altLang="ja-JP" sz="2000" dirty="0"/>
            </a:br>
            <a:r>
              <a:rPr lang="en-US" altLang="ja-JP" sz="2000" dirty="0"/>
              <a:t>July 28, 29 days (Thursday &amp; Friday)</a:t>
            </a:r>
            <a:br>
              <a:rPr lang="en-US" altLang="ja-JP" sz="2000" dirty="0"/>
            </a:br>
            <a:r>
              <a:rPr lang="en-US" altLang="ja-JP" sz="2000" dirty="0"/>
              <a:t>World Physics Year 2005</a:t>
            </a:r>
            <a:br>
              <a:rPr lang="en-US" altLang="ja-JP" sz="2000" dirty="0"/>
            </a:br>
            <a:r>
              <a:rPr lang="en-US" altLang="ja-JP" sz="2000" dirty="0"/>
              <a:t>Shin-Etsu Experimental Class</a:t>
            </a:r>
          </a:p>
          <a:p>
            <a:r>
              <a:rPr lang="en-US" altLang="ja-JP" sz="2000" dirty="0"/>
              <a:t>Nagano Prefecture, </a:t>
            </a:r>
            <a:r>
              <a:rPr lang="en-US" altLang="ja-JP" sz="2000" dirty="0" err="1"/>
              <a:t>Sakaemura</a:t>
            </a:r>
            <a:r>
              <a:rPr lang="en-US" altLang="ja-JP" sz="2000" dirty="0"/>
              <a:t> Village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292144" y="4550063"/>
            <a:ext cx="35922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ja-JP" sz="2800" dirty="0"/>
              <a:t>2014 October 7</a:t>
            </a:r>
            <a:br>
              <a:rPr lang="en-US" altLang="ja-JP" sz="2800" dirty="0"/>
            </a:br>
            <a:r>
              <a:rPr lang="en-US" altLang="ja-JP" sz="2800" dirty="0"/>
              <a:t>Shuji Nakamura Sensei</a:t>
            </a:r>
            <a:br>
              <a:rPr lang="en-US" altLang="ja-JP" sz="2800" dirty="0"/>
            </a:br>
            <a:r>
              <a:rPr lang="en-US" altLang="ja-JP" sz="2800" dirty="0"/>
              <a:t>Nobel Prize in Physics</a:t>
            </a:r>
            <a:endParaRPr lang="ja-JP" alt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2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5384C-539B-4EB0-B1F9-78987C70AC7D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ja-JP" sz="140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74102" y="0"/>
            <a:ext cx="8727992" cy="726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buNone/>
            </a:pPr>
            <a:r>
              <a:rPr lang="en-US" altLang="ja-JP" sz="4400" dirty="0">
                <a:solidFill>
                  <a:srgbClr val="7030A0"/>
                </a:solidFill>
              </a:rPr>
              <a:t>Energy and Environmental Education</a:t>
            </a:r>
            <a:r>
              <a:rPr lang="en-US" altLang="ja-JP" sz="2000" dirty="0">
                <a:solidFill>
                  <a:srgbClr val="7030A0"/>
                </a:solidFill>
              </a:rPr>
              <a:t> (2H lecture x 9)</a:t>
            </a:r>
          </a:p>
          <a:p>
            <a:pPr>
              <a:buNone/>
            </a:pPr>
            <a:r>
              <a:rPr lang="en-US" altLang="ja-JP" dirty="0" smtClean="0">
                <a:solidFill>
                  <a:srgbClr val="7030A0"/>
                </a:solidFill>
              </a:rPr>
              <a:t>1</a:t>
            </a:r>
            <a:r>
              <a:rPr lang="en-US" altLang="ja-JP" dirty="0">
                <a:solidFill>
                  <a:srgbClr val="7030A0"/>
                </a:solidFill>
              </a:rPr>
              <a:t>. Global warming demonstration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2. Dye-sensitized solar cell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3. Wind power using </a:t>
            </a:r>
            <a:r>
              <a:rPr lang="en-US" altLang="ja-JP" dirty="0" err="1">
                <a:solidFill>
                  <a:srgbClr val="7030A0"/>
                </a:solidFill>
              </a:rPr>
              <a:t>Savonius</a:t>
            </a:r>
            <a:r>
              <a:rPr lang="en-US" altLang="ja-JP" dirty="0">
                <a:solidFill>
                  <a:srgbClr val="7030A0"/>
                </a:solidFill>
              </a:rPr>
              <a:t> type windmill 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4. Bamboo charcoal battery made from hand-cranked power generator and coffee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5. Energy-saving from one light bulb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FF0000"/>
                </a:solidFill>
              </a:rPr>
              <a:t>6. Watch TV using electric power from bicycle power generator!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7. Recycle 7 (PET bottle fiber)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8. "Spaceship Japan "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9. For the sake of world peace!</a:t>
            </a:r>
            <a:endParaRPr lang="ja-JP" altLang="en-US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3429" y="182246"/>
            <a:ext cx="9185744" cy="2060022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An experiment to experience the energy-saving technology using “bicycle power generator” </a:t>
            </a:r>
            <a:br>
              <a:rPr lang="en-US" altLang="ja-JP" sz="3600" dirty="0"/>
            </a:br>
            <a:r>
              <a:rPr lang="en-US" altLang="ja-JP" sz="3600" dirty="0"/>
              <a:t>A Battle between cathode-ray tube TV </a:t>
            </a:r>
            <a:r>
              <a:rPr lang="en-US" altLang="ja-JP" sz="3600" dirty="0" err="1"/>
              <a:t>vs</a:t>
            </a:r>
            <a:r>
              <a:rPr lang="en-US" altLang="ja-JP" sz="3600" dirty="0"/>
              <a:t> LCD television</a:t>
            </a:r>
            <a:endParaRPr lang="ja-JP" altLang="en-US" sz="3600" dirty="0">
              <a:solidFill>
                <a:schemeClr val="tx2"/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5446"/>
            <a:ext cx="5133142" cy="324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273543"/>
              </p:ext>
            </p:extLst>
          </p:nvPr>
        </p:nvGraphicFramePr>
        <p:xfrm>
          <a:off x="4413141" y="1860605"/>
          <a:ext cx="4759211" cy="3323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4" name="ビットマップ イメージ" r:id="rId4" imgW="6590476" imgH="3847619" progId="PBrush">
                  <p:embed/>
                </p:oleObj>
              </mc:Choice>
              <mc:Fallback>
                <p:oleObj name="ビットマップ イメージ" r:id="rId4" imgW="6590476" imgH="3847619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141" y="1860605"/>
                        <a:ext cx="4759211" cy="33236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673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56323" y="274764"/>
            <a:ext cx="922284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ja-JP" sz="2800" dirty="0"/>
              <a:t>Attaining world peace through “bicycle power generation”</a:t>
            </a:r>
            <a:br>
              <a:rPr lang="en-US" altLang="ja-JP" sz="2800" dirty="0"/>
            </a:br>
            <a:r>
              <a:rPr lang="en-US" altLang="ja-JP" sz="2800" dirty="0"/>
              <a:t/>
            </a:r>
            <a:br>
              <a:rPr lang="en-US" altLang="ja-JP" sz="2800" dirty="0"/>
            </a:br>
            <a:r>
              <a:rPr lang="en-US" altLang="ja-JP" sz="2800" dirty="0">
                <a:solidFill>
                  <a:srgbClr val="FF0000"/>
                </a:solidFill>
              </a:rPr>
              <a:t>Ms. </a:t>
            </a:r>
            <a:r>
              <a:rPr lang="en-US" altLang="ja-JP" sz="2800" dirty="0" err="1"/>
              <a:t>Wangari</a:t>
            </a:r>
            <a:r>
              <a:rPr lang="en-US" altLang="ja-JP" sz="2800" dirty="0"/>
              <a:t>  </a:t>
            </a:r>
            <a:r>
              <a:rPr lang="en-US" altLang="ja-JP" sz="2800" dirty="0" err="1"/>
              <a:t>Maathai’s</a:t>
            </a:r>
            <a:r>
              <a:rPr lang="en-US" altLang="ja-JP" sz="2800" dirty="0"/>
              <a:t> slogan</a:t>
            </a:r>
            <a:r>
              <a:rPr lang="en-US" altLang="ja-JP" sz="2800" dirty="0">
                <a:solidFill>
                  <a:srgbClr val="FF0000"/>
                </a:solidFill>
              </a:rPr>
              <a:t> "MOTTAINAI"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800" dirty="0">
                <a:solidFill>
                  <a:srgbClr val="FF0000"/>
                </a:solidFill>
              </a:rPr>
              <a:t>        </a:t>
            </a:r>
            <a:r>
              <a:rPr lang="en-US" altLang="ja-JP" sz="2800" dirty="0"/>
              <a:t>→ Switch to eco-friendly choice</a:t>
            </a:r>
            <a:br>
              <a:rPr lang="en-US" altLang="ja-JP" sz="2800" dirty="0"/>
            </a:br>
            <a:r>
              <a:rPr lang="en-US" altLang="ja-JP" sz="2800" dirty="0"/>
              <a:t>Experience the evolution of energy-saving technology,</a:t>
            </a:r>
            <a:br>
              <a:rPr lang="en-US" altLang="ja-JP" sz="2800" dirty="0"/>
            </a:br>
            <a:r>
              <a:rPr lang="en-US" altLang="ja-JP" sz="2800" dirty="0"/>
              <a:t>       → Enjoy eco-friendly way of life!</a:t>
            </a:r>
            <a:br>
              <a:rPr lang="en-US" altLang="ja-JP" sz="2800" dirty="0"/>
            </a:br>
            <a:endParaRPr lang="en-US" altLang="ja-JP" sz="2800" dirty="0"/>
          </a:p>
          <a:p>
            <a:pPr>
              <a:spcBef>
                <a:spcPct val="0"/>
              </a:spcBef>
            </a:pPr>
            <a:r>
              <a:rPr lang="en-US" altLang="ja-JP" sz="2800" dirty="0"/>
              <a:t>Battle between the new TV and the old cathode-ray tube TV!</a:t>
            </a:r>
            <a:br>
              <a:rPr lang="en-US" altLang="ja-JP" sz="2800" dirty="0"/>
            </a:br>
            <a:r>
              <a:rPr lang="en-US" altLang="ja-JP" sz="2800" dirty="0"/>
              <a:t/>
            </a:r>
            <a:br>
              <a:rPr lang="en-US" altLang="ja-JP" sz="2800" dirty="0"/>
            </a:br>
            <a:r>
              <a:rPr lang="en-US" altLang="ja-JP" sz="2800" dirty="0"/>
              <a:t>Electricity generated from two bicycles can turn on a power a large TV!</a:t>
            </a:r>
            <a:br>
              <a:rPr lang="en-US" altLang="ja-JP" sz="2800" dirty="0"/>
            </a:br>
            <a:r>
              <a:rPr lang="en-US" altLang="ja-JP" sz="2800" dirty="0"/>
              <a:t/>
            </a:r>
            <a:br>
              <a:rPr lang="en-US" altLang="ja-JP" sz="2800" dirty="0"/>
            </a:br>
            <a:r>
              <a:rPr lang="en-US" altLang="ja-JP" sz="2800" dirty="0"/>
              <a:t>Electricity generated from two bicycles can turn on an air conditioner!</a:t>
            </a:r>
            <a:endParaRPr lang="ja-JP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8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708003-95DA-4A0C-A7B2-EB5943024605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ja-JP" sz="1400"/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7" y="2"/>
            <a:ext cx="9140825" cy="33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7" y="3336927"/>
            <a:ext cx="9307513" cy="35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82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5384C-539B-4EB0-B1F9-78987C70AC7D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ja-JP" sz="140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121810" y="82690"/>
            <a:ext cx="8727992" cy="726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buNone/>
            </a:pPr>
            <a:r>
              <a:rPr lang="en-US" altLang="ja-JP" sz="4400" dirty="0">
                <a:solidFill>
                  <a:srgbClr val="7030A0"/>
                </a:solidFill>
              </a:rPr>
              <a:t>Energy and Environmental Education</a:t>
            </a:r>
            <a:r>
              <a:rPr lang="en-US" altLang="ja-JP" sz="2000" dirty="0">
                <a:solidFill>
                  <a:srgbClr val="7030A0"/>
                </a:solidFill>
              </a:rPr>
              <a:t> (2H lecture x 9)</a:t>
            </a:r>
          </a:p>
          <a:p>
            <a:pPr>
              <a:buNone/>
            </a:pPr>
            <a:r>
              <a:rPr lang="en-US" altLang="ja-JP" dirty="0" smtClean="0">
                <a:solidFill>
                  <a:srgbClr val="7030A0"/>
                </a:solidFill>
              </a:rPr>
              <a:t>1</a:t>
            </a:r>
            <a:r>
              <a:rPr lang="en-US" altLang="ja-JP" dirty="0">
                <a:solidFill>
                  <a:srgbClr val="7030A0"/>
                </a:solidFill>
              </a:rPr>
              <a:t>. Global warming demonstration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2. Dye-sensitized solar cell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3. Wind power using </a:t>
            </a:r>
            <a:r>
              <a:rPr lang="en-US" altLang="ja-JP" dirty="0" err="1">
                <a:solidFill>
                  <a:srgbClr val="7030A0"/>
                </a:solidFill>
              </a:rPr>
              <a:t>Savonius</a:t>
            </a:r>
            <a:r>
              <a:rPr lang="en-US" altLang="ja-JP" dirty="0">
                <a:solidFill>
                  <a:srgbClr val="7030A0"/>
                </a:solidFill>
              </a:rPr>
              <a:t> type windmill 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4. Bamboo charcoal battery made from hand-cranked power generator and coffee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5. Energy-saving from one light bulb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6. Watch TV using electric power from bicycle power generator!</a:t>
            </a:r>
            <a:r>
              <a:rPr lang="en-US" altLang="ja-JP" dirty="0">
                <a:solidFill>
                  <a:srgbClr val="FF0000"/>
                </a:solidFill>
              </a:rPr>
              <a:t/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en-US" altLang="ja-JP" dirty="0">
                <a:solidFill>
                  <a:srgbClr val="FF0000"/>
                </a:solidFill>
              </a:rPr>
              <a:t>7. Recycle 7 (PET bottle fiber)</a:t>
            </a:r>
            <a:r>
              <a:rPr lang="en-US" altLang="ja-JP" dirty="0">
                <a:solidFill>
                  <a:srgbClr val="7030A0"/>
                </a:solidFill>
              </a:rPr>
              <a:t/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8. "Spaceship Japan "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9. For the sake of world peace!</a:t>
            </a:r>
            <a:endParaRPr lang="ja-JP" altLang="en-US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105" y="0"/>
            <a:ext cx="3577078" cy="246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4663" y="2011680"/>
            <a:ext cx="3702666" cy="27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105" y="4109875"/>
            <a:ext cx="3668256" cy="27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8999" y="3674249"/>
            <a:ext cx="4245001" cy="318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6224269" y="643259"/>
            <a:ext cx="30547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ja-JP" sz="3600" dirty="0"/>
              <a:t>Creating fiber from PET bottles</a:t>
            </a:r>
            <a:endParaRPr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2896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effectLst/>
              </a:rPr>
              <a:t>Knack for making good PET bottle fiber is to make cotton candy at the beginning.</a:t>
            </a:r>
            <a:endParaRPr kumimoji="1" lang="ja-JP" altLang="en-US" dirty="0"/>
          </a:p>
        </p:txBody>
      </p:sp>
      <p:pic>
        <p:nvPicPr>
          <p:cNvPr id="4" name="コンテンツ プレースホルダー 3" descr="P10003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348914"/>
            <a:ext cx="4663289" cy="3495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 descr="P10004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9698" y="2364196"/>
            <a:ext cx="4619375" cy="3465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441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203" y="852480"/>
            <a:ext cx="8937267" cy="547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2165129" y="1602588"/>
            <a:ext cx="2963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</a:rPr>
              <a:t>Polyethylene </a:t>
            </a:r>
            <a:r>
              <a:rPr lang="en-US" altLang="ja-JP" dirty="0" err="1">
                <a:latin typeface="Arial" panose="020B0604020202020204" pitchFamily="34" charset="0"/>
              </a:rPr>
              <a:t>Terephthalate</a:t>
            </a: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2221974" y="2314480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dirty="0">
                <a:latin typeface="Arial" panose="020B0604020202020204" pitchFamily="34" charset="0"/>
              </a:rPr>
              <a:t>High Density Polyethylene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2218915" y="3112243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</a:rPr>
              <a:t>P</a:t>
            </a:r>
            <a:r>
              <a:rPr lang="ja-JP" altLang="ja-JP" dirty="0">
                <a:latin typeface="Arial" panose="020B0604020202020204" pitchFamily="34" charset="0"/>
              </a:rPr>
              <a:t>olyvinyl </a:t>
            </a:r>
            <a:r>
              <a:rPr lang="en-US" altLang="ja-JP" dirty="0">
                <a:latin typeface="Arial" panose="020B0604020202020204" pitchFamily="34" charset="0"/>
              </a:rPr>
              <a:t>C</a:t>
            </a:r>
            <a:r>
              <a:rPr lang="ja-JP" altLang="ja-JP" dirty="0">
                <a:latin typeface="Arial" panose="020B0604020202020204" pitchFamily="34" charset="0"/>
              </a:rPr>
              <a:t>hloride</a:t>
            </a: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2247621" y="3799212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dirty="0">
                <a:latin typeface="Arial" panose="020B0604020202020204" pitchFamily="34" charset="0"/>
              </a:rPr>
              <a:t>Low Density Polyethylene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2247621" y="4533800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</a:rPr>
              <a:t>P</a:t>
            </a:r>
            <a:r>
              <a:rPr lang="ja-JP" altLang="ja-JP" dirty="0">
                <a:latin typeface="Arial" panose="020B0604020202020204" pitchFamily="34" charset="0"/>
              </a:rPr>
              <a:t>olypropylene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2232904" y="5283944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</a:rPr>
              <a:t>P</a:t>
            </a:r>
            <a:r>
              <a:rPr lang="ja-JP" altLang="ja-JP" b="1" dirty="0">
                <a:latin typeface="Arial" panose="020B0604020202020204" pitchFamily="34" charset="0"/>
              </a:rPr>
              <a:t>olystyrene</a:t>
            </a:r>
            <a:endParaRPr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6204482" y="1167055"/>
            <a:ext cx="1257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dirty="0">
                <a:latin typeface="Arial" panose="020B0604020202020204" pitchFamily="34" charset="0"/>
              </a:rPr>
              <a:t>PET bottle</a:t>
            </a:r>
            <a:endParaRPr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6104589" y="1892995"/>
            <a:ext cx="2089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Plastic shopping bag</a:t>
            </a:r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8016648" y="1897217"/>
            <a:ext cx="1236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/ bucket</a:t>
            </a:r>
            <a:endParaRPr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6148807" y="2629632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Pipe hose</a:t>
            </a:r>
            <a:endParaRPr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6022577" y="4047114"/>
            <a:ext cx="4343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Wrap film, tube type container</a:t>
            </a:r>
            <a:endParaRPr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5975648" y="4518172"/>
            <a:ext cx="318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Food containers and bath goods</a:t>
            </a:r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6057187" y="4771971"/>
            <a:ext cx="988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Tray Cup</a:t>
            </a:r>
            <a:endParaRPr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38203" y="160090"/>
            <a:ext cx="476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Recycled Materials: Types of different symbols </a:t>
            </a:r>
            <a:endParaRPr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699463" y="560249"/>
            <a:ext cx="134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Usage</a:t>
            </a:r>
            <a:endParaRPr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462199" y="463191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Specific gravity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6006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074469-44A7-444C-9BAD-FCDF8E9EF792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ja-JP" sz="1400"/>
          </a:p>
        </p:txBody>
      </p:sp>
      <p:graphicFrame>
        <p:nvGraphicFramePr>
          <p:cNvPr id="5427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3388666"/>
              </p:ext>
            </p:extLst>
          </p:nvPr>
        </p:nvGraphicFramePr>
        <p:xfrm>
          <a:off x="1144988" y="0"/>
          <a:ext cx="808647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2" name="ビットマップ イメージ" r:id="rId3" imgW="4885714" imgH="7201905" progId="PBrush">
                  <p:embed/>
                </p:oleObj>
              </mc:Choice>
              <mc:Fallback>
                <p:oleObj name="ビットマップ イメージ" r:id="rId3" imgW="4885714" imgH="7201905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988" y="0"/>
                        <a:ext cx="8086476" cy="6858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990600"/>
            <a:ext cx="29464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 smtClean="0"/>
              <a:t>高校</a:t>
            </a:r>
            <a:endParaRPr lang="en-US" altLang="ja-JP" sz="2800" dirty="0" smtClean="0"/>
          </a:p>
          <a:p>
            <a:r>
              <a:rPr lang="ja-JP" altLang="en-US" sz="2800" dirty="0" smtClean="0"/>
              <a:t>化学の</a:t>
            </a:r>
            <a:br>
              <a:rPr lang="ja-JP" altLang="en-US" sz="2800" dirty="0" smtClean="0"/>
            </a:br>
            <a:r>
              <a:rPr lang="ja-JP" altLang="en-US" sz="2800" dirty="0" smtClean="0"/>
              <a:t>授業でも</a:t>
            </a:r>
            <a:br>
              <a:rPr lang="ja-JP" altLang="en-US" sz="2800" dirty="0" smtClean="0"/>
            </a:br>
            <a:r>
              <a:rPr lang="ja-JP" altLang="en-US" sz="2800" dirty="0" smtClean="0"/>
              <a:t>歌って</a:t>
            </a:r>
            <a:br>
              <a:rPr lang="ja-JP" altLang="en-US" sz="2800" dirty="0" smtClean="0"/>
            </a:br>
            <a:r>
              <a:rPr lang="ja-JP" altLang="en-US" sz="2800" dirty="0" smtClean="0"/>
              <a:t>もらい</a:t>
            </a:r>
            <a:endParaRPr lang="en-US" altLang="ja-JP" sz="2800" dirty="0" smtClean="0"/>
          </a:p>
          <a:p>
            <a:r>
              <a:rPr lang="ja-JP" altLang="en-US" sz="2800" dirty="0" smtClean="0"/>
              <a:t>ました</a:t>
            </a:r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10956"/>
            <a:ext cx="9144001" cy="726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20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5384C-539B-4EB0-B1F9-78987C70AC7D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ja-JP" sz="140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105907" y="0"/>
            <a:ext cx="8847262" cy="726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buNone/>
            </a:pPr>
            <a:r>
              <a:rPr lang="en-US" altLang="ja-JP" sz="4400" dirty="0">
                <a:solidFill>
                  <a:srgbClr val="7030A0"/>
                </a:solidFill>
              </a:rPr>
              <a:t>Energy and Environmental Education</a:t>
            </a:r>
            <a:r>
              <a:rPr lang="en-US" altLang="ja-JP" sz="2000" dirty="0">
                <a:solidFill>
                  <a:srgbClr val="7030A0"/>
                </a:solidFill>
              </a:rPr>
              <a:t> (2H lecture x 9)</a:t>
            </a:r>
          </a:p>
          <a:p>
            <a:pPr>
              <a:buNone/>
            </a:pPr>
            <a:r>
              <a:rPr lang="en-US" altLang="ja-JP" dirty="0" smtClean="0">
                <a:solidFill>
                  <a:srgbClr val="7030A0"/>
                </a:solidFill>
              </a:rPr>
              <a:t>1</a:t>
            </a:r>
            <a:r>
              <a:rPr lang="en-US" altLang="ja-JP" dirty="0">
                <a:solidFill>
                  <a:srgbClr val="7030A0"/>
                </a:solidFill>
              </a:rPr>
              <a:t>. Global warming demonstration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2. Dye-sensitized solar cell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3. Wind power using </a:t>
            </a:r>
            <a:r>
              <a:rPr lang="en-US" altLang="ja-JP" dirty="0" err="1">
                <a:solidFill>
                  <a:srgbClr val="7030A0"/>
                </a:solidFill>
              </a:rPr>
              <a:t>Savonius</a:t>
            </a:r>
            <a:r>
              <a:rPr lang="en-US" altLang="ja-JP" dirty="0">
                <a:solidFill>
                  <a:srgbClr val="7030A0"/>
                </a:solidFill>
              </a:rPr>
              <a:t> type windmill 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4. Bamboo charcoal battery made from hand-cranked power generator and coffee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5. Energy-saving from one light bulb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6. Watch TV using electric power from bicycle power generator!</a:t>
            </a:r>
            <a:r>
              <a:rPr lang="en-US" altLang="ja-JP" dirty="0">
                <a:solidFill>
                  <a:srgbClr val="FF0000"/>
                </a:solidFill>
              </a:rPr>
              <a:t/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7. Recycle 7 (PET bottle fiber)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FF0000"/>
                </a:solidFill>
              </a:rPr>
              <a:t>8. "Spaceship Japan "</a:t>
            </a:r>
            <a:r>
              <a:rPr lang="en-US" altLang="ja-JP" dirty="0">
                <a:solidFill>
                  <a:srgbClr val="7030A0"/>
                </a:solidFill>
              </a:rPr>
              <a:t/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9. For the sake of world peace!</a:t>
            </a:r>
            <a:endParaRPr lang="ja-JP" altLang="en-US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292185"/>
              </p:ext>
            </p:extLst>
          </p:nvPr>
        </p:nvGraphicFramePr>
        <p:xfrm>
          <a:off x="-1" y="-1"/>
          <a:ext cx="4474559" cy="3210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4" name="ビットマップ イメージ" r:id="rId3" imgW="6419048" imgH="4361905" progId="PBrush">
                  <p:embed/>
                </p:oleObj>
              </mc:Choice>
              <mc:Fallback>
                <p:oleObj name="ビットマップ イメージ" r:id="rId3" imgW="6419048" imgH="4361905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-1"/>
                        <a:ext cx="4474559" cy="32101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43479"/>
              </p:ext>
            </p:extLst>
          </p:nvPr>
        </p:nvGraphicFramePr>
        <p:xfrm>
          <a:off x="3374728" y="3299791"/>
          <a:ext cx="5840833" cy="3558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5" name="ビットマップ イメージ" r:id="rId5" imgW="6190476" imgH="3428571" progId="PBrush">
                  <p:embed/>
                </p:oleObj>
              </mc:Choice>
              <mc:Fallback>
                <p:oleObj name="ビットマップ イメージ" r:id="rId5" imgW="6190476" imgH="3428571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4728" y="3299791"/>
                        <a:ext cx="5840833" cy="35582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4474558" y="270808"/>
            <a:ext cx="518449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dirty="0"/>
              <a:t>Science Live Show </a:t>
            </a:r>
            <a:r>
              <a:rPr lang="en-US" altLang="ja-JP" sz="3200" dirty="0"/>
              <a:t>: “Spacecraft Japan” tries to protect the earth from “Global Warming Aliens”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-1724810" y="337500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dirty="0"/>
              <a:t>１００回公演</a:t>
            </a:r>
          </a:p>
          <a:p>
            <a:pPr algn="ctr">
              <a:spcBef>
                <a:spcPct val="0"/>
              </a:spcBef>
            </a:pPr>
            <a:r>
              <a:rPr lang="ja-JP" altLang="en-US" dirty="0"/>
              <a:t>をめざす。</a:t>
            </a:r>
          </a:p>
          <a:p>
            <a:pPr algn="ctr">
              <a:spcBef>
                <a:spcPct val="0"/>
              </a:spcBef>
            </a:pPr>
            <a:r>
              <a:rPr lang="ja-JP" altLang="en-US" dirty="0"/>
              <a:t>日本では初！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-315772" y="4508468"/>
            <a:ext cx="40191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dirty="0"/>
              <a:t>Aiming to reach the 100th performance.</a:t>
            </a:r>
            <a:br>
              <a:rPr lang="en-US" altLang="ja-JP" sz="3200" dirty="0"/>
            </a:br>
            <a:r>
              <a:rPr lang="en-US" altLang="ja-JP" sz="3200" dirty="0"/>
              <a:t> One of a kind in Japan!</a:t>
            </a:r>
            <a:endParaRPr lang="ja-JP" altLang="en-US" sz="3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83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usen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5" y="0"/>
            <a:ext cx="5499816" cy="36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写真 03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6639" y="3649650"/>
            <a:ext cx="4627361" cy="324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0" y="3752464"/>
            <a:ext cx="53084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/>
              <a:t>New ways to show and explain carbon dioxide</a:t>
            </a:r>
            <a:br>
              <a:rPr lang="en-US" altLang="ja-JP" sz="2800" dirty="0"/>
            </a:br>
            <a:r>
              <a:rPr lang="en-US" altLang="ja-JP" sz="2800" dirty="0"/>
              <a:t>→</a:t>
            </a:r>
            <a:br>
              <a:rPr lang="en-US" altLang="ja-JP" sz="2800" dirty="0"/>
            </a:br>
            <a:r>
              <a:rPr lang="en-US" altLang="ja-JP" sz="2800" dirty="0"/>
              <a:t>Global warming </a:t>
            </a:r>
            <a:endParaRPr lang="en-US" altLang="ja-JP" sz="2800" dirty="0" smtClean="0"/>
          </a:p>
          <a:p>
            <a:r>
              <a:rPr lang="ja-JP" altLang="en-US" sz="2800" dirty="0"/>
              <a:t>　</a:t>
            </a:r>
            <a:r>
              <a:rPr lang="ja-JP" altLang="en-US" sz="2800" dirty="0" smtClean="0"/>
              <a:t>　</a:t>
            </a:r>
            <a:r>
              <a:rPr lang="en-US" altLang="ja-JP" sz="2800" dirty="0" smtClean="0"/>
              <a:t>demo </a:t>
            </a:r>
            <a:r>
              <a:rPr lang="en-US" altLang="ja-JP" sz="2800" dirty="0"/>
              <a:t>experiment</a:t>
            </a:r>
            <a:br>
              <a:rPr lang="en-US" altLang="ja-JP" sz="2800" dirty="0"/>
            </a:b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63353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5384C-539B-4EB0-B1F9-78987C70AC7D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ja-JP" sz="140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145663" y="66787"/>
            <a:ext cx="8648479" cy="726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buNone/>
            </a:pPr>
            <a:r>
              <a:rPr lang="en-US" altLang="ja-JP" sz="4400" dirty="0">
                <a:solidFill>
                  <a:srgbClr val="7030A0"/>
                </a:solidFill>
              </a:rPr>
              <a:t>Energy and Environmental Education</a:t>
            </a:r>
            <a:r>
              <a:rPr lang="en-US" altLang="ja-JP" sz="2000" dirty="0">
                <a:solidFill>
                  <a:srgbClr val="7030A0"/>
                </a:solidFill>
              </a:rPr>
              <a:t> (2H lecture x 9)</a:t>
            </a:r>
          </a:p>
          <a:p>
            <a:pPr>
              <a:buNone/>
            </a:pPr>
            <a:r>
              <a:rPr lang="en-US" altLang="ja-JP" dirty="0" smtClean="0">
                <a:solidFill>
                  <a:srgbClr val="7030A0"/>
                </a:solidFill>
              </a:rPr>
              <a:t>1</a:t>
            </a:r>
            <a:r>
              <a:rPr lang="en-US" altLang="ja-JP" dirty="0">
                <a:solidFill>
                  <a:srgbClr val="7030A0"/>
                </a:solidFill>
              </a:rPr>
              <a:t>. Global warming demonstration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2. Dye-sensitized solar cell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3. Wind power using </a:t>
            </a:r>
            <a:r>
              <a:rPr lang="en-US" altLang="ja-JP" dirty="0" err="1">
                <a:solidFill>
                  <a:srgbClr val="7030A0"/>
                </a:solidFill>
              </a:rPr>
              <a:t>Savonius</a:t>
            </a:r>
            <a:r>
              <a:rPr lang="en-US" altLang="ja-JP" dirty="0">
                <a:solidFill>
                  <a:srgbClr val="7030A0"/>
                </a:solidFill>
              </a:rPr>
              <a:t> type windmill 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4. Bamboo charcoal battery made from hand-cranked power generator and coffee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5. Energy-saving from one light bulb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6. Watch TV using electric power from bicycle power generator!</a:t>
            </a:r>
            <a:r>
              <a:rPr lang="en-US" altLang="ja-JP" dirty="0">
                <a:solidFill>
                  <a:srgbClr val="FF0000"/>
                </a:solidFill>
              </a:rPr>
              <a:t/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7. Recycle 7 (PET bottle fiber)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8. "Spaceship Japan "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FF0000"/>
                </a:solidFill>
              </a:rPr>
              <a:t>9. For the sake of world peace!</a:t>
            </a:r>
            <a:endParaRPr lang="ja-JP" altLang="en-US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6E3DEF-97C2-45A6-BDAA-9BB7397FBCE4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ja-JP" sz="1400"/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71562" y="93563"/>
            <a:ext cx="8977023" cy="720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FY 2000 </a:t>
            </a:r>
            <a:r>
              <a:rPr lang="ja-JP" altLang="en-US" sz="2400" b="1" dirty="0">
                <a:solidFill>
                  <a:srgbClr val="FF0000"/>
                </a:solidFill>
              </a:rPr>
              <a:t>：</a:t>
            </a:r>
            <a:r>
              <a:rPr lang="en-US" altLang="ja-JP" sz="2400" b="1" dirty="0">
                <a:solidFill>
                  <a:srgbClr val="FF0000"/>
                </a:solidFill>
              </a:rPr>
              <a:t> “Millennium Project “ - </a:t>
            </a:r>
            <a:r>
              <a:rPr lang="en-US" altLang="ja-JP" sz="2400" b="1" dirty="0" err="1">
                <a:solidFill>
                  <a:srgbClr val="FF0000"/>
                </a:solidFill>
              </a:rPr>
              <a:t>Informatization</a:t>
            </a:r>
            <a:r>
              <a:rPr lang="en-US" altLang="ja-JP" sz="2400" b="1" dirty="0">
                <a:solidFill>
                  <a:srgbClr val="FF0000"/>
                </a:solidFill>
              </a:rPr>
              <a:t> and Computerization on of Education -</a:t>
            </a:r>
            <a:endParaRPr lang="ja-JP" altLang="en-US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 dirty="0"/>
              <a:t>　</a:t>
            </a:r>
            <a:r>
              <a:rPr lang="ja-JP" altLang="en-US" sz="2800" b="1" dirty="0">
                <a:solidFill>
                  <a:srgbClr val="FF0000"/>
                </a:solidFill>
              </a:rPr>
              <a:t>・</a:t>
            </a:r>
            <a:r>
              <a:rPr lang="en-US" altLang="ja-JP" sz="2000" b="1" dirty="0">
                <a:solidFill>
                  <a:srgbClr val="FF0000"/>
                </a:solidFill>
              </a:rPr>
              <a:t>Proper installment of  IT education environment: e.g. computers in elementary, middle and high schools nationwide, Internet , LAN, etc.</a:t>
            </a:r>
            <a:endParaRPr lang="ja-JP" altLang="en-US" sz="20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000" dirty="0"/>
              <a:t>　</a:t>
            </a:r>
            <a:r>
              <a:rPr lang="ja-JP" altLang="en-US" sz="2400" b="1" dirty="0"/>
              <a:t>・</a:t>
            </a:r>
            <a:r>
              <a:rPr lang="en-US" altLang="ja-JP" sz="2400" b="1" dirty="0"/>
              <a:t>E-Japan Priority Plan :</a:t>
            </a:r>
            <a:endParaRPr lang="ja-JP" altLang="en-US" sz="2400" b="1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 dirty="0"/>
              <a:t>　　</a:t>
            </a:r>
            <a:r>
              <a:rPr lang="en-US" altLang="ja-JP" sz="2000" b="1" dirty="0">
                <a:solidFill>
                  <a:srgbClr val="FF0000"/>
                </a:solidFill>
              </a:rPr>
              <a:t>“Digitalization of educational resources and introducing them into schools “</a:t>
            </a:r>
          </a:p>
          <a:p>
            <a:pPr>
              <a:spcBef>
                <a:spcPct val="50000"/>
              </a:spcBef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2002</a:t>
            </a:r>
            <a:r>
              <a:rPr lang="ja-JP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</a:rPr>
              <a:t>“Plan to Promote Science &amp;Technology Among Students”</a:t>
            </a:r>
            <a:r>
              <a:rPr lang="ja-JP" altLang="en-US" sz="2000" b="1" dirty="0">
                <a:solidFill>
                  <a:srgbClr val="FF0000"/>
                </a:solidFill>
              </a:rPr>
              <a:t>（</a:t>
            </a:r>
            <a:r>
              <a:rPr lang="en-US" altLang="ja-JP" sz="2000" b="1" dirty="0">
                <a:solidFill>
                  <a:srgbClr val="FF0000"/>
                </a:solidFill>
              </a:rPr>
              <a:t>Ministry of Education</a:t>
            </a:r>
            <a:r>
              <a:rPr lang="ja-JP" altLang="en-US" sz="2000" b="1" dirty="0">
                <a:solidFill>
                  <a:srgbClr val="FF0000"/>
                </a:solidFill>
              </a:rPr>
              <a:t>）</a:t>
            </a:r>
          </a:p>
          <a:p>
            <a:pPr>
              <a:spcBef>
                <a:spcPct val="50000"/>
              </a:spcBef>
              <a:buNone/>
            </a:pPr>
            <a:r>
              <a:rPr lang="ja-JP" altLang="en-US" sz="2800" dirty="0"/>
              <a:t>　</a:t>
            </a:r>
            <a:r>
              <a:rPr lang="ja-JP" altLang="en-US" sz="2000" b="1" dirty="0">
                <a:solidFill>
                  <a:srgbClr val="FF0000"/>
                </a:solidFill>
              </a:rPr>
              <a:t>・ </a:t>
            </a:r>
            <a:r>
              <a:rPr lang="en-US" altLang="ja-JP" sz="2000" b="1" dirty="0">
                <a:solidFill>
                  <a:srgbClr val="FF0000"/>
                </a:solidFill>
              </a:rPr>
              <a:t>It points out recent trend among youth to turn away from science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000" b="1" dirty="0">
                <a:solidFill>
                  <a:srgbClr val="FF0000"/>
                </a:solidFill>
              </a:rPr>
              <a:t>　 ・</a:t>
            </a:r>
            <a:r>
              <a:rPr lang="en-US" altLang="ja-JP" sz="2000" b="1" dirty="0">
                <a:solidFill>
                  <a:srgbClr val="FF0000"/>
                </a:solidFill>
              </a:rPr>
              <a:t>Creating of a science and technology-oriented nation</a:t>
            </a:r>
            <a:endParaRPr lang="ja-JP" altLang="en-US" sz="2000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2007 “Science and Technology Human Resources Comprehensive Plan “</a:t>
            </a:r>
          </a:p>
          <a:p>
            <a:pPr>
              <a:buNone/>
            </a:pPr>
            <a:r>
              <a:rPr lang="ja-JP" altLang="en-US" sz="2000" b="1" dirty="0">
                <a:solidFill>
                  <a:srgbClr val="FF0000"/>
                </a:solidFill>
              </a:rPr>
              <a:t>・ </a:t>
            </a:r>
            <a:r>
              <a:rPr lang="en-US" altLang="ja-JP" sz="2000" b="1" dirty="0">
                <a:solidFill>
                  <a:srgbClr val="FF0000"/>
                </a:solidFill>
              </a:rPr>
              <a:t>Enhance science/mathematics education for the next generation  who will be responsible for our future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7612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-482009" y="744280"/>
            <a:ext cx="10015869" cy="5316279"/>
          </a:xfrm>
        </p:spPr>
        <p:txBody>
          <a:bodyPr>
            <a:noAutofit/>
          </a:bodyPr>
          <a:lstStyle/>
          <a:p>
            <a:r>
              <a:rPr lang="en-US" altLang="ja-JP" sz="4400" b="1" dirty="0"/>
              <a:t>Einstein,</a:t>
            </a:r>
            <a:br>
              <a:rPr lang="en-US" altLang="ja-JP" sz="4400" b="1" dirty="0"/>
            </a:br>
            <a:r>
              <a:rPr lang="en-US" altLang="ja-JP" sz="4400" b="1" dirty="0"/>
              <a:t/>
            </a:r>
            <a:br>
              <a:rPr lang="en-US" altLang="ja-JP" sz="4400" b="1" dirty="0"/>
            </a:br>
            <a:r>
              <a:rPr lang="en-US" altLang="ja-JP" sz="4400" b="1" dirty="0"/>
              <a:t>Hideki Yukawa Sensei (Nobel laureate),</a:t>
            </a:r>
            <a:br>
              <a:rPr lang="en-US" altLang="ja-JP" sz="4400" b="1" dirty="0"/>
            </a:br>
            <a:r>
              <a:rPr lang="en-US" altLang="ja-JP" sz="4400" b="1" dirty="0"/>
              <a:t/>
            </a:r>
            <a:br>
              <a:rPr lang="en-US" altLang="ja-JP" sz="4400" b="1" dirty="0"/>
            </a:br>
            <a:r>
              <a:rPr lang="en-US" altLang="ja-JP" sz="4400" b="1" dirty="0"/>
              <a:t>And you and your friends!</a:t>
            </a:r>
            <a:br>
              <a:rPr lang="en-US" altLang="ja-JP" sz="4400" b="1" dirty="0"/>
            </a:br>
            <a:r>
              <a:rPr lang="en-US" altLang="ja-JP" sz="4400" b="1" dirty="0"/>
              <a:t/>
            </a:r>
            <a:br>
              <a:rPr lang="en-US" altLang="ja-JP" sz="4400" b="1" dirty="0"/>
            </a:br>
            <a:r>
              <a:rPr lang="en-US" altLang="ja-JP" sz="4400" b="1" dirty="0"/>
              <a:t>Love the earth and love humanity</a:t>
            </a:r>
            <a:br>
              <a:rPr lang="en-US" altLang="ja-JP" sz="4400" b="1" dirty="0"/>
            </a:br>
            <a:r>
              <a:rPr lang="en-US" altLang="ja-JP" sz="4400" b="1" dirty="0"/>
              <a:t/>
            </a:r>
            <a:br>
              <a:rPr lang="en-US" altLang="ja-JP" sz="4400" b="1" dirty="0"/>
            </a:br>
            <a:r>
              <a:rPr lang="en-US" altLang="ja-JP" sz="4400" b="1" dirty="0"/>
              <a:t>Let’s pray for world peace !!</a:t>
            </a:r>
          </a:p>
        </p:txBody>
      </p:sp>
    </p:spTree>
    <p:extLst>
      <p:ext uri="{BB962C8B-B14F-4D97-AF65-F5344CB8AC3E}">
        <p14:creationId xmlns:p14="http://schemas.microsoft.com/office/powerpoint/2010/main" val="393919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87BD58-14F0-4F2F-89AC-0E2CCEC661D2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ja-JP" sz="1400"/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22" r="1051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2D2846-152D-473D-A86A-089CBFB07B36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ja-JP" sz="1400"/>
          </a:p>
        </p:txBody>
      </p:sp>
      <p:pic>
        <p:nvPicPr>
          <p:cNvPr id="7171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270" y="-76034"/>
            <a:ext cx="8925542" cy="727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9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9AE655-BC52-48DF-9A8F-018E4841F23A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ja-JP" sz="140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99715" y="192484"/>
            <a:ext cx="7370859" cy="2520950"/>
          </a:xfrm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5400" b="1" dirty="0">
                <a:solidFill>
                  <a:srgbClr val="7030A0"/>
                </a:solidFill>
                <a:ea typeface="HGｺﾞｼｯｸE" panose="020B0909000000000000" pitchFamily="49" charset="-128"/>
              </a:rPr>
              <a:t>地球環境問題解決</a:t>
            </a:r>
            <a:r>
              <a:rPr lang="en-US" altLang="ja-JP" sz="5400" b="1" dirty="0">
                <a:solidFill>
                  <a:srgbClr val="7030A0"/>
                </a:solidFill>
                <a:ea typeface="HGｺﾞｼｯｸE" panose="020B0909000000000000" pitchFamily="49" charset="-128"/>
              </a:rPr>
              <a:t/>
            </a:r>
            <a:br>
              <a:rPr lang="en-US" altLang="ja-JP" sz="5400" b="1" dirty="0">
                <a:solidFill>
                  <a:srgbClr val="7030A0"/>
                </a:solidFill>
                <a:ea typeface="HGｺﾞｼｯｸE" panose="020B0909000000000000" pitchFamily="49" charset="-128"/>
              </a:rPr>
            </a:br>
            <a:r>
              <a:rPr lang="ja-JP" altLang="en-US" sz="5400" b="1" dirty="0">
                <a:solidFill>
                  <a:srgbClr val="7030A0"/>
                </a:solidFill>
                <a:ea typeface="HGｺﾞｼｯｸE" panose="020B0909000000000000" pitchFamily="49" charset="-128"/>
              </a:rPr>
              <a:t>を考える科学実験</a:t>
            </a:r>
          </a:p>
        </p:txBody>
      </p:sp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931" y="2809875"/>
            <a:ext cx="6936426" cy="3729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923596" y="3284984"/>
            <a:ext cx="49925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1254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31418-980C-4B7B-84C8-DFBE5A459392}" type="slidenum">
              <a:rPr lang="en-US" altLang="ja-JP" smtClean="0"/>
              <a:pPr>
                <a:defRPr/>
              </a:pPr>
              <a:t>54</a:t>
            </a:fld>
            <a:endParaRPr lang="en-US" altLang="ja-JP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92" y="13919"/>
            <a:ext cx="5579965" cy="684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8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14224" y="708375"/>
            <a:ext cx="7455133" cy="56809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ja-JP" dirty="0" smtClean="0">
              <a:effectLst/>
            </a:endParaRPr>
          </a:p>
          <a:p>
            <a:pPr marL="0" indent="0">
              <a:buNone/>
            </a:pPr>
            <a:r>
              <a:rPr lang="en-US" altLang="ja-JP" dirty="0" smtClean="0">
                <a:effectLst/>
              </a:rPr>
              <a:t>Energy and Environmental Education – 9 Lectures  (2 hours/lecture)</a:t>
            </a:r>
            <a:br>
              <a:rPr lang="en-US" altLang="ja-JP" dirty="0" smtClean="0">
                <a:effectLst/>
              </a:rPr>
            </a:br>
            <a:endParaRPr lang="en-US" altLang="ja-JP" dirty="0" smtClean="0">
              <a:effectLst/>
            </a:endParaRPr>
          </a:p>
          <a:p>
            <a:pPr marL="0" indent="0">
              <a:buNone/>
            </a:pPr>
            <a:r>
              <a:rPr lang="en-US" altLang="ja-JP" dirty="0" smtClean="0">
                <a:effectLst/>
              </a:rPr>
              <a:t>1. Global warming demonstration</a:t>
            </a:r>
            <a:br>
              <a:rPr lang="en-US" altLang="ja-JP" dirty="0" smtClean="0">
                <a:effectLst/>
              </a:rPr>
            </a:br>
            <a:r>
              <a:rPr lang="en-US" altLang="ja-JP" dirty="0" smtClean="0">
                <a:effectLst/>
              </a:rPr>
              <a:t>2. Dye-sensitized solar cell</a:t>
            </a:r>
            <a:br>
              <a:rPr lang="en-US" altLang="ja-JP" dirty="0" smtClean="0">
                <a:effectLst/>
              </a:rPr>
            </a:br>
            <a:r>
              <a:rPr lang="en-US" altLang="ja-JP" dirty="0" smtClean="0">
                <a:effectLst/>
              </a:rPr>
              <a:t>3. Wind power using </a:t>
            </a:r>
            <a:r>
              <a:rPr lang="en-US" altLang="ja-JP" dirty="0" err="1" smtClean="0">
                <a:effectLst/>
              </a:rPr>
              <a:t>Savonius</a:t>
            </a:r>
            <a:r>
              <a:rPr lang="en-US" altLang="ja-JP" dirty="0" smtClean="0">
                <a:effectLst/>
              </a:rPr>
              <a:t> type windmill </a:t>
            </a:r>
            <a:br>
              <a:rPr lang="en-US" altLang="ja-JP" dirty="0" smtClean="0">
                <a:effectLst/>
              </a:rPr>
            </a:br>
            <a:r>
              <a:rPr lang="en-US" altLang="ja-JP" dirty="0" smtClean="0">
                <a:effectLst/>
              </a:rPr>
              <a:t>4. </a:t>
            </a:r>
            <a:r>
              <a:rPr lang="en-US" altLang="ja-JP" dirty="0" smtClean="0"/>
              <a:t>Bamboo charcoal battery made from hand-cranked power generator    </a:t>
            </a:r>
            <a:r>
              <a:rPr lang="en-US" altLang="ja-JP" dirty="0" smtClean="0">
                <a:effectLst/>
              </a:rPr>
              <a:t>and coffee</a:t>
            </a:r>
            <a:br>
              <a:rPr lang="en-US" altLang="ja-JP" dirty="0" smtClean="0">
                <a:effectLst/>
              </a:rPr>
            </a:br>
            <a:r>
              <a:rPr lang="en-US" altLang="ja-JP" dirty="0" smtClean="0">
                <a:effectLst/>
              </a:rPr>
              <a:t>5. Energy-saving from one light bulb</a:t>
            </a:r>
            <a:br>
              <a:rPr lang="en-US" altLang="ja-JP" dirty="0" smtClean="0">
                <a:effectLst/>
              </a:rPr>
            </a:br>
            <a:r>
              <a:rPr lang="en-US" altLang="ja-JP" dirty="0" smtClean="0">
                <a:effectLst/>
              </a:rPr>
              <a:t>6. Watch TV using electric power from bicycle power generator!</a:t>
            </a:r>
            <a:br>
              <a:rPr lang="en-US" altLang="ja-JP" dirty="0" smtClean="0">
                <a:effectLst/>
              </a:rPr>
            </a:br>
            <a:r>
              <a:rPr lang="en-US" altLang="ja-JP" dirty="0" smtClean="0">
                <a:effectLst/>
              </a:rPr>
              <a:t>7. Recycle 7 (</a:t>
            </a:r>
            <a:r>
              <a:rPr lang="en-US" altLang="ja-JP" dirty="0" smtClean="0"/>
              <a:t>PET bottle</a:t>
            </a:r>
            <a:r>
              <a:rPr lang="en-US" altLang="ja-JP" dirty="0" smtClean="0">
                <a:effectLst/>
              </a:rPr>
              <a:t> fiber)</a:t>
            </a:r>
            <a:br>
              <a:rPr lang="en-US" altLang="ja-JP" dirty="0" smtClean="0">
                <a:effectLst/>
              </a:rPr>
            </a:br>
            <a:r>
              <a:rPr lang="en-US" altLang="ja-JP" dirty="0" smtClean="0">
                <a:effectLst/>
              </a:rPr>
              <a:t>8. "Spaceship Japan "</a:t>
            </a:r>
            <a:br>
              <a:rPr lang="en-US" altLang="ja-JP" dirty="0" smtClean="0">
                <a:effectLst/>
              </a:rPr>
            </a:br>
            <a:r>
              <a:rPr lang="en-US" altLang="ja-JP" dirty="0" smtClean="0">
                <a:effectLst/>
              </a:rPr>
              <a:t>9. For the sake of world peace!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287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5384C-539B-4EB0-B1F9-78987C70AC7D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ja-JP" sz="140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153615" y="98592"/>
            <a:ext cx="8712090" cy="726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buNone/>
            </a:pPr>
            <a:r>
              <a:rPr lang="en-US" altLang="ja-JP" sz="4400" dirty="0">
                <a:solidFill>
                  <a:srgbClr val="7030A0"/>
                </a:solidFill>
              </a:rPr>
              <a:t>Energy and Environmental Education</a:t>
            </a:r>
            <a:r>
              <a:rPr lang="en-US" altLang="ja-JP" sz="2000" dirty="0">
                <a:solidFill>
                  <a:srgbClr val="7030A0"/>
                </a:solidFill>
              </a:rPr>
              <a:t> (2H lecture x 9)</a:t>
            </a:r>
          </a:p>
          <a:p>
            <a:pPr>
              <a:buNone/>
            </a:pPr>
            <a:r>
              <a:rPr lang="en-US" altLang="ja-JP" dirty="0" smtClean="0">
                <a:solidFill>
                  <a:srgbClr val="FF0000"/>
                </a:solidFill>
              </a:rPr>
              <a:t>1</a:t>
            </a:r>
            <a:r>
              <a:rPr lang="en-US" altLang="ja-JP" dirty="0">
                <a:solidFill>
                  <a:srgbClr val="FF0000"/>
                </a:solidFill>
              </a:rPr>
              <a:t>. Global warming demonstration</a:t>
            </a:r>
            <a:r>
              <a:rPr lang="en-US" altLang="ja-JP" dirty="0">
                <a:solidFill>
                  <a:srgbClr val="7030A0"/>
                </a:solidFill>
              </a:rPr>
              <a:t/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2. Dye-sensitized solar cell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3. Wind power using </a:t>
            </a:r>
            <a:r>
              <a:rPr lang="en-US" altLang="ja-JP" dirty="0" err="1">
                <a:solidFill>
                  <a:srgbClr val="7030A0"/>
                </a:solidFill>
              </a:rPr>
              <a:t>Savonius</a:t>
            </a:r>
            <a:r>
              <a:rPr lang="en-US" altLang="ja-JP" dirty="0">
                <a:solidFill>
                  <a:srgbClr val="7030A0"/>
                </a:solidFill>
              </a:rPr>
              <a:t> type windmill 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4. Bamboo charcoal battery made from hand-cranked power generator and coffee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5. Energy-saving from one light bulb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6. Watch TV using electric power from bicycle power generator!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7. Recycle 7 (PET bottle fiber)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8. "Spaceship Japan "</a:t>
            </a:r>
            <a:br>
              <a:rPr lang="en-US" altLang="ja-JP" dirty="0">
                <a:solidFill>
                  <a:srgbClr val="7030A0"/>
                </a:solidFill>
              </a:rPr>
            </a:br>
            <a:r>
              <a:rPr lang="en-US" altLang="ja-JP" dirty="0">
                <a:solidFill>
                  <a:srgbClr val="7030A0"/>
                </a:solidFill>
              </a:rPr>
              <a:t>9. For the sake of world peace!</a:t>
            </a:r>
            <a:endParaRPr lang="ja-JP" altLang="en-US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D2D459-F9DE-4F13-84C9-36CB74013B72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ja-JP" sz="140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4" y="1947863"/>
            <a:ext cx="6873875" cy="466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-97567" y="-67967"/>
            <a:ext cx="9301038" cy="201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ja-JP" sz="4400" dirty="0">
                <a:solidFill>
                  <a:srgbClr val="FF0000"/>
                </a:solidFill>
              </a:rPr>
              <a:t>Global Warming Caused by Greenhouse </a:t>
            </a:r>
            <a:r>
              <a:rPr lang="en-US" altLang="ja-JP" sz="4400" dirty="0" smtClean="0">
                <a:solidFill>
                  <a:srgbClr val="FF0000"/>
                </a:solidFill>
              </a:rPr>
              <a:t>Gases </a:t>
            </a:r>
            <a:r>
              <a:rPr lang="en-US" altLang="ja-JP" sz="4400" dirty="0">
                <a:solidFill>
                  <a:srgbClr val="FF0000"/>
                </a:solidFill>
              </a:rPr>
              <a:t>Demonstration Experiment Device</a:t>
            </a:r>
            <a:r>
              <a:rPr lang="ja-JP" altLang="en-US" sz="4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-22360" y="4203701"/>
            <a:ext cx="2464071" cy="1384995"/>
          </a:xfrm>
          <a:prstGeom prst="rect">
            <a:avLst/>
          </a:prstGeom>
          <a:solidFill>
            <a:schemeClr val="bg1"/>
          </a:solidFill>
          <a:ln w="2540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ja-JP" sz="2800" b="1" dirty="0">
                <a:solidFill>
                  <a:srgbClr val="FF0000"/>
                </a:solidFill>
              </a:rPr>
              <a:t>Numerous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ja-JP" sz="2800" b="1" dirty="0">
                <a:solidFill>
                  <a:srgbClr val="FF0000"/>
                </a:solidFill>
              </a:rPr>
              <a:t>TV and media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ja-JP" sz="2800" b="1" dirty="0">
                <a:solidFill>
                  <a:srgbClr val="FF0000"/>
                </a:solidFill>
              </a:rPr>
              <a:t>coverage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3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142300-079B-497C-8332-587925F4C7DA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ja-JP" sz="1400"/>
          </a:p>
        </p:txBody>
      </p:sp>
      <p:sp>
        <p:nvSpPr>
          <p:cNvPr id="2458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417513"/>
            <a:ext cx="9144000" cy="1371601"/>
          </a:xfrm>
        </p:spPr>
        <p:txBody>
          <a:bodyPr>
            <a:normAutofit fontScale="90000"/>
          </a:bodyPr>
          <a:lstStyle/>
          <a:p>
            <a:r>
              <a:rPr lang="en-US" altLang="ja-JP" sz="4000" dirty="0"/>
              <a:t/>
            </a:r>
            <a:br>
              <a:rPr lang="en-US" altLang="ja-JP" sz="4000" dirty="0"/>
            </a:br>
            <a:r>
              <a:rPr lang="en-US" altLang="ja-JP" sz="4000" dirty="0"/>
              <a:t/>
            </a:r>
            <a:br>
              <a:rPr lang="en-US" altLang="ja-JP" sz="4000" dirty="0"/>
            </a:br>
            <a:r>
              <a:rPr lang="en-US" altLang="ja-JP" sz="4000" b="1" dirty="0">
                <a:solidFill>
                  <a:srgbClr val="FF0000"/>
                </a:solidFill>
              </a:rPr>
              <a:t>Global warming caused by greenhouse gas</a:t>
            </a:r>
            <a:r>
              <a:rPr lang="ja-JP" altLang="en-US" sz="4000" dirty="0"/>
              <a:t/>
            </a:r>
            <a:br>
              <a:rPr lang="ja-JP" altLang="en-US" sz="4000" dirty="0"/>
            </a:br>
            <a:r>
              <a:rPr lang="en-US" altLang="ja-JP" sz="4000" b="1" dirty="0">
                <a:solidFill>
                  <a:srgbClr val="FF0000"/>
                </a:solidFill>
              </a:rPr>
              <a:t>Results of the demonstration experiment device</a:t>
            </a:r>
            <a:endParaRPr lang="ja-JP" altLang="en-US" sz="4000" b="1" dirty="0">
              <a:solidFill>
                <a:srgbClr val="FF0000"/>
              </a:solidFill>
            </a:endParaRPr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2066925" y="3143250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551" y="2637542"/>
            <a:ext cx="6716135" cy="41910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7968" y="1437213"/>
            <a:ext cx="7876032" cy="108585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091017" y="2789307"/>
            <a:ext cx="189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Carbon  Dioxide</a:t>
            </a:r>
          </a:p>
          <a:p>
            <a:r>
              <a:rPr lang="en-US" altLang="ja-JP" sz="2000" dirty="0"/>
              <a:t>Air</a:t>
            </a:r>
            <a:endParaRPr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49574" y="1437213"/>
            <a:ext cx="170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Time (seconds)</a:t>
            </a:r>
          </a:p>
          <a:p>
            <a:r>
              <a:rPr lang="en-US" altLang="ja-JP" dirty="0"/>
              <a:t>Carbon Dioxide</a:t>
            </a:r>
          </a:p>
          <a:p>
            <a:r>
              <a:rPr lang="en-US" altLang="ja-JP" dirty="0"/>
              <a:t>Air</a:t>
            </a:r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991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71132F-324C-4583-8E79-0ADC1CF07D49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ja-JP" sz="1400"/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2347913"/>
          </a:xfrm>
        </p:spPr>
        <p:txBody>
          <a:bodyPr>
            <a:norm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</a:rPr>
              <a:t>Global warming demonstration by greenhouse gas</a:t>
            </a:r>
            <a:br>
              <a:rPr lang="en-US" altLang="ja-JP" sz="3200" b="1" dirty="0">
                <a:solidFill>
                  <a:srgbClr val="FF0000"/>
                </a:solidFill>
              </a:rPr>
            </a:br>
            <a:r>
              <a:rPr lang="en-US" altLang="ja-JP" sz="3200" dirty="0"/>
              <a:t/>
            </a:r>
            <a:br>
              <a:rPr lang="en-US" altLang="ja-JP" sz="3200" dirty="0"/>
            </a:br>
            <a:r>
              <a:rPr lang="en-US" altLang="ja-JP" sz="3200" b="1" dirty="0">
                <a:solidFill>
                  <a:srgbClr val="FF0000"/>
                </a:solidFill>
              </a:rPr>
              <a:t>Comparison of radiation intensity of the earth model in the experimental device</a:t>
            </a:r>
            <a:endParaRPr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1895475" y="1576388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1957388" y="1528763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600"/>
          </a:p>
        </p:txBody>
      </p:sp>
      <p:graphicFrame>
        <p:nvGraphicFramePr>
          <p:cNvPr id="2560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28131"/>
              </p:ext>
            </p:extLst>
          </p:nvPr>
        </p:nvGraphicFramePr>
        <p:xfrm>
          <a:off x="1212935" y="2576513"/>
          <a:ext cx="5126182" cy="372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r:id="rId4" imgW="5248351" imgH="3810000" progId="Excel.Sheet.8">
                  <p:embed/>
                </p:oleObj>
              </mc:Choice>
              <mc:Fallback>
                <p:oleObj r:id="rId4" imgW="5248351" imgH="3810000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2935" y="2576513"/>
                        <a:ext cx="5126182" cy="372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6339117" y="4667196"/>
            <a:ext cx="3263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Wave (nm)</a:t>
            </a:r>
          </a:p>
          <a:p>
            <a:r>
              <a:rPr lang="en-US" altLang="ja-JP" dirty="0"/>
              <a:t>Gray: Infrared lamp only </a:t>
            </a:r>
          </a:p>
          <a:p>
            <a:r>
              <a:rPr lang="en-US" altLang="ja-JP" dirty="0"/>
              <a:t>Blue: Normal - air</a:t>
            </a:r>
          </a:p>
          <a:p>
            <a:r>
              <a:rPr lang="en-US" altLang="ja-JP" dirty="0"/>
              <a:t>Red: Fill with carbon dioxide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-1756575" y="3716020"/>
            <a:ext cx="288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/>
              <a:t>Strength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227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</TotalTime>
  <Words>793</Words>
  <Application>Microsoft Office PowerPoint</Application>
  <PresentationFormat>画面に合わせる (4:3)</PresentationFormat>
  <Paragraphs>358</Paragraphs>
  <Slides>55</Slides>
  <Notes>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55</vt:i4>
      </vt:variant>
    </vt:vector>
  </HeadingPairs>
  <TitlesOfParts>
    <vt:vector size="67" baseType="lpstr">
      <vt:lpstr>HGP創英角ﾎﾟｯﾌﾟ体</vt:lpstr>
      <vt:lpstr>HGｺﾞｼｯｸE</vt:lpstr>
      <vt:lpstr>ＭＳ Ｐゴシック</vt:lpstr>
      <vt:lpstr>Arial</vt:lpstr>
      <vt:lpstr>Calibri</vt:lpstr>
      <vt:lpstr>Calibri Light</vt:lpstr>
      <vt:lpstr>Cambria Math</vt:lpstr>
      <vt:lpstr>Times New Roman</vt:lpstr>
      <vt:lpstr>Office テーマ</vt:lpstr>
      <vt:lpstr>Microsoft Excel 97-2003 ワークシート</vt:lpstr>
      <vt:lpstr>数式</vt:lpstr>
      <vt:lpstr>ビットマップ イメージ</vt:lpstr>
      <vt:lpstr>地球環境問題解決 を考える科学実験 Scientific Experiments to Solve Global Environmental  Issues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 Global warming caused by greenhouse gas Results of the demonstration experiment device</vt:lpstr>
      <vt:lpstr>Global warming demonstration by greenhouse gas  Comparison of radiation intensity of the earth model in the experimental device</vt:lpstr>
      <vt:lpstr>Comparison of Radiation Intensity Using a Flask Instead of the Earth Model</vt:lpstr>
      <vt:lpstr>PowerPoint プレゼンテーション</vt:lpstr>
      <vt:lpstr>PowerPoint プレゼンテーション</vt:lpstr>
      <vt:lpstr>PowerPoint プレゼンテーション</vt:lpstr>
      <vt:lpstr>Power generation principle of dye-sensitized solar cells</vt:lpstr>
      <vt:lpstr>PowerPoint プレゼンテーション</vt:lpstr>
      <vt:lpstr>サボニウス型風車風力発電機  Wind Power Generator Utilizing Savonius Type Windmill generator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Eco-Science Experiment Class  in Cambodia</vt:lpstr>
      <vt:lpstr>PowerPoint プレゼンテーション</vt:lpstr>
      <vt:lpstr>Making  bamboo charcoal battery model car using familiar drinks (teaching materials)</vt:lpstr>
      <vt:lpstr>PowerPoint プレゼンテーション</vt:lpstr>
      <vt:lpstr>Experimental device for demonstrating energy-saving light bulb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An experiment to experience the energy-saving technology using “bicycle power generator”  A Battle between cathode-ray tube TV vs LCD television</vt:lpstr>
      <vt:lpstr>PowerPoint プレゼンテーション</vt:lpstr>
      <vt:lpstr>PowerPoint プレゼンテーション</vt:lpstr>
      <vt:lpstr>PowerPoint プレゼンテーション</vt:lpstr>
      <vt:lpstr>Knack for making good PET bottle fiber is to make cotton candy at the beginning.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地球環境問題解決 を考える科学実験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地球環境問題解決 を考える科学実験 Scientific experiments to think about? Solve global environmental issues</dc:title>
  <dc:creator>船橋由美</dc:creator>
  <cp:lastModifiedBy>川村康文</cp:lastModifiedBy>
  <cp:revision>54</cp:revision>
  <dcterms:created xsi:type="dcterms:W3CDTF">2016-09-20T12:32:49Z</dcterms:created>
  <dcterms:modified xsi:type="dcterms:W3CDTF">2016-09-21T14:14:13Z</dcterms:modified>
</cp:coreProperties>
</file>