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4" r:id="rId2"/>
    <p:sldId id="270" r:id="rId3"/>
    <p:sldId id="265" r:id="rId4"/>
    <p:sldId id="266" r:id="rId5"/>
    <p:sldId id="267" r:id="rId6"/>
    <p:sldId id="277" r:id="rId7"/>
    <p:sldId id="278" r:id="rId8"/>
    <p:sldId id="269" r:id="rId9"/>
    <p:sldId id="263" r:id="rId10"/>
    <p:sldId id="257" r:id="rId11"/>
    <p:sldId id="262" r:id="rId12"/>
    <p:sldId id="261" r:id="rId13"/>
    <p:sldId id="276" r:id="rId14"/>
    <p:sldId id="258" r:id="rId15"/>
    <p:sldId id="259" r:id="rId16"/>
    <p:sldId id="271" r:id="rId17"/>
    <p:sldId id="272" r:id="rId18"/>
    <p:sldId id="273" r:id="rId19"/>
    <p:sldId id="275" r:id="rId2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088" autoAdjust="0"/>
  </p:normalViewPr>
  <p:slideViewPr>
    <p:cSldViewPr>
      <p:cViewPr varScale="1">
        <p:scale>
          <a:sx n="58" d="100"/>
          <a:sy n="58" d="100"/>
        </p:scale>
        <p:origin x="152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3AA912-C85A-4F50-A402-BD27CA7EA2BA}" type="datetimeFigureOut">
              <a:rPr kumimoji="1" lang="ja-JP" altLang="en-US" smtClean="0"/>
              <a:t>2015/5/16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C3A1B7-C622-47B0-A536-BD1E8BAD421C}" type="slidenum">
              <a:rPr kumimoji="1" lang="ja-JP" altLang="en-US" smtClean="0"/>
              <a:t>‹#›</a:t>
            </a:fld>
            <a:endParaRPr kumimoji="1" lang="ja-JP" altLang="en-US"/>
          </a:p>
        </p:txBody>
      </p:sp>
    </p:spTree>
    <p:extLst>
      <p:ext uri="{BB962C8B-B14F-4D97-AF65-F5344CB8AC3E}">
        <p14:creationId xmlns:p14="http://schemas.microsoft.com/office/powerpoint/2010/main" val="19684930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コペルニクスは、神学の修行のためルネサンス発達の地イタリアの図書館で地動説と出会う</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AC3A1B7-C622-47B0-A536-BD1E8BAD421C}" type="slidenum">
              <a:rPr kumimoji="1" lang="ja-JP" altLang="en-US" smtClean="0"/>
              <a:t>12</a:t>
            </a:fld>
            <a:endParaRPr kumimoji="1" lang="ja-JP" altLang="en-US" dirty="0"/>
          </a:p>
        </p:txBody>
      </p:sp>
    </p:spTree>
    <p:extLst>
      <p:ext uri="{BB962C8B-B14F-4D97-AF65-F5344CB8AC3E}">
        <p14:creationId xmlns:p14="http://schemas.microsoft.com/office/powerpoint/2010/main" val="4148516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当時の教会から聖書の教えに反するとして禁止（ガリレオ裁判）された</a:t>
            </a:r>
            <a:endParaRPr kumimoji="1" lang="en-US" altLang="ja-JP" dirty="0" smtClean="0"/>
          </a:p>
          <a:p>
            <a:r>
              <a:rPr kumimoji="1" lang="ja-JP" altLang="en-US" dirty="0" smtClean="0"/>
              <a:t>このとき、彼は自説である地動説を撤回して死刑を免れるが「それでも地球は回ってる」と言い残したと言われている。</a:t>
            </a:r>
            <a:endParaRPr kumimoji="1" lang="ja-JP" altLang="en-US" dirty="0"/>
          </a:p>
        </p:txBody>
      </p:sp>
      <p:sp>
        <p:nvSpPr>
          <p:cNvPr id="4" name="スライド番号プレースホルダー 3"/>
          <p:cNvSpPr>
            <a:spLocks noGrp="1"/>
          </p:cNvSpPr>
          <p:nvPr>
            <p:ph type="sldNum" sz="quarter" idx="10"/>
          </p:nvPr>
        </p:nvSpPr>
        <p:spPr/>
        <p:txBody>
          <a:bodyPr/>
          <a:lstStyle/>
          <a:p>
            <a:fld id="{DAC3A1B7-C622-47B0-A536-BD1E8BAD421C}" type="slidenum">
              <a:rPr kumimoji="1" lang="ja-JP" altLang="en-US" smtClean="0"/>
              <a:t>13</a:t>
            </a:fld>
            <a:endParaRPr kumimoji="1" lang="ja-JP" altLang="en-US" dirty="0"/>
          </a:p>
        </p:txBody>
      </p:sp>
    </p:spTree>
    <p:extLst>
      <p:ext uri="{BB962C8B-B14F-4D97-AF65-F5344CB8AC3E}">
        <p14:creationId xmlns:p14="http://schemas.microsoft.com/office/powerpoint/2010/main" val="2446805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625AD7B-290D-47B9-8D69-058CE11430B9}" type="datetimeFigureOut">
              <a:rPr kumimoji="1" lang="ja-JP" altLang="en-US" smtClean="0"/>
              <a:t>2015/5/16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523688-02F4-4B92-BB32-C7548157310B}" type="slidenum">
              <a:rPr kumimoji="1" lang="ja-JP" altLang="en-US" smtClean="0"/>
              <a:t>‹#›</a:t>
            </a:fld>
            <a:endParaRPr kumimoji="1" lang="ja-JP" altLang="en-US"/>
          </a:p>
        </p:txBody>
      </p:sp>
    </p:spTree>
    <p:extLst>
      <p:ext uri="{BB962C8B-B14F-4D97-AF65-F5344CB8AC3E}">
        <p14:creationId xmlns:p14="http://schemas.microsoft.com/office/powerpoint/2010/main" val="2535879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625AD7B-290D-47B9-8D69-058CE11430B9}" type="datetimeFigureOut">
              <a:rPr kumimoji="1" lang="ja-JP" altLang="en-US" smtClean="0"/>
              <a:t>2015/5/16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523688-02F4-4B92-BB32-C7548157310B}" type="slidenum">
              <a:rPr kumimoji="1" lang="ja-JP" altLang="en-US" smtClean="0"/>
              <a:t>‹#›</a:t>
            </a:fld>
            <a:endParaRPr kumimoji="1" lang="ja-JP" altLang="en-US"/>
          </a:p>
        </p:txBody>
      </p:sp>
    </p:spTree>
    <p:extLst>
      <p:ext uri="{BB962C8B-B14F-4D97-AF65-F5344CB8AC3E}">
        <p14:creationId xmlns:p14="http://schemas.microsoft.com/office/powerpoint/2010/main" val="1462457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625AD7B-290D-47B9-8D69-058CE11430B9}" type="datetimeFigureOut">
              <a:rPr kumimoji="1" lang="ja-JP" altLang="en-US" smtClean="0"/>
              <a:t>2015/5/16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523688-02F4-4B92-BB32-C7548157310B}" type="slidenum">
              <a:rPr kumimoji="1" lang="ja-JP" altLang="en-US" smtClean="0"/>
              <a:t>‹#›</a:t>
            </a:fld>
            <a:endParaRPr kumimoji="1" lang="ja-JP" altLang="en-US"/>
          </a:p>
        </p:txBody>
      </p:sp>
    </p:spTree>
    <p:extLst>
      <p:ext uri="{BB962C8B-B14F-4D97-AF65-F5344CB8AC3E}">
        <p14:creationId xmlns:p14="http://schemas.microsoft.com/office/powerpoint/2010/main" val="3075786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625AD7B-290D-47B9-8D69-058CE11430B9}" type="datetimeFigureOut">
              <a:rPr kumimoji="1" lang="ja-JP" altLang="en-US" smtClean="0"/>
              <a:t>2015/5/16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523688-02F4-4B92-BB32-C7548157310B}" type="slidenum">
              <a:rPr kumimoji="1" lang="ja-JP" altLang="en-US" smtClean="0"/>
              <a:t>‹#›</a:t>
            </a:fld>
            <a:endParaRPr kumimoji="1" lang="ja-JP" altLang="en-US"/>
          </a:p>
        </p:txBody>
      </p:sp>
    </p:spTree>
    <p:extLst>
      <p:ext uri="{BB962C8B-B14F-4D97-AF65-F5344CB8AC3E}">
        <p14:creationId xmlns:p14="http://schemas.microsoft.com/office/powerpoint/2010/main" val="2186471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625AD7B-290D-47B9-8D69-058CE11430B9}" type="datetimeFigureOut">
              <a:rPr kumimoji="1" lang="ja-JP" altLang="en-US" smtClean="0"/>
              <a:t>2015/5/16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523688-02F4-4B92-BB32-C7548157310B}" type="slidenum">
              <a:rPr kumimoji="1" lang="ja-JP" altLang="en-US" smtClean="0"/>
              <a:t>‹#›</a:t>
            </a:fld>
            <a:endParaRPr kumimoji="1" lang="ja-JP" altLang="en-US"/>
          </a:p>
        </p:txBody>
      </p:sp>
    </p:spTree>
    <p:extLst>
      <p:ext uri="{BB962C8B-B14F-4D97-AF65-F5344CB8AC3E}">
        <p14:creationId xmlns:p14="http://schemas.microsoft.com/office/powerpoint/2010/main" val="7246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625AD7B-290D-47B9-8D69-058CE11430B9}" type="datetimeFigureOut">
              <a:rPr kumimoji="1" lang="ja-JP" altLang="en-US" smtClean="0"/>
              <a:t>2015/5/16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523688-02F4-4B92-BB32-C7548157310B}" type="slidenum">
              <a:rPr kumimoji="1" lang="ja-JP" altLang="en-US" smtClean="0"/>
              <a:t>‹#›</a:t>
            </a:fld>
            <a:endParaRPr kumimoji="1" lang="ja-JP" altLang="en-US"/>
          </a:p>
        </p:txBody>
      </p:sp>
    </p:spTree>
    <p:extLst>
      <p:ext uri="{BB962C8B-B14F-4D97-AF65-F5344CB8AC3E}">
        <p14:creationId xmlns:p14="http://schemas.microsoft.com/office/powerpoint/2010/main" val="54480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625AD7B-290D-47B9-8D69-058CE11430B9}" type="datetimeFigureOut">
              <a:rPr kumimoji="1" lang="ja-JP" altLang="en-US" smtClean="0"/>
              <a:t>2015/5/16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523688-02F4-4B92-BB32-C7548157310B}" type="slidenum">
              <a:rPr kumimoji="1" lang="ja-JP" altLang="en-US" smtClean="0"/>
              <a:t>‹#›</a:t>
            </a:fld>
            <a:endParaRPr kumimoji="1" lang="ja-JP" altLang="en-US"/>
          </a:p>
        </p:txBody>
      </p:sp>
    </p:spTree>
    <p:extLst>
      <p:ext uri="{BB962C8B-B14F-4D97-AF65-F5344CB8AC3E}">
        <p14:creationId xmlns:p14="http://schemas.microsoft.com/office/powerpoint/2010/main" val="1085718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625AD7B-290D-47B9-8D69-058CE11430B9}" type="datetimeFigureOut">
              <a:rPr kumimoji="1" lang="ja-JP" altLang="en-US" smtClean="0"/>
              <a:t>2015/5/16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523688-02F4-4B92-BB32-C7548157310B}" type="slidenum">
              <a:rPr kumimoji="1" lang="ja-JP" altLang="en-US" smtClean="0"/>
              <a:t>‹#›</a:t>
            </a:fld>
            <a:endParaRPr kumimoji="1" lang="ja-JP" altLang="en-US"/>
          </a:p>
        </p:txBody>
      </p:sp>
    </p:spTree>
    <p:extLst>
      <p:ext uri="{BB962C8B-B14F-4D97-AF65-F5344CB8AC3E}">
        <p14:creationId xmlns:p14="http://schemas.microsoft.com/office/powerpoint/2010/main" val="178093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625AD7B-290D-47B9-8D69-058CE11430B9}" type="datetimeFigureOut">
              <a:rPr kumimoji="1" lang="ja-JP" altLang="en-US" smtClean="0"/>
              <a:t>2015/5/16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523688-02F4-4B92-BB32-C7548157310B}" type="slidenum">
              <a:rPr kumimoji="1" lang="ja-JP" altLang="en-US" smtClean="0"/>
              <a:t>‹#›</a:t>
            </a:fld>
            <a:endParaRPr kumimoji="1" lang="ja-JP" altLang="en-US"/>
          </a:p>
        </p:txBody>
      </p:sp>
    </p:spTree>
    <p:extLst>
      <p:ext uri="{BB962C8B-B14F-4D97-AF65-F5344CB8AC3E}">
        <p14:creationId xmlns:p14="http://schemas.microsoft.com/office/powerpoint/2010/main" val="223405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625AD7B-290D-47B9-8D69-058CE11430B9}" type="datetimeFigureOut">
              <a:rPr kumimoji="1" lang="ja-JP" altLang="en-US" smtClean="0"/>
              <a:t>2015/5/16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523688-02F4-4B92-BB32-C7548157310B}" type="slidenum">
              <a:rPr kumimoji="1" lang="ja-JP" altLang="en-US" smtClean="0"/>
              <a:t>‹#›</a:t>
            </a:fld>
            <a:endParaRPr kumimoji="1" lang="ja-JP" altLang="en-US"/>
          </a:p>
        </p:txBody>
      </p:sp>
    </p:spTree>
    <p:extLst>
      <p:ext uri="{BB962C8B-B14F-4D97-AF65-F5344CB8AC3E}">
        <p14:creationId xmlns:p14="http://schemas.microsoft.com/office/powerpoint/2010/main" val="833805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625AD7B-290D-47B9-8D69-058CE11430B9}" type="datetimeFigureOut">
              <a:rPr kumimoji="1" lang="ja-JP" altLang="en-US" smtClean="0"/>
              <a:t>2015/5/16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523688-02F4-4B92-BB32-C7548157310B}" type="slidenum">
              <a:rPr kumimoji="1" lang="ja-JP" altLang="en-US" smtClean="0"/>
              <a:t>‹#›</a:t>
            </a:fld>
            <a:endParaRPr kumimoji="1" lang="ja-JP" altLang="en-US"/>
          </a:p>
        </p:txBody>
      </p:sp>
    </p:spTree>
    <p:extLst>
      <p:ext uri="{BB962C8B-B14F-4D97-AF65-F5344CB8AC3E}">
        <p14:creationId xmlns:p14="http://schemas.microsoft.com/office/powerpoint/2010/main" val="1287679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5AD7B-290D-47B9-8D69-058CE11430B9}" type="datetimeFigureOut">
              <a:rPr kumimoji="1" lang="ja-JP" altLang="en-US" smtClean="0"/>
              <a:t>2015/5/16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23688-02F4-4B92-BB32-C7548157310B}" type="slidenum">
              <a:rPr kumimoji="1" lang="ja-JP" altLang="en-US" smtClean="0"/>
              <a:t>‹#›</a:t>
            </a:fld>
            <a:endParaRPr kumimoji="1" lang="ja-JP" altLang="en-US"/>
          </a:p>
        </p:txBody>
      </p:sp>
    </p:spTree>
    <p:extLst>
      <p:ext uri="{BB962C8B-B14F-4D97-AF65-F5344CB8AC3E}">
        <p14:creationId xmlns:p14="http://schemas.microsoft.com/office/powerpoint/2010/main" val="3928305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video" Target="../media/media2.wmv"/><Relationship Id="rId1" Type="http://schemas.microsoft.com/office/2007/relationships/media" Target="../media/media2.wmv"/><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3.wmv"/><Relationship Id="rId1" Type="http://schemas.openxmlformats.org/officeDocument/2006/relationships/video" Target="NULL"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2737" y="1555955"/>
            <a:ext cx="9011263" cy="2861187"/>
          </a:xfrm>
        </p:spPr>
        <p:txBody>
          <a:bodyPr>
            <a:normAutofit/>
          </a:bodyPr>
          <a:lstStyle/>
          <a:p>
            <a:r>
              <a:rPr lang="ja-JP" altLang="en-US" dirty="0"/>
              <a:t>科学的に探究する能力を育むための観察・実験の在り方について</a:t>
            </a:r>
            <a:endParaRPr kumimoji="1" lang="ja-JP" altLang="en-US" dirty="0"/>
          </a:p>
        </p:txBody>
      </p:sp>
      <p:sp>
        <p:nvSpPr>
          <p:cNvPr id="3" name="サブタイトル 2"/>
          <p:cNvSpPr>
            <a:spLocks noGrp="1"/>
          </p:cNvSpPr>
          <p:nvPr>
            <p:ph type="subTitle" idx="1"/>
          </p:nvPr>
        </p:nvSpPr>
        <p:spPr>
          <a:xfrm>
            <a:off x="132737" y="1628800"/>
            <a:ext cx="2005779" cy="622890"/>
          </a:xfrm>
        </p:spPr>
        <p:txBody>
          <a:bodyPr>
            <a:noAutofit/>
          </a:bodyPr>
          <a:lstStyle/>
          <a:p>
            <a:r>
              <a:rPr lang="ja-JP" altLang="en-US" sz="4800" dirty="0" smtClean="0"/>
              <a:t>第</a:t>
            </a:r>
            <a:r>
              <a:rPr lang="en-US" altLang="ja-JP" sz="4800" dirty="0"/>
              <a:t>4</a:t>
            </a:r>
            <a:r>
              <a:rPr lang="ja-JP" altLang="en-US" sz="4800" dirty="0" smtClean="0"/>
              <a:t>回</a:t>
            </a:r>
            <a:endParaRPr kumimoji="1" lang="ja-JP" altLang="en-US" sz="4800" dirty="0"/>
          </a:p>
        </p:txBody>
      </p:sp>
      <p:sp>
        <p:nvSpPr>
          <p:cNvPr id="4" name="サブタイトル 2"/>
          <p:cNvSpPr txBox="1">
            <a:spLocks/>
          </p:cNvSpPr>
          <p:nvPr/>
        </p:nvSpPr>
        <p:spPr>
          <a:xfrm>
            <a:off x="5287297" y="186326"/>
            <a:ext cx="3856703" cy="6414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3600" dirty="0" smtClean="0"/>
              <a:t>平成</a:t>
            </a:r>
            <a:r>
              <a:rPr lang="en-US" altLang="ja-JP" sz="3600" dirty="0" smtClean="0"/>
              <a:t>27</a:t>
            </a:r>
            <a:r>
              <a:rPr lang="ja-JP" altLang="en-US" sz="3600" dirty="0" smtClean="0"/>
              <a:t>年</a:t>
            </a:r>
            <a:r>
              <a:rPr lang="en-US" altLang="ja-JP" sz="3600" dirty="0"/>
              <a:t>5</a:t>
            </a:r>
            <a:r>
              <a:rPr lang="ja-JP" altLang="en-US" sz="3600" dirty="0" smtClean="0"/>
              <a:t>月</a:t>
            </a:r>
            <a:r>
              <a:rPr lang="en-US" altLang="ja-JP" sz="3600" dirty="0"/>
              <a:t>14</a:t>
            </a:r>
            <a:r>
              <a:rPr lang="ja-JP" altLang="en-US" sz="3600" dirty="0" smtClean="0"/>
              <a:t>日</a:t>
            </a:r>
            <a:endParaRPr lang="ja-JP" altLang="en-US" sz="3600" dirty="0"/>
          </a:p>
        </p:txBody>
      </p:sp>
      <p:sp>
        <p:nvSpPr>
          <p:cNvPr id="5" name="サブタイトル 2"/>
          <p:cNvSpPr txBox="1">
            <a:spLocks/>
          </p:cNvSpPr>
          <p:nvPr/>
        </p:nvSpPr>
        <p:spPr>
          <a:xfrm>
            <a:off x="-68827" y="184689"/>
            <a:ext cx="3052918" cy="6430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3600" dirty="0" smtClean="0"/>
              <a:t>理科教育論</a:t>
            </a:r>
            <a:r>
              <a:rPr lang="en-US" altLang="ja-JP" sz="3600" dirty="0" smtClean="0"/>
              <a:t>1</a:t>
            </a:r>
            <a:endParaRPr lang="ja-JP" altLang="en-US" sz="3600" dirty="0"/>
          </a:p>
        </p:txBody>
      </p:sp>
      <p:sp>
        <p:nvSpPr>
          <p:cNvPr id="6" name="サブタイトル 2"/>
          <p:cNvSpPr txBox="1">
            <a:spLocks/>
          </p:cNvSpPr>
          <p:nvPr/>
        </p:nvSpPr>
        <p:spPr>
          <a:xfrm>
            <a:off x="2051720" y="5085184"/>
            <a:ext cx="7200800" cy="7182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3600" dirty="0"/>
              <a:t>4</a:t>
            </a:r>
            <a:r>
              <a:rPr lang="ja-JP" altLang="en-US" sz="3600" dirty="0" smtClean="0"/>
              <a:t>班　二宮拓紀、中川</a:t>
            </a:r>
            <a:r>
              <a:rPr lang="ja-JP" altLang="en-US" sz="3600" dirty="0"/>
              <a:t>玄</a:t>
            </a:r>
            <a:r>
              <a:rPr lang="ja-JP" altLang="en-US" sz="3600" dirty="0" smtClean="0"/>
              <a:t>、水谷紫苑</a:t>
            </a:r>
            <a:endParaRPr lang="ja-JP" altLang="en-US" sz="3600" dirty="0"/>
          </a:p>
        </p:txBody>
      </p:sp>
    </p:spTree>
    <p:extLst>
      <p:ext uri="{BB962C8B-B14F-4D97-AF65-F5344CB8AC3E}">
        <p14:creationId xmlns:p14="http://schemas.microsoft.com/office/powerpoint/2010/main" val="3824034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5496" y="2276872"/>
            <a:ext cx="9108504" cy="331236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1763688" y="2498136"/>
            <a:ext cx="2016224" cy="5708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タイトル 4"/>
          <p:cNvSpPr>
            <a:spLocks noGrp="1"/>
          </p:cNvSpPr>
          <p:nvPr>
            <p:ph type="title"/>
          </p:nvPr>
        </p:nvSpPr>
        <p:spPr>
          <a:xfrm>
            <a:off x="-1908720" y="1277888"/>
            <a:ext cx="8229600" cy="1143000"/>
          </a:xfrm>
        </p:spPr>
        <p:txBody>
          <a:bodyPr>
            <a:normAutofit/>
          </a:bodyPr>
          <a:lstStyle/>
          <a:p>
            <a:r>
              <a:rPr lang="ja-JP" altLang="en-US" sz="4000" dirty="0"/>
              <a:t>古代</a:t>
            </a:r>
            <a:r>
              <a:rPr lang="ja-JP" altLang="en-US" sz="4000" dirty="0" smtClean="0"/>
              <a:t>ギリシャ人</a:t>
            </a:r>
            <a:endParaRPr kumimoji="1" lang="ja-JP" altLang="en-US" sz="4000" dirty="0"/>
          </a:p>
        </p:txBody>
      </p:sp>
      <p:sp>
        <p:nvSpPr>
          <p:cNvPr id="7" name="下矢印 6"/>
          <p:cNvSpPr/>
          <p:nvPr/>
        </p:nvSpPr>
        <p:spPr>
          <a:xfrm>
            <a:off x="1835696" y="3392165"/>
            <a:ext cx="187220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p:cNvSpPr txBox="1">
            <a:spLocks/>
          </p:cNvSpPr>
          <p:nvPr/>
        </p:nvSpPr>
        <p:spPr>
          <a:xfrm>
            <a:off x="683568" y="-6327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t>観察実験の惑星運動の歴史</a:t>
            </a:r>
            <a:endParaRPr lang="ja-JP" altLang="en-US" dirty="0"/>
          </a:p>
        </p:txBody>
      </p:sp>
      <p:sp>
        <p:nvSpPr>
          <p:cNvPr id="3" name="コンテンツ プレースホルダー 2"/>
          <p:cNvSpPr>
            <a:spLocks noGrp="1"/>
          </p:cNvSpPr>
          <p:nvPr>
            <p:ph idx="1"/>
          </p:nvPr>
        </p:nvSpPr>
        <p:spPr>
          <a:xfrm>
            <a:off x="467544" y="1988840"/>
            <a:ext cx="8229600" cy="4525963"/>
          </a:xfrm>
        </p:spPr>
        <p:txBody>
          <a:bodyPr>
            <a:normAutofit lnSpcReduction="10000"/>
          </a:bodyPr>
          <a:lstStyle/>
          <a:p>
            <a:pPr marL="0" indent="0">
              <a:buNone/>
            </a:pPr>
            <a:endParaRPr kumimoji="1" lang="en-US" altLang="ja-JP" dirty="0" smtClean="0"/>
          </a:p>
          <a:p>
            <a:pPr marL="0" indent="0">
              <a:buNone/>
            </a:pPr>
            <a:r>
              <a:rPr kumimoji="1" lang="ja-JP" altLang="en-US" dirty="0" smtClean="0"/>
              <a:t>人間は宇宙の中心であると考えていた。</a:t>
            </a:r>
            <a:endParaRPr lang="en-US" altLang="ja-JP" dirty="0" smtClean="0"/>
          </a:p>
          <a:p>
            <a:endParaRPr lang="en-US" altLang="ja-JP" dirty="0"/>
          </a:p>
          <a:p>
            <a:pPr marL="0" indent="0">
              <a:buNone/>
            </a:pPr>
            <a:r>
              <a:rPr lang="ja-JP" altLang="en-US" dirty="0" smtClean="0"/>
              <a:t>   </a:t>
            </a:r>
            <a:endParaRPr lang="en-US" altLang="ja-JP" dirty="0" smtClean="0"/>
          </a:p>
          <a:p>
            <a:pPr marL="0" indent="0">
              <a:buNone/>
            </a:pPr>
            <a:r>
              <a:rPr lang="ja-JP" altLang="en-US" dirty="0" smtClean="0">
                <a:solidFill>
                  <a:srgbClr val="FF0000"/>
                </a:solidFill>
              </a:rPr>
              <a:t>地球</a:t>
            </a:r>
            <a:r>
              <a:rPr lang="en-US" altLang="ja-JP" dirty="0"/>
              <a:t>‥</a:t>
            </a:r>
            <a:r>
              <a:rPr lang="ja-JP" altLang="en-US" dirty="0" smtClean="0"/>
              <a:t>宇宙の中心</a:t>
            </a:r>
            <a:endParaRPr lang="en-US" altLang="ja-JP" dirty="0" smtClean="0"/>
          </a:p>
          <a:p>
            <a:pPr marL="0" indent="0">
              <a:buNone/>
            </a:pPr>
            <a:r>
              <a:rPr lang="ja-JP" altLang="en-US" dirty="0" smtClean="0">
                <a:solidFill>
                  <a:srgbClr val="FF0000"/>
                </a:solidFill>
              </a:rPr>
              <a:t>地球</a:t>
            </a:r>
            <a:r>
              <a:rPr lang="ja-JP" altLang="en-US" dirty="0">
                <a:solidFill>
                  <a:srgbClr val="FF0000"/>
                </a:solidFill>
              </a:rPr>
              <a:t>，</a:t>
            </a:r>
            <a:r>
              <a:rPr lang="ja-JP" altLang="en-US" dirty="0" smtClean="0">
                <a:solidFill>
                  <a:srgbClr val="FF0000"/>
                </a:solidFill>
              </a:rPr>
              <a:t>月</a:t>
            </a:r>
            <a:r>
              <a:rPr lang="ja-JP" altLang="en-US" dirty="0">
                <a:solidFill>
                  <a:srgbClr val="FF0000"/>
                </a:solidFill>
              </a:rPr>
              <a:t>，</a:t>
            </a:r>
            <a:r>
              <a:rPr lang="ja-JP" altLang="en-US" dirty="0" smtClean="0">
                <a:solidFill>
                  <a:srgbClr val="FF0000"/>
                </a:solidFill>
              </a:rPr>
              <a:t>太陽</a:t>
            </a:r>
            <a:r>
              <a:rPr lang="en-US" altLang="ja-JP" dirty="0"/>
              <a:t>‥</a:t>
            </a:r>
            <a:r>
              <a:rPr lang="ja-JP" altLang="en-US" dirty="0" smtClean="0"/>
              <a:t>球体</a:t>
            </a:r>
            <a:r>
              <a:rPr lang="ja-JP" altLang="en-US" dirty="0"/>
              <a:t>，</a:t>
            </a:r>
            <a:r>
              <a:rPr lang="ja-JP" altLang="en-US" dirty="0" smtClean="0"/>
              <a:t>軌道は完全な円</a:t>
            </a:r>
            <a:endParaRPr lang="en-US" altLang="ja-JP" dirty="0" smtClean="0"/>
          </a:p>
          <a:p>
            <a:pPr marL="0" indent="0">
              <a:buNone/>
            </a:pPr>
            <a:r>
              <a:rPr lang="ja-JP" altLang="en-US" dirty="0" smtClean="0"/>
              <a:t>　　　　　　　　　　　　　　　　　</a:t>
            </a:r>
            <a:endParaRPr lang="en-US" altLang="ja-JP" dirty="0" smtClean="0"/>
          </a:p>
          <a:p>
            <a:pPr marL="0" indent="0">
              <a:buNone/>
            </a:pPr>
            <a:r>
              <a:rPr lang="ja-JP" altLang="en-US" dirty="0"/>
              <a:t>　</a:t>
            </a:r>
            <a:r>
              <a:rPr lang="ja-JP" altLang="en-US" dirty="0" smtClean="0"/>
              <a:t>　　　　　　　　　　　　　　　　であると考えていた。</a:t>
            </a:r>
            <a:endParaRPr kumimoji="1" lang="en-US" altLang="ja-JP" dirty="0" smtClean="0"/>
          </a:p>
        </p:txBody>
      </p:sp>
    </p:spTree>
    <p:extLst>
      <p:ext uri="{BB962C8B-B14F-4D97-AF65-F5344CB8AC3E}">
        <p14:creationId xmlns:p14="http://schemas.microsoft.com/office/powerpoint/2010/main" val="23907281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74134" y="1742395"/>
            <a:ext cx="2520280" cy="57606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p:txBody>
          <a:bodyPr/>
          <a:lstStyle/>
          <a:p>
            <a:r>
              <a:rPr lang="ja-JP" altLang="en-US" dirty="0"/>
              <a:t>プトレマイオス</a:t>
            </a:r>
            <a:endParaRPr kumimoji="1" lang="ja-JP" altLang="en-US" dirty="0"/>
          </a:p>
        </p:txBody>
      </p:sp>
      <p:sp>
        <p:nvSpPr>
          <p:cNvPr id="4" name="角丸四角形 3"/>
          <p:cNvSpPr/>
          <p:nvPr/>
        </p:nvSpPr>
        <p:spPr>
          <a:xfrm>
            <a:off x="107504" y="2852936"/>
            <a:ext cx="8928992" cy="223224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下矢印 5"/>
          <p:cNvSpPr/>
          <p:nvPr/>
        </p:nvSpPr>
        <p:spPr>
          <a:xfrm>
            <a:off x="899592" y="2412336"/>
            <a:ext cx="1224136" cy="512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107504" y="1124744"/>
            <a:ext cx="8928992" cy="5733256"/>
          </a:xfrm>
        </p:spPr>
        <p:txBody>
          <a:bodyPr>
            <a:normAutofit/>
          </a:bodyPr>
          <a:lstStyle/>
          <a:p>
            <a:pPr marL="0" indent="0">
              <a:buNone/>
            </a:pPr>
            <a:r>
              <a:rPr lang="ja-JP" altLang="en-US" dirty="0" smtClean="0"/>
              <a:t> 紀元前１５０年</a:t>
            </a:r>
            <a:endParaRPr lang="en-US" altLang="ja-JP" dirty="0" smtClean="0"/>
          </a:p>
          <a:p>
            <a:pPr marL="0" indent="0">
              <a:buNone/>
            </a:pPr>
            <a:r>
              <a:rPr lang="ja-JP" altLang="en-US" dirty="0"/>
              <a:t>　</a:t>
            </a:r>
            <a:r>
              <a:rPr lang="ja-JP" altLang="en-US" dirty="0" smtClean="0"/>
              <a:t>「</a:t>
            </a:r>
            <a:r>
              <a:rPr lang="ja-JP" altLang="en-US" dirty="0"/>
              <a:t>アルマゲスト」の中で天動説を</a:t>
            </a:r>
            <a:r>
              <a:rPr lang="ja-JP" altLang="en-US" dirty="0" smtClean="0"/>
              <a:t>唱えた。</a:t>
            </a:r>
            <a:endParaRPr lang="en-US" altLang="ja-JP" dirty="0" smtClean="0"/>
          </a:p>
          <a:p>
            <a:endParaRPr lang="en-US" altLang="ja-JP" dirty="0" smtClean="0"/>
          </a:p>
          <a:p>
            <a:pPr marL="0" indent="0">
              <a:buNone/>
            </a:pPr>
            <a:r>
              <a:rPr lang="ja-JP" altLang="en-US" dirty="0" smtClean="0"/>
              <a:t>恒星</a:t>
            </a:r>
            <a:r>
              <a:rPr lang="ja-JP" altLang="en-US" dirty="0"/>
              <a:t>は</a:t>
            </a:r>
            <a:r>
              <a:rPr lang="ja-JP" altLang="en-US" dirty="0" smtClean="0"/>
              <a:t>固定されている</a:t>
            </a:r>
            <a:endParaRPr lang="en-US" altLang="ja-JP" dirty="0"/>
          </a:p>
          <a:p>
            <a:pPr marL="0" indent="0">
              <a:buNone/>
            </a:pPr>
            <a:r>
              <a:rPr lang="ja-JP" altLang="en-US" dirty="0" smtClean="0">
                <a:solidFill>
                  <a:srgbClr val="FF0000"/>
                </a:solidFill>
              </a:rPr>
              <a:t>月、水星、金星、太陽、火星、土星、</a:t>
            </a:r>
            <a:r>
              <a:rPr lang="ja-JP" altLang="en-US" dirty="0" smtClean="0"/>
              <a:t>がそれぞれの天球に固定されてる</a:t>
            </a:r>
            <a:endParaRPr lang="en-US" altLang="ja-JP" dirty="0" smtClean="0"/>
          </a:p>
          <a:p>
            <a:pPr marL="0" indent="0">
              <a:buNone/>
            </a:pPr>
            <a:r>
              <a:rPr lang="ja-JP" altLang="en-US" dirty="0" smtClean="0">
                <a:solidFill>
                  <a:srgbClr val="FF0000"/>
                </a:solidFill>
              </a:rPr>
              <a:t>地球を中心に回転</a:t>
            </a:r>
            <a:endParaRPr lang="en-US" altLang="ja-JP" dirty="0" smtClean="0"/>
          </a:p>
          <a:p>
            <a:pPr marL="0" indent="0">
              <a:buNone/>
            </a:pPr>
            <a:r>
              <a:rPr lang="ja-JP" altLang="en-US" dirty="0" smtClean="0"/>
              <a:t>このとき、惑星の順行、逆行を、周転円により説明しようとした。</a:t>
            </a:r>
            <a:endParaRPr lang="en-US" altLang="ja-JP" dirty="0" smtClean="0"/>
          </a:p>
          <a:p>
            <a:pPr marL="0" indent="0">
              <a:buNone/>
            </a:pPr>
            <a:endParaRPr lang="en-US" altLang="ja-JP" dirty="0"/>
          </a:p>
          <a:p>
            <a:pPr marL="0" indent="0">
              <a:buNone/>
            </a:pPr>
            <a:endParaRPr lang="ja-JP" altLang="en-US" dirty="0"/>
          </a:p>
        </p:txBody>
      </p:sp>
    </p:spTree>
    <p:extLst>
      <p:ext uri="{BB962C8B-B14F-4D97-AF65-F5344CB8AC3E}">
        <p14:creationId xmlns:p14="http://schemas.microsoft.com/office/powerpoint/2010/main" val="2436212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59532" y="2081967"/>
            <a:ext cx="3960440" cy="43204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108520" y="272835"/>
            <a:ext cx="8229600" cy="1143000"/>
          </a:xfrm>
        </p:spPr>
        <p:txBody>
          <a:bodyPr/>
          <a:lstStyle/>
          <a:p>
            <a:r>
              <a:rPr kumimoji="1" lang="ja-JP" altLang="en-US" dirty="0" smtClean="0"/>
              <a:t>コペルニクス</a:t>
            </a:r>
            <a:endParaRPr kumimoji="1" lang="ja-JP" altLang="en-US" dirty="0"/>
          </a:p>
        </p:txBody>
      </p:sp>
      <p:sp>
        <p:nvSpPr>
          <p:cNvPr id="6" name="角丸四角形 5"/>
          <p:cNvSpPr/>
          <p:nvPr/>
        </p:nvSpPr>
        <p:spPr>
          <a:xfrm>
            <a:off x="0" y="3180147"/>
            <a:ext cx="9144000" cy="351862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下矢印 4"/>
          <p:cNvSpPr/>
          <p:nvPr/>
        </p:nvSpPr>
        <p:spPr>
          <a:xfrm>
            <a:off x="1475656" y="2560916"/>
            <a:ext cx="144016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251520" y="1429305"/>
            <a:ext cx="8795320" cy="5257800"/>
          </a:xfrm>
        </p:spPr>
        <p:txBody>
          <a:bodyPr>
            <a:normAutofit/>
          </a:bodyPr>
          <a:lstStyle/>
          <a:p>
            <a:pPr marL="0" indent="0">
              <a:buNone/>
            </a:pPr>
            <a:r>
              <a:rPr lang="ja-JP" altLang="en-US" dirty="0" smtClean="0"/>
              <a:t>１５４３年</a:t>
            </a:r>
            <a:endParaRPr lang="en-US" altLang="ja-JP" dirty="0" smtClean="0"/>
          </a:p>
          <a:p>
            <a:pPr marL="0" indent="0">
              <a:buNone/>
            </a:pPr>
            <a:r>
              <a:rPr lang="ja-JP" altLang="en-US" dirty="0" smtClean="0"/>
              <a:t>「</a:t>
            </a:r>
            <a:r>
              <a:rPr lang="ja-JP" altLang="en-US" dirty="0"/>
              <a:t>天体の回転について」を著し</a:t>
            </a:r>
            <a:r>
              <a:rPr lang="ja-JP" altLang="en-US" dirty="0" smtClean="0"/>
              <a:t>、</a:t>
            </a:r>
            <a:r>
              <a:rPr lang="ja-JP" altLang="en-US" dirty="0" smtClean="0">
                <a:solidFill>
                  <a:srgbClr val="FF0000"/>
                </a:solidFill>
              </a:rPr>
              <a:t>地動説</a:t>
            </a:r>
            <a:r>
              <a:rPr lang="ja-JP" altLang="en-US" dirty="0"/>
              <a:t>を唱えた</a:t>
            </a:r>
            <a:r>
              <a:rPr lang="ja-JP" altLang="en-US" dirty="0" smtClean="0"/>
              <a:t>。</a:t>
            </a:r>
            <a:endParaRPr lang="en-US" altLang="ja-JP" dirty="0" smtClean="0"/>
          </a:p>
          <a:p>
            <a:endParaRPr lang="en-US" altLang="ja-JP" dirty="0"/>
          </a:p>
          <a:p>
            <a:pPr marL="0" indent="0">
              <a:buNone/>
            </a:pPr>
            <a:r>
              <a:rPr lang="ja-JP" altLang="en-US" dirty="0" smtClean="0">
                <a:solidFill>
                  <a:srgbClr val="FF0000"/>
                </a:solidFill>
              </a:rPr>
              <a:t>　太陽の周り</a:t>
            </a:r>
            <a:r>
              <a:rPr lang="ja-JP" altLang="en-US" dirty="0" smtClean="0"/>
              <a:t>に、</a:t>
            </a:r>
            <a:endParaRPr lang="en-US" altLang="ja-JP" dirty="0" smtClean="0"/>
          </a:p>
          <a:p>
            <a:pPr marL="0" indent="0">
              <a:buNone/>
            </a:pPr>
            <a:r>
              <a:rPr lang="ja-JP" altLang="en-US" dirty="0"/>
              <a:t>　</a:t>
            </a:r>
            <a:r>
              <a:rPr lang="ja-JP" altLang="en-US" dirty="0" smtClean="0">
                <a:solidFill>
                  <a:srgbClr val="FF0000"/>
                </a:solidFill>
              </a:rPr>
              <a:t>水星、金星、地球、火星、木星、土星</a:t>
            </a:r>
            <a:r>
              <a:rPr lang="ja-JP" altLang="en-US" dirty="0" smtClean="0"/>
              <a:t>が回り</a:t>
            </a:r>
            <a:endParaRPr lang="en-US" altLang="ja-JP" dirty="0" smtClean="0"/>
          </a:p>
          <a:p>
            <a:pPr marL="0" indent="0">
              <a:buNone/>
            </a:pPr>
            <a:r>
              <a:rPr lang="ja-JP" altLang="en-US" dirty="0"/>
              <a:t>　</a:t>
            </a:r>
            <a:r>
              <a:rPr lang="ja-JP" altLang="en-US" dirty="0" smtClean="0">
                <a:solidFill>
                  <a:srgbClr val="FF0000"/>
                </a:solidFill>
              </a:rPr>
              <a:t>地球の回り</a:t>
            </a:r>
            <a:r>
              <a:rPr lang="ja-JP" altLang="en-US" dirty="0" smtClean="0"/>
              <a:t>を</a:t>
            </a:r>
            <a:r>
              <a:rPr lang="ja-JP" altLang="en-US" dirty="0" smtClean="0">
                <a:solidFill>
                  <a:srgbClr val="FF0000"/>
                </a:solidFill>
              </a:rPr>
              <a:t>月</a:t>
            </a:r>
            <a:r>
              <a:rPr lang="ja-JP" altLang="en-US" dirty="0" smtClean="0"/>
              <a:t>が回っているとした。</a:t>
            </a:r>
            <a:endParaRPr lang="en-US" altLang="ja-JP" dirty="0" smtClean="0"/>
          </a:p>
          <a:p>
            <a:pPr marL="0" indent="0">
              <a:buNone/>
            </a:pPr>
            <a:r>
              <a:rPr lang="ja-JP" altLang="en-US" dirty="0" smtClean="0"/>
              <a:t>（コペルニクスが始めて地動説を唱えたわけではなく</a:t>
            </a:r>
            <a:r>
              <a:rPr lang="en-US" altLang="ja-JP" dirty="0" smtClean="0"/>
              <a:t>B.C3</a:t>
            </a:r>
            <a:r>
              <a:rPr lang="ja-JP" altLang="en-US" dirty="0" smtClean="0"/>
              <a:t>世紀ギリシャの天文学者アリスタルコスが唱えた。）</a:t>
            </a:r>
            <a:endParaRPr lang="ja-JP" altLang="en-US" dirty="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384" y="-390002"/>
            <a:ext cx="2120044" cy="2468673"/>
          </a:xfrm>
          <a:prstGeom prst="rect">
            <a:avLst/>
          </a:prstGeom>
        </p:spPr>
      </p:pic>
      <p:sp>
        <p:nvSpPr>
          <p:cNvPr id="8" name="正方形/長方形 7"/>
          <p:cNvSpPr/>
          <p:nvPr/>
        </p:nvSpPr>
        <p:spPr>
          <a:xfrm>
            <a:off x="3779912" y="6458663"/>
            <a:ext cx="5518448" cy="369332"/>
          </a:xfrm>
          <a:prstGeom prst="rect">
            <a:avLst/>
          </a:prstGeom>
        </p:spPr>
        <p:txBody>
          <a:bodyPr wrap="square">
            <a:spAutoFit/>
          </a:bodyPr>
          <a:lstStyle/>
          <a:p>
            <a:r>
              <a:rPr lang="ja-JP" altLang="en-US" dirty="0" smtClean="0"/>
              <a:t>画像元　http</a:t>
            </a:r>
            <a:r>
              <a:rPr lang="ja-JP" altLang="en-US" dirty="0"/>
              <a:t>://ja.wikipedia.org/wiki/</a:t>
            </a:r>
            <a:r>
              <a:rPr lang="ja-JP" altLang="en-US" dirty="0" smtClean="0"/>
              <a:t>%E3%83%8B%E3%</a:t>
            </a:r>
            <a:endParaRPr lang="ja-JP" altLang="en-US" dirty="0"/>
          </a:p>
        </p:txBody>
      </p:sp>
    </p:spTree>
    <p:extLst>
      <p:ext uri="{BB962C8B-B14F-4D97-AF65-F5344CB8AC3E}">
        <p14:creationId xmlns:p14="http://schemas.microsoft.com/office/powerpoint/2010/main" val="4216114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上矢印吹き出し 4"/>
          <p:cNvSpPr/>
          <p:nvPr/>
        </p:nvSpPr>
        <p:spPr>
          <a:xfrm>
            <a:off x="2699792" y="1824147"/>
            <a:ext cx="3168352" cy="884773"/>
          </a:xfrm>
          <a:prstGeom prst="upArrowCallout">
            <a:avLst>
              <a:gd name="adj1" fmla="val 25000"/>
              <a:gd name="adj2" fmla="val 25000"/>
              <a:gd name="adj3" fmla="val 21539"/>
              <a:gd name="adj4" fmla="val 69303"/>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395536" y="221349"/>
            <a:ext cx="8229600" cy="1143000"/>
          </a:xfrm>
        </p:spPr>
        <p:txBody>
          <a:bodyPr/>
          <a:lstStyle/>
          <a:p>
            <a:r>
              <a:rPr lang="ja-JP" altLang="en-US" dirty="0"/>
              <a:t>ガリレオ</a:t>
            </a:r>
            <a:r>
              <a:rPr lang="en-US" altLang="ja-JP" dirty="0"/>
              <a:t>=</a:t>
            </a:r>
            <a:r>
              <a:rPr lang="ja-JP" altLang="en-US" dirty="0"/>
              <a:t>ガリレイ</a:t>
            </a:r>
            <a:endParaRPr kumimoji="1" lang="ja-JP" altLang="en-US" dirty="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044" y="0"/>
            <a:ext cx="2005540" cy="2420888"/>
          </a:xfrm>
          <a:prstGeom prst="rect">
            <a:avLst/>
          </a:prstGeom>
        </p:spPr>
      </p:pic>
      <p:sp>
        <p:nvSpPr>
          <p:cNvPr id="7" name="正方形/長方形 6"/>
          <p:cNvSpPr/>
          <p:nvPr/>
        </p:nvSpPr>
        <p:spPr>
          <a:xfrm>
            <a:off x="3694310" y="6488111"/>
            <a:ext cx="5368777" cy="369332"/>
          </a:xfrm>
          <a:prstGeom prst="rect">
            <a:avLst/>
          </a:prstGeom>
        </p:spPr>
        <p:txBody>
          <a:bodyPr wrap="none">
            <a:spAutoFit/>
          </a:bodyPr>
          <a:lstStyle/>
          <a:p>
            <a:r>
              <a:rPr lang="ja-JP" altLang="en-US" dirty="0" smtClean="0"/>
              <a:t>画像元　http</a:t>
            </a:r>
            <a:r>
              <a:rPr lang="ja-JP" altLang="en-US" dirty="0"/>
              <a:t>://ja.wikipedia.org/wiki/ガリレオ・ガリレイ</a:t>
            </a:r>
          </a:p>
        </p:txBody>
      </p:sp>
      <p:sp>
        <p:nvSpPr>
          <p:cNvPr id="8" name="下矢印 7"/>
          <p:cNvSpPr/>
          <p:nvPr/>
        </p:nvSpPr>
        <p:spPr>
          <a:xfrm>
            <a:off x="3131840" y="4130464"/>
            <a:ext cx="172819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コンテンツ プレースホルダー 2"/>
          <p:cNvSpPr>
            <a:spLocks noGrp="1"/>
          </p:cNvSpPr>
          <p:nvPr>
            <p:ph idx="1"/>
          </p:nvPr>
        </p:nvSpPr>
        <p:spPr>
          <a:xfrm>
            <a:off x="179512" y="1237064"/>
            <a:ext cx="10476656" cy="5439676"/>
          </a:xfrm>
          <a:noFill/>
        </p:spPr>
        <p:txBody>
          <a:bodyPr>
            <a:normAutofit/>
          </a:bodyPr>
          <a:lstStyle/>
          <a:p>
            <a:pPr marL="0" indent="0">
              <a:buNone/>
            </a:pPr>
            <a:r>
              <a:rPr kumimoji="1" lang="ja-JP" altLang="en-US" sz="3600" dirty="0" smtClean="0"/>
              <a:t>自作の望遠鏡で木星の衛星を発見</a:t>
            </a:r>
            <a:endParaRPr kumimoji="1" lang="en-US" altLang="ja-JP" sz="3600" dirty="0" smtClean="0"/>
          </a:p>
          <a:p>
            <a:pPr marL="0" indent="0">
              <a:buNone/>
            </a:pPr>
            <a:endParaRPr lang="en-US" altLang="ja-JP" sz="1200" dirty="0" smtClean="0"/>
          </a:p>
          <a:p>
            <a:pPr marL="0" indent="0">
              <a:buNone/>
            </a:pPr>
            <a:r>
              <a:rPr lang="en-US" altLang="ja-JP" sz="3600" dirty="0" smtClean="0"/>
              <a:t>                        </a:t>
            </a:r>
            <a:r>
              <a:rPr lang="ja-JP" altLang="en-US" sz="3600" dirty="0" smtClean="0"/>
              <a:t>（</a:t>
            </a:r>
            <a:r>
              <a:rPr kumimoji="1" lang="ja-JP" altLang="en-US" sz="3600" dirty="0" smtClean="0"/>
              <a:t>ガリレオ衛星）</a:t>
            </a:r>
            <a:endParaRPr lang="en-US" altLang="ja-JP" sz="3600" dirty="0" smtClean="0"/>
          </a:p>
          <a:p>
            <a:pPr marL="0" indent="0">
              <a:buNone/>
            </a:pPr>
            <a:r>
              <a:rPr kumimoji="1" lang="ja-JP" altLang="en-US" sz="3600" dirty="0" smtClean="0"/>
              <a:t>金星、水星は満ち欠けをすること、</a:t>
            </a:r>
            <a:endParaRPr kumimoji="1" lang="en-US" altLang="ja-JP" sz="3600" dirty="0" smtClean="0"/>
          </a:p>
          <a:p>
            <a:pPr marL="0" indent="0">
              <a:buNone/>
            </a:pPr>
            <a:r>
              <a:rPr kumimoji="1" lang="ja-JP" altLang="en-US" sz="3600" dirty="0" smtClean="0"/>
              <a:t>恒星は遠方にあること</a:t>
            </a:r>
            <a:r>
              <a:rPr lang="ja-JP" altLang="en-US" sz="3600" dirty="0" smtClean="0"/>
              <a:t>を発見</a:t>
            </a:r>
            <a:endParaRPr lang="en-US" altLang="ja-JP" sz="3600" dirty="0" smtClean="0"/>
          </a:p>
          <a:p>
            <a:pPr marL="0" indent="0">
              <a:buNone/>
            </a:pPr>
            <a:r>
              <a:rPr kumimoji="1" lang="ja-JP" altLang="en-US" sz="3600" dirty="0" smtClean="0"/>
              <a:t>　　　</a:t>
            </a:r>
            <a:endParaRPr kumimoji="1" lang="en-US" altLang="ja-JP" sz="3600" dirty="0" smtClean="0"/>
          </a:p>
          <a:p>
            <a:pPr marL="0" indent="0">
              <a:buNone/>
            </a:pPr>
            <a:r>
              <a:rPr lang="ja-JP" altLang="en-US" dirty="0" smtClean="0"/>
              <a:t>「天文対話」でコペルニクスの</a:t>
            </a:r>
            <a:endParaRPr lang="en-US" altLang="ja-JP" dirty="0" smtClean="0"/>
          </a:p>
          <a:p>
            <a:pPr marL="0" indent="0">
              <a:buNone/>
            </a:pPr>
            <a:r>
              <a:rPr lang="ja-JP" altLang="en-US" dirty="0" smtClean="0"/>
              <a:t> </a:t>
            </a:r>
            <a:r>
              <a:rPr lang="ja-JP" altLang="en-US" dirty="0" smtClean="0">
                <a:solidFill>
                  <a:srgbClr val="FF0000"/>
                </a:solidFill>
              </a:rPr>
              <a:t>地動説</a:t>
            </a:r>
            <a:r>
              <a:rPr lang="ja-JP" altLang="en-US" dirty="0" smtClean="0"/>
              <a:t>を強く支持するようになった。</a:t>
            </a:r>
          </a:p>
          <a:p>
            <a:pPr marL="0" indent="0">
              <a:buNone/>
            </a:pPr>
            <a:r>
              <a:rPr lang="ja-JP" altLang="en-US" dirty="0" smtClean="0"/>
              <a:t>聖書の教えに反するとして禁止（ガリレオ裁判）</a:t>
            </a:r>
            <a:endParaRPr kumimoji="1" lang="ja-JP" altLang="en-US" dirty="0"/>
          </a:p>
        </p:txBody>
      </p:sp>
    </p:spTree>
    <p:extLst>
      <p:ext uri="{BB962C8B-B14F-4D97-AF65-F5344CB8AC3E}">
        <p14:creationId xmlns:p14="http://schemas.microsoft.com/office/powerpoint/2010/main" val="795610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58679" y="5948165"/>
            <a:ext cx="2597297" cy="50405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2627784" y="5013176"/>
            <a:ext cx="2088232" cy="50405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タイトル 3"/>
          <p:cNvSpPr>
            <a:spLocks noGrp="1"/>
          </p:cNvSpPr>
          <p:nvPr>
            <p:ph type="title"/>
          </p:nvPr>
        </p:nvSpPr>
        <p:spPr>
          <a:xfrm>
            <a:off x="452191" y="46506"/>
            <a:ext cx="8229600" cy="1143000"/>
          </a:xfrm>
        </p:spPr>
        <p:txBody>
          <a:bodyPr/>
          <a:lstStyle/>
          <a:p>
            <a:r>
              <a:rPr lang="ja-JP" altLang="en-US" dirty="0"/>
              <a:t>ケプラー</a:t>
            </a:r>
            <a:endParaRPr kumimoji="1" lang="ja-JP" altLang="en-US" dirty="0"/>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4552" y="-57902"/>
            <a:ext cx="1944216" cy="2618272"/>
          </a:xfrm>
          <a:prstGeom prst="rect">
            <a:avLst/>
          </a:prstGeom>
        </p:spPr>
      </p:pic>
      <p:sp>
        <p:nvSpPr>
          <p:cNvPr id="5" name="正方形/長方形 4"/>
          <p:cNvSpPr/>
          <p:nvPr/>
        </p:nvSpPr>
        <p:spPr>
          <a:xfrm>
            <a:off x="3563888" y="6559988"/>
            <a:ext cx="5432529" cy="369332"/>
          </a:xfrm>
          <a:prstGeom prst="rect">
            <a:avLst/>
          </a:prstGeom>
        </p:spPr>
        <p:txBody>
          <a:bodyPr wrap="square">
            <a:spAutoFit/>
          </a:bodyPr>
          <a:lstStyle/>
          <a:p>
            <a:r>
              <a:rPr lang="ja-JP" altLang="en-US" dirty="0" smtClean="0"/>
              <a:t>画像元　http</a:t>
            </a:r>
            <a:r>
              <a:rPr lang="ja-JP" altLang="en-US" dirty="0"/>
              <a:t>://ja.wikipedia.org/wiki/ヨハネス・ケプラー</a:t>
            </a:r>
          </a:p>
        </p:txBody>
      </p:sp>
      <p:sp>
        <p:nvSpPr>
          <p:cNvPr id="3" name="コンテンツ プレースホルダー 2"/>
          <p:cNvSpPr>
            <a:spLocks noGrp="1"/>
          </p:cNvSpPr>
          <p:nvPr>
            <p:ph idx="1"/>
          </p:nvPr>
        </p:nvSpPr>
        <p:spPr>
          <a:xfrm>
            <a:off x="134769" y="1293914"/>
            <a:ext cx="8579296" cy="5589240"/>
          </a:xfrm>
        </p:spPr>
        <p:txBody>
          <a:bodyPr>
            <a:normAutofit fontScale="85000" lnSpcReduction="20000"/>
          </a:bodyPr>
          <a:lstStyle/>
          <a:p>
            <a:pPr marL="0" indent="0">
              <a:buNone/>
            </a:pPr>
            <a:r>
              <a:rPr lang="ja-JP" altLang="en-US" dirty="0" smtClean="0"/>
              <a:t>ティコ</a:t>
            </a:r>
            <a:r>
              <a:rPr lang="ja-JP" altLang="en-US" dirty="0"/>
              <a:t>＝ブラーエの助手と</a:t>
            </a:r>
            <a:r>
              <a:rPr lang="ja-JP" altLang="en-US" dirty="0" smtClean="0"/>
              <a:t>して</a:t>
            </a:r>
            <a:endParaRPr lang="en-US" altLang="ja-JP" dirty="0" smtClean="0"/>
          </a:p>
          <a:p>
            <a:pPr marL="0" indent="0">
              <a:buNone/>
            </a:pPr>
            <a:r>
              <a:rPr lang="ja-JP" altLang="en-US" dirty="0" smtClean="0"/>
              <a:t>ティコの観測値を整理して</a:t>
            </a:r>
            <a:endParaRPr lang="en-US" altLang="ja-JP" dirty="0" smtClean="0"/>
          </a:p>
          <a:p>
            <a:pPr marL="0" indent="0">
              <a:buNone/>
            </a:pPr>
            <a:r>
              <a:rPr lang="ja-JP" altLang="en-US" dirty="0" smtClean="0"/>
              <a:t>ケプラー</a:t>
            </a:r>
            <a:r>
              <a:rPr lang="ja-JP" altLang="en-US" dirty="0"/>
              <a:t>の法則を</a:t>
            </a:r>
            <a:r>
              <a:rPr lang="ja-JP" altLang="en-US" dirty="0" smtClean="0"/>
              <a:t>発見</a:t>
            </a:r>
            <a:endParaRPr lang="en-US" altLang="ja-JP" dirty="0" smtClean="0"/>
          </a:p>
          <a:p>
            <a:pPr marL="0" indent="0">
              <a:buNone/>
            </a:pPr>
            <a:r>
              <a:rPr lang="ja-JP" altLang="en-US" b="1" dirty="0" smtClean="0">
                <a:solidFill>
                  <a:srgbClr val="FF0000"/>
                </a:solidFill>
              </a:rPr>
              <a:t>第一法則；惑星</a:t>
            </a:r>
            <a:r>
              <a:rPr lang="ja-JP" altLang="en-US" b="1" dirty="0">
                <a:solidFill>
                  <a:srgbClr val="FF0000"/>
                </a:solidFill>
              </a:rPr>
              <a:t>は太陽を１つの焦点とする楕円</a:t>
            </a:r>
            <a:r>
              <a:rPr lang="ja-JP" altLang="en-US" b="1" dirty="0" smtClean="0">
                <a:solidFill>
                  <a:srgbClr val="FF0000"/>
                </a:solidFill>
              </a:rPr>
              <a:t>軌道</a:t>
            </a:r>
            <a:endParaRPr lang="en-US" altLang="ja-JP" b="1" dirty="0" smtClean="0">
              <a:solidFill>
                <a:srgbClr val="FF0000"/>
              </a:solidFill>
            </a:endParaRPr>
          </a:p>
          <a:p>
            <a:pPr marL="0" indent="0">
              <a:buNone/>
            </a:pPr>
            <a:r>
              <a:rPr lang="ja-JP" altLang="en-US" b="1" dirty="0">
                <a:solidFill>
                  <a:srgbClr val="FF0000"/>
                </a:solidFill>
              </a:rPr>
              <a:t>　</a:t>
            </a:r>
            <a:r>
              <a:rPr lang="ja-JP" altLang="en-US" b="1" dirty="0" smtClean="0">
                <a:solidFill>
                  <a:srgbClr val="FF0000"/>
                </a:solidFill>
              </a:rPr>
              <a:t>　　　　　　を</a:t>
            </a:r>
            <a:r>
              <a:rPr lang="ja-JP" altLang="en-US" b="1" dirty="0">
                <a:solidFill>
                  <a:srgbClr val="FF0000"/>
                </a:solidFill>
              </a:rPr>
              <a:t>描く。</a:t>
            </a:r>
            <a:endParaRPr lang="en-US" altLang="ja-JP" dirty="0">
              <a:solidFill>
                <a:srgbClr val="FF0000"/>
              </a:solidFill>
            </a:endParaRPr>
          </a:p>
          <a:p>
            <a:pPr marL="0" indent="0">
              <a:buNone/>
            </a:pPr>
            <a:r>
              <a:rPr lang="ja-JP" altLang="en-US" b="1" dirty="0" smtClean="0">
                <a:solidFill>
                  <a:srgbClr val="FF0000"/>
                </a:solidFill>
              </a:rPr>
              <a:t>第二法則</a:t>
            </a:r>
            <a:r>
              <a:rPr lang="ja-JP" altLang="en-US" b="1" dirty="0">
                <a:solidFill>
                  <a:srgbClr val="FF0000"/>
                </a:solidFill>
              </a:rPr>
              <a:t>；</a:t>
            </a:r>
            <a:r>
              <a:rPr lang="ja-JP" altLang="en-US" b="1" dirty="0" smtClean="0">
                <a:solidFill>
                  <a:srgbClr val="FF0000"/>
                </a:solidFill>
              </a:rPr>
              <a:t>惑星</a:t>
            </a:r>
            <a:r>
              <a:rPr lang="ja-JP" altLang="en-US" b="1" dirty="0">
                <a:solidFill>
                  <a:srgbClr val="FF0000"/>
                </a:solidFill>
              </a:rPr>
              <a:t>と太陽とを結ぶ線分が単位時間に</a:t>
            </a:r>
            <a:r>
              <a:rPr lang="ja-JP" altLang="en-US" b="1" dirty="0" smtClean="0">
                <a:solidFill>
                  <a:srgbClr val="FF0000"/>
                </a:solidFill>
              </a:rPr>
              <a:t>描</a:t>
            </a:r>
            <a:endParaRPr lang="en-US" altLang="ja-JP" b="1" dirty="0" smtClean="0">
              <a:solidFill>
                <a:srgbClr val="FF0000"/>
              </a:solidFill>
            </a:endParaRPr>
          </a:p>
          <a:p>
            <a:pPr marL="0" indent="0">
              <a:buNone/>
            </a:pPr>
            <a:r>
              <a:rPr lang="ja-JP" altLang="en-US" b="1" dirty="0">
                <a:solidFill>
                  <a:srgbClr val="FF0000"/>
                </a:solidFill>
              </a:rPr>
              <a:t>　</a:t>
            </a:r>
            <a:r>
              <a:rPr lang="ja-JP" altLang="en-US" b="1" dirty="0" smtClean="0">
                <a:solidFill>
                  <a:srgbClr val="FF0000"/>
                </a:solidFill>
              </a:rPr>
              <a:t>　　　　　　く</a:t>
            </a:r>
            <a:r>
              <a:rPr lang="ja-JP" altLang="en-US" b="1" dirty="0">
                <a:solidFill>
                  <a:srgbClr val="FF0000"/>
                </a:solidFill>
              </a:rPr>
              <a:t>面積は一定である。</a:t>
            </a:r>
            <a:endParaRPr lang="en-US" altLang="ja-JP" dirty="0" smtClean="0">
              <a:solidFill>
                <a:srgbClr val="FF0000"/>
              </a:solidFill>
            </a:endParaRPr>
          </a:p>
          <a:p>
            <a:pPr marL="0" indent="0">
              <a:buNone/>
            </a:pPr>
            <a:r>
              <a:rPr lang="ja-JP" altLang="en-US" b="1" dirty="0" smtClean="0">
                <a:solidFill>
                  <a:srgbClr val="FF0000"/>
                </a:solidFill>
              </a:rPr>
              <a:t>第三法則</a:t>
            </a:r>
            <a:r>
              <a:rPr lang="ja-JP" altLang="en-US" b="1" dirty="0">
                <a:solidFill>
                  <a:srgbClr val="FF0000"/>
                </a:solidFill>
              </a:rPr>
              <a:t>；</a:t>
            </a:r>
            <a:r>
              <a:rPr lang="ja-JP" altLang="en-US" b="1" dirty="0" smtClean="0">
                <a:solidFill>
                  <a:srgbClr val="FF0000"/>
                </a:solidFill>
              </a:rPr>
              <a:t>惑星</a:t>
            </a:r>
            <a:r>
              <a:rPr lang="ja-JP" altLang="en-US" b="1" dirty="0">
                <a:solidFill>
                  <a:srgbClr val="FF0000"/>
                </a:solidFill>
              </a:rPr>
              <a:t>の公転周期 </a:t>
            </a:r>
            <a:r>
              <a:rPr lang="en-US" altLang="ja-JP" b="1" i="1" dirty="0">
                <a:solidFill>
                  <a:srgbClr val="FF0000"/>
                </a:solidFill>
              </a:rPr>
              <a:t>T</a:t>
            </a:r>
            <a:r>
              <a:rPr lang="ja-JP" altLang="en-US" b="1" dirty="0">
                <a:solidFill>
                  <a:srgbClr val="FF0000"/>
                </a:solidFill>
              </a:rPr>
              <a:t> の</a:t>
            </a:r>
            <a:r>
              <a:rPr lang="en-US" altLang="ja-JP" b="1" dirty="0">
                <a:solidFill>
                  <a:srgbClr val="FF0000"/>
                </a:solidFill>
              </a:rPr>
              <a:t>2</a:t>
            </a:r>
            <a:r>
              <a:rPr lang="ja-JP" altLang="en-US" b="1" dirty="0">
                <a:solidFill>
                  <a:srgbClr val="FF0000"/>
                </a:solidFill>
              </a:rPr>
              <a:t>乗は、楕円軌道</a:t>
            </a:r>
            <a:r>
              <a:rPr lang="ja-JP" altLang="en-US" b="1" dirty="0" smtClean="0">
                <a:solidFill>
                  <a:srgbClr val="FF0000"/>
                </a:solidFill>
              </a:rPr>
              <a:t>の</a:t>
            </a:r>
            <a:endParaRPr lang="en-US" altLang="ja-JP" b="1" dirty="0" smtClean="0">
              <a:solidFill>
                <a:srgbClr val="FF0000"/>
              </a:solidFill>
            </a:endParaRPr>
          </a:p>
          <a:p>
            <a:pPr marL="0" indent="0">
              <a:buNone/>
            </a:pPr>
            <a:r>
              <a:rPr lang="ja-JP" altLang="en-US" b="1" dirty="0">
                <a:solidFill>
                  <a:srgbClr val="FF0000"/>
                </a:solidFill>
              </a:rPr>
              <a:t>　</a:t>
            </a:r>
            <a:r>
              <a:rPr lang="ja-JP" altLang="en-US" b="1" dirty="0" smtClean="0">
                <a:solidFill>
                  <a:srgbClr val="FF0000"/>
                </a:solidFill>
              </a:rPr>
              <a:t>　　　　　　半長軸 </a:t>
            </a:r>
            <a:r>
              <a:rPr lang="en-US" altLang="ja-JP" b="1" i="1" dirty="0">
                <a:solidFill>
                  <a:srgbClr val="FF0000"/>
                </a:solidFill>
              </a:rPr>
              <a:t>a</a:t>
            </a:r>
            <a:r>
              <a:rPr lang="ja-JP" altLang="en-US" b="1" dirty="0">
                <a:solidFill>
                  <a:srgbClr val="FF0000"/>
                </a:solidFill>
              </a:rPr>
              <a:t> の</a:t>
            </a:r>
            <a:r>
              <a:rPr lang="en-US" altLang="ja-JP" b="1" dirty="0">
                <a:solidFill>
                  <a:srgbClr val="FF0000"/>
                </a:solidFill>
              </a:rPr>
              <a:t>3</a:t>
            </a:r>
            <a:r>
              <a:rPr lang="ja-JP" altLang="en-US" b="1" dirty="0">
                <a:solidFill>
                  <a:srgbClr val="FF0000"/>
                </a:solidFill>
              </a:rPr>
              <a:t>乗に比例する。</a:t>
            </a:r>
            <a:endParaRPr lang="en-US" altLang="ja-JP" dirty="0">
              <a:solidFill>
                <a:srgbClr val="FF0000"/>
              </a:solidFill>
            </a:endParaRPr>
          </a:p>
          <a:p>
            <a:pPr marL="0" indent="0">
              <a:buNone/>
            </a:pPr>
            <a:r>
              <a:rPr lang="ja-JP" altLang="en-US" dirty="0" smtClean="0"/>
              <a:t>第１</a:t>
            </a:r>
            <a:r>
              <a:rPr lang="ja-JP" altLang="en-US" dirty="0"/>
              <a:t>、第２法則</a:t>
            </a:r>
            <a:r>
              <a:rPr lang="ja-JP" altLang="en-US" dirty="0" smtClean="0"/>
              <a:t>を</a:t>
            </a:r>
            <a:r>
              <a:rPr lang="ja-JP" altLang="en-US" sz="4000" dirty="0" smtClean="0"/>
              <a:t>「</a:t>
            </a:r>
            <a:r>
              <a:rPr lang="ja-JP" altLang="en-US" sz="4000" dirty="0"/>
              <a:t>新天文学」</a:t>
            </a:r>
            <a:r>
              <a:rPr lang="ja-JP" altLang="en-US" dirty="0" smtClean="0"/>
              <a:t>に</a:t>
            </a:r>
            <a:endParaRPr lang="en-US" altLang="ja-JP" dirty="0" smtClean="0"/>
          </a:p>
          <a:p>
            <a:pPr marL="0" indent="0">
              <a:buNone/>
            </a:pPr>
            <a:r>
              <a:rPr lang="ja-JP" altLang="en-US" dirty="0" smtClean="0"/>
              <a:t>その後，</a:t>
            </a:r>
            <a:r>
              <a:rPr lang="en-US" altLang="ja-JP" dirty="0"/>
              <a:t>10</a:t>
            </a:r>
            <a:r>
              <a:rPr lang="ja-JP" altLang="en-US" dirty="0"/>
              <a:t>年</a:t>
            </a:r>
            <a:r>
              <a:rPr lang="ja-JP" altLang="en-US" dirty="0" smtClean="0"/>
              <a:t>かけて</a:t>
            </a:r>
            <a:endParaRPr lang="en-US" altLang="ja-JP" dirty="0" smtClean="0"/>
          </a:p>
          <a:p>
            <a:pPr marL="0" indent="0">
              <a:buNone/>
            </a:pPr>
            <a:r>
              <a:rPr lang="ja-JP" altLang="en-US" dirty="0" smtClean="0"/>
              <a:t>第３</a:t>
            </a:r>
            <a:r>
              <a:rPr lang="ja-JP" altLang="en-US" dirty="0"/>
              <a:t>法則</a:t>
            </a:r>
            <a:r>
              <a:rPr lang="ja-JP" altLang="en-US" dirty="0" smtClean="0"/>
              <a:t>を</a:t>
            </a:r>
            <a:r>
              <a:rPr lang="ja-JP" altLang="en-US" sz="4000" dirty="0" smtClean="0"/>
              <a:t>「</a:t>
            </a:r>
            <a:r>
              <a:rPr lang="ja-JP" altLang="en-US" sz="4000" dirty="0"/>
              <a:t>世界の調和」</a:t>
            </a:r>
            <a:r>
              <a:rPr lang="ja-JP" altLang="en-US" dirty="0"/>
              <a:t>に著した。</a:t>
            </a:r>
          </a:p>
          <a:p>
            <a:pPr marL="0" indent="0">
              <a:buNone/>
            </a:pPr>
            <a:endParaRPr lang="ja-JP" altLang="en-US" dirty="0"/>
          </a:p>
          <a:p>
            <a:endParaRPr lang="en-US" altLang="ja-JP" dirty="0" smtClean="0"/>
          </a:p>
          <a:p>
            <a:endParaRPr lang="en-US" altLang="ja-JP" dirty="0" smtClean="0"/>
          </a:p>
          <a:p>
            <a:endParaRPr lang="en-US" altLang="ja-JP" dirty="0" smtClean="0"/>
          </a:p>
        </p:txBody>
      </p:sp>
    </p:spTree>
    <p:extLst>
      <p:ext uri="{BB962C8B-B14F-4D97-AF65-F5344CB8AC3E}">
        <p14:creationId xmlns:p14="http://schemas.microsoft.com/office/powerpoint/2010/main" val="1847398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0" y="692696"/>
            <a:ext cx="9144000" cy="295232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899592" y="332656"/>
            <a:ext cx="3223959" cy="646331"/>
          </a:xfrm>
          <a:prstGeom prst="rect">
            <a:avLst/>
          </a:prstGeom>
          <a:solidFill>
            <a:schemeClr val="bg1"/>
          </a:solidFill>
        </p:spPr>
        <p:txBody>
          <a:bodyPr wrap="none">
            <a:spAutoFit/>
          </a:bodyPr>
          <a:lstStyle/>
          <a:p>
            <a:r>
              <a:rPr lang="ja-JP" altLang="en-US" sz="3600" dirty="0"/>
              <a:t>ケプラーの法則</a:t>
            </a:r>
            <a:endParaRPr lang="en-US" altLang="ja-JP" sz="3600" dirty="0"/>
          </a:p>
        </p:txBody>
      </p:sp>
      <p:sp>
        <p:nvSpPr>
          <p:cNvPr id="5" name="下矢印 4"/>
          <p:cNvSpPr/>
          <p:nvPr/>
        </p:nvSpPr>
        <p:spPr>
          <a:xfrm>
            <a:off x="932136" y="3575323"/>
            <a:ext cx="165618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932136" y="5259718"/>
            <a:ext cx="1656184"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a:p>
        </p:txBody>
      </p:sp>
      <p:sp>
        <p:nvSpPr>
          <p:cNvPr id="3" name="コンテンツ プレースホルダー 2"/>
          <p:cNvSpPr>
            <a:spLocks noGrp="1"/>
          </p:cNvSpPr>
          <p:nvPr>
            <p:ph idx="1"/>
          </p:nvPr>
        </p:nvSpPr>
        <p:spPr>
          <a:xfrm>
            <a:off x="0" y="655821"/>
            <a:ext cx="9546232" cy="6696744"/>
          </a:xfrm>
        </p:spPr>
        <p:txBody>
          <a:bodyPr>
            <a:normAutofit/>
          </a:bodyPr>
          <a:lstStyle/>
          <a:p>
            <a:pPr marL="0" indent="0">
              <a:buNone/>
            </a:pPr>
            <a:endParaRPr lang="en-US" altLang="ja-JP" dirty="0"/>
          </a:p>
          <a:p>
            <a:pPr marL="0" indent="0">
              <a:buNone/>
            </a:pPr>
            <a:r>
              <a:rPr lang="ja-JP" altLang="en-US" dirty="0" smtClean="0"/>
              <a:t>持続的</a:t>
            </a:r>
            <a:r>
              <a:rPr lang="ja-JP" altLang="en-US" dirty="0"/>
              <a:t>、系統的な天文観測</a:t>
            </a:r>
            <a:r>
              <a:rPr lang="ja-JP" altLang="en-US" dirty="0" smtClean="0"/>
              <a:t>の</a:t>
            </a:r>
            <a:endParaRPr lang="en-US" altLang="ja-JP" dirty="0" smtClean="0"/>
          </a:p>
          <a:p>
            <a:pPr marL="0" indent="0">
              <a:buNone/>
            </a:pPr>
            <a:r>
              <a:rPr lang="ja-JP" altLang="en-US" dirty="0" smtClean="0"/>
              <a:t>信頼</a:t>
            </a:r>
            <a:r>
              <a:rPr lang="ja-JP" altLang="en-US" dirty="0"/>
              <a:t>できるデータから発見された</a:t>
            </a:r>
            <a:r>
              <a:rPr lang="ja-JP" altLang="en-US" dirty="0" smtClean="0"/>
              <a:t>法則</a:t>
            </a:r>
            <a:endParaRPr lang="en-US" altLang="ja-JP" dirty="0"/>
          </a:p>
          <a:p>
            <a:pPr marL="0" indent="0">
              <a:buNone/>
            </a:pPr>
            <a:r>
              <a:rPr lang="en-US" altLang="ja-JP" dirty="0" smtClean="0"/>
              <a:t>            </a:t>
            </a:r>
          </a:p>
          <a:p>
            <a:pPr marL="0" indent="0">
              <a:buNone/>
            </a:pPr>
            <a:r>
              <a:rPr lang="ja-JP" altLang="en-US" dirty="0" smtClean="0"/>
              <a:t>近代物</a:t>
            </a:r>
            <a:r>
              <a:rPr lang="ja-JP" altLang="en-US" dirty="0"/>
              <a:t>理学上、始めての自然</a:t>
            </a:r>
            <a:r>
              <a:rPr lang="ja-JP" altLang="en-US" dirty="0" smtClean="0"/>
              <a:t>法則</a:t>
            </a:r>
            <a:endParaRPr kumimoji="1" lang="en-US" altLang="ja-JP" dirty="0" smtClean="0"/>
          </a:p>
          <a:p>
            <a:pPr marL="0" indent="0">
              <a:buNone/>
            </a:pPr>
            <a:endParaRPr kumimoji="1" lang="en-US" altLang="ja-JP" dirty="0" smtClean="0"/>
          </a:p>
          <a:p>
            <a:pPr marL="0" indent="0">
              <a:buNone/>
            </a:pPr>
            <a:r>
              <a:rPr kumimoji="1" lang="ja-JP" altLang="en-US" dirty="0" smtClean="0"/>
              <a:t>惑星運動が</a:t>
            </a:r>
            <a:r>
              <a:rPr kumimoji="1" lang="ja-JP" altLang="en-US" dirty="0" smtClean="0">
                <a:solidFill>
                  <a:srgbClr val="FF0000"/>
                </a:solidFill>
              </a:rPr>
              <a:t>円でなく楕円</a:t>
            </a:r>
            <a:r>
              <a:rPr kumimoji="1" lang="ja-JP" altLang="en-US" dirty="0" smtClean="0"/>
              <a:t>であり、</a:t>
            </a:r>
            <a:endParaRPr kumimoji="1" lang="en-US" altLang="ja-JP" dirty="0" smtClean="0"/>
          </a:p>
          <a:p>
            <a:pPr marL="0" indent="0">
              <a:buNone/>
            </a:pPr>
            <a:r>
              <a:rPr kumimoji="1" lang="ja-JP" altLang="en-US" dirty="0" smtClean="0"/>
              <a:t>太陽の引力を</a:t>
            </a:r>
            <a:r>
              <a:rPr lang="ja-JP" altLang="en-US" dirty="0" smtClean="0"/>
              <a:t>考慮しなければならない</a:t>
            </a:r>
            <a:r>
              <a:rPr lang="ja-JP" altLang="en-US" dirty="0"/>
              <a:t>事を</a:t>
            </a:r>
            <a:r>
              <a:rPr lang="ja-JP" altLang="en-US" dirty="0" smtClean="0"/>
              <a:t>発見</a:t>
            </a:r>
            <a:endParaRPr lang="en-US" altLang="ja-JP" dirty="0" smtClean="0"/>
          </a:p>
          <a:p>
            <a:pPr marL="0" indent="0">
              <a:buNone/>
            </a:pPr>
            <a:endParaRPr lang="en-US" altLang="ja-JP" dirty="0"/>
          </a:p>
          <a:p>
            <a:pPr marL="0" indent="0">
              <a:buNone/>
            </a:pPr>
            <a:r>
              <a:rPr lang="ja-JP" altLang="en-US" dirty="0" smtClean="0"/>
              <a:t>ニュートンの万有引力の法則の発見につながっていく</a:t>
            </a:r>
            <a:endParaRPr kumimoji="1" lang="ja-JP" altLang="en-US" dirty="0"/>
          </a:p>
        </p:txBody>
      </p:sp>
      <p:sp>
        <p:nvSpPr>
          <p:cNvPr id="7" name="上矢印 6"/>
          <p:cNvSpPr/>
          <p:nvPr/>
        </p:nvSpPr>
        <p:spPr>
          <a:xfrm>
            <a:off x="1472196" y="2420888"/>
            <a:ext cx="288032" cy="504056"/>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a:off x="179512" y="2348880"/>
            <a:ext cx="28083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522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593393"/>
            <a:ext cx="7848872" cy="1938992"/>
          </a:xfrm>
          <a:prstGeom prst="rect">
            <a:avLst/>
          </a:prstGeom>
          <a:noFill/>
        </p:spPr>
        <p:txBody>
          <a:bodyPr wrap="square" rtlCol="0">
            <a:spAutoFit/>
          </a:bodyPr>
          <a:lstStyle/>
          <a:p>
            <a:r>
              <a:rPr kumimoji="1" lang="ja-JP" altLang="en-US" sz="4000" dirty="0" smtClean="0"/>
              <a:t>人類</a:t>
            </a:r>
            <a:r>
              <a:rPr kumimoji="1" lang="en-US" altLang="ja-JP" sz="4000" dirty="0" smtClean="0"/>
              <a:t>‥</a:t>
            </a:r>
            <a:r>
              <a:rPr kumimoji="1" lang="ja-JP" altLang="en-US" sz="4000" dirty="0" smtClean="0">
                <a:solidFill>
                  <a:srgbClr val="FF0000"/>
                </a:solidFill>
              </a:rPr>
              <a:t>五感</a:t>
            </a:r>
            <a:r>
              <a:rPr kumimoji="1" lang="ja-JP" altLang="en-US" sz="4000" dirty="0" smtClean="0"/>
              <a:t>をフルに活用</a:t>
            </a:r>
            <a:endParaRPr kumimoji="1" lang="en-US" altLang="ja-JP" sz="4000" dirty="0" smtClean="0"/>
          </a:p>
          <a:p>
            <a:endParaRPr lang="en-US" altLang="ja-JP" sz="4000" dirty="0"/>
          </a:p>
          <a:p>
            <a:r>
              <a:rPr kumimoji="1" lang="ja-JP" altLang="en-US" sz="4000" dirty="0" smtClean="0"/>
              <a:t>自然を偵察・観察して法則を発見</a:t>
            </a:r>
            <a:endParaRPr kumimoji="1" lang="ja-JP" altLang="en-US" sz="4000" dirty="0"/>
          </a:p>
        </p:txBody>
      </p:sp>
      <p:cxnSp>
        <p:nvCxnSpPr>
          <p:cNvPr id="3" name="直線コネクタ 2"/>
          <p:cNvCxnSpPr/>
          <p:nvPr/>
        </p:nvCxnSpPr>
        <p:spPr>
          <a:xfrm>
            <a:off x="2015716" y="1241465"/>
            <a:ext cx="7920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下矢印 3"/>
          <p:cNvSpPr/>
          <p:nvPr/>
        </p:nvSpPr>
        <p:spPr>
          <a:xfrm>
            <a:off x="2159732" y="1344622"/>
            <a:ext cx="504056" cy="3600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51520" y="593393"/>
            <a:ext cx="8424936"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1331640" y="2568757"/>
            <a:ext cx="1656184" cy="621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35278" y="3245299"/>
            <a:ext cx="8884911" cy="1323439"/>
          </a:xfrm>
          <a:prstGeom prst="rect">
            <a:avLst/>
          </a:prstGeom>
          <a:noFill/>
        </p:spPr>
        <p:txBody>
          <a:bodyPr wrap="square" rtlCol="0">
            <a:spAutoFit/>
          </a:bodyPr>
          <a:lstStyle/>
          <a:p>
            <a:r>
              <a:rPr kumimoji="1" lang="ja-JP" altLang="en-US" sz="4000" dirty="0" smtClean="0"/>
              <a:t>理科を学ぶ理由</a:t>
            </a:r>
            <a:endParaRPr kumimoji="1" lang="en-US" altLang="ja-JP" sz="4000" dirty="0" smtClean="0"/>
          </a:p>
          <a:p>
            <a:r>
              <a:rPr kumimoji="1" lang="ja-JP" altLang="en-US" sz="4000" dirty="0" smtClean="0"/>
              <a:t>発明と発見の歴史</a:t>
            </a:r>
            <a:r>
              <a:rPr kumimoji="1" lang="en-US" altLang="ja-JP" sz="4000" dirty="0" smtClean="0"/>
              <a:t>‥</a:t>
            </a:r>
            <a:r>
              <a:rPr kumimoji="1" lang="ja-JP" altLang="en-US" sz="4000" dirty="0" smtClean="0"/>
              <a:t>人間力そのもの</a:t>
            </a:r>
            <a:endParaRPr kumimoji="1" lang="ja-JP" altLang="en-US" sz="4000" dirty="0"/>
          </a:p>
        </p:txBody>
      </p:sp>
      <p:sp>
        <p:nvSpPr>
          <p:cNvPr id="9" name="テキスト ボックス 8"/>
          <p:cNvSpPr txBox="1"/>
          <p:nvPr/>
        </p:nvSpPr>
        <p:spPr>
          <a:xfrm>
            <a:off x="276568" y="4797152"/>
            <a:ext cx="7848872" cy="1323439"/>
          </a:xfrm>
          <a:prstGeom prst="rect">
            <a:avLst/>
          </a:prstGeom>
          <a:noFill/>
        </p:spPr>
        <p:txBody>
          <a:bodyPr wrap="square" rtlCol="0">
            <a:spAutoFit/>
          </a:bodyPr>
          <a:lstStyle/>
          <a:p>
            <a:r>
              <a:rPr lang="ja-JP" altLang="en-US" sz="4000" dirty="0" smtClean="0"/>
              <a:t>学校</a:t>
            </a:r>
            <a:r>
              <a:rPr lang="ja-JP" altLang="en-US" sz="4000" dirty="0"/>
              <a:t>現場</a:t>
            </a:r>
            <a:r>
              <a:rPr lang="ja-JP" altLang="en-US" sz="4000" dirty="0" smtClean="0"/>
              <a:t>において</a:t>
            </a:r>
            <a:endParaRPr lang="en-US" altLang="ja-JP" sz="4000" dirty="0" smtClean="0"/>
          </a:p>
          <a:p>
            <a:r>
              <a:rPr kumimoji="1" lang="ja-JP" altLang="en-US" sz="4000" dirty="0" smtClean="0"/>
              <a:t>生徒の</a:t>
            </a:r>
            <a:r>
              <a:rPr lang="ja-JP" altLang="en-US" sz="4000" dirty="0" smtClean="0"/>
              <a:t>気づき　</a:t>
            </a:r>
            <a:r>
              <a:rPr lang="en-US" altLang="ja-JP" sz="4000" dirty="0" smtClean="0"/>
              <a:t>‥</a:t>
            </a:r>
            <a:r>
              <a:rPr lang="ja-JP" altLang="en-US" sz="4000" dirty="0" smtClean="0"/>
              <a:t>　</a:t>
            </a:r>
            <a:r>
              <a:rPr lang="ja-JP" altLang="en-US" sz="4000" dirty="0" smtClean="0">
                <a:solidFill>
                  <a:srgbClr val="FF0000"/>
                </a:solidFill>
              </a:rPr>
              <a:t>発明・発見！</a:t>
            </a:r>
            <a:endParaRPr kumimoji="1" lang="ja-JP" altLang="en-US" sz="4000" dirty="0">
              <a:solidFill>
                <a:srgbClr val="FF0000"/>
              </a:solidFill>
            </a:endParaRPr>
          </a:p>
        </p:txBody>
      </p:sp>
    </p:spTree>
    <p:extLst>
      <p:ext uri="{BB962C8B-B14F-4D97-AF65-F5344CB8AC3E}">
        <p14:creationId xmlns:p14="http://schemas.microsoft.com/office/powerpoint/2010/main" val="981912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爆発 1 2"/>
          <p:cNvSpPr/>
          <p:nvPr/>
        </p:nvSpPr>
        <p:spPr>
          <a:xfrm>
            <a:off x="1331640" y="1235403"/>
            <a:ext cx="6408712" cy="1872208"/>
          </a:xfrm>
          <a:prstGeom prst="irregularSeal1">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683568" y="659339"/>
            <a:ext cx="7848872" cy="1877437"/>
          </a:xfrm>
          <a:prstGeom prst="rect">
            <a:avLst/>
          </a:prstGeom>
          <a:noFill/>
        </p:spPr>
        <p:txBody>
          <a:bodyPr wrap="square" rtlCol="0">
            <a:spAutoFit/>
          </a:bodyPr>
          <a:lstStyle/>
          <a:p>
            <a:r>
              <a:rPr kumimoji="1" lang="ja-JP" altLang="en-US" sz="3600" dirty="0" smtClean="0"/>
              <a:t>理科授業における生徒の発見・発明</a:t>
            </a:r>
            <a:endParaRPr kumimoji="1" lang="en-US" altLang="ja-JP" sz="3600" dirty="0" smtClean="0"/>
          </a:p>
          <a:p>
            <a:endParaRPr lang="en-US" altLang="ja-JP" sz="3600" dirty="0"/>
          </a:p>
          <a:p>
            <a:r>
              <a:rPr lang="ja-JP" altLang="en-US" sz="3600" dirty="0" smtClean="0">
                <a:solidFill>
                  <a:srgbClr val="FF0000"/>
                </a:solidFill>
              </a:rPr>
              <a:t>　　　　　　　　　</a:t>
            </a:r>
            <a:r>
              <a:rPr lang="ja-JP" altLang="en-US" sz="4400" dirty="0" err="1" smtClean="0">
                <a:solidFill>
                  <a:srgbClr val="FF0000"/>
                </a:solidFill>
              </a:rPr>
              <a:t>ぷち</a:t>
            </a:r>
            <a:r>
              <a:rPr lang="ja-JP" altLang="en-US" sz="4400" dirty="0" smtClean="0">
                <a:solidFill>
                  <a:srgbClr val="FF0000"/>
                </a:solidFill>
              </a:rPr>
              <a:t>発明</a:t>
            </a:r>
            <a:endParaRPr kumimoji="1" lang="ja-JP" altLang="en-US" sz="4400" dirty="0">
              <a:solidFill>
                <a:srgbClr val="FF0000"/>
              </a:solidFill>
            </a:endParaRPr>
          </a:p>
        </p:txBody>
      </p:sp>
      <p:sp>
        <p:nvSpPr>
          <p:cNvPr id="4" name="テキスト ボックス 3"/>
          <p:cNvSpPr txBox="1"/>
          <p:nvPr/>
        </p:nvSpPr>
        <p:spPr>
          <a:xfrm>
            <a:off x="467544" y="3160455"/>
            <a:ext cx="9217024" cy="523220"/>
          </a:xfrm>
          <a:prstGeom prst="rect">
            <a:avLst/>
          </a:prstGeom>
          <a:noFill/>
        </p:spPr>
        <p:txBody>
          <a:bodyPr wrap="square" rtlCol="0">
            <a:spAutoFit/>
          </a:bodyPr>
          <a:lstStyle/>
          <a:p>
            <a:r>
              <a:rPr kumimoji="1" lang="ja-JP" altLang="en-US" sz="2800" dirty="0" smtClean="0"/>
              <a:t>学習者が、自ら</a:t>
            </a:r>
            <a:r>
              <a:rPr kumimoji="1" lang="ja-JP" altLang="en-US" sz="2800" dirty="0" smtClean="0">
                <a:solidFill>
                  <a:srgbClr val="FF0000"/>
                </a:solidFill>
              </a:rPr>
              <a:t>主体的</a:t>
            </a:r>
            <a:r>
              <a:rPr kumimoji="1" lang="ja-JP" altLang="en-US" sz="2800" dirty="0" smtClean="0"/>
              <a:t>に創意・工夫をしてることが大切</a:t>
            </a:r>
            <a:endParaRPr kumimoji="1" lang="ja-JP" altLang="en-US" sz="2800" dirty="0"/>
          </a:p>
        </p:txBody>
      </p:sp>
      <p:sp>
        <p:nvSpPr>
          <p:cNvPr id="5" name="テキスト ボックス 4"/>
          <p:cNvSpPr txBox="1"/>
          <p:nvPr/>
        </p:nvSpPr>
        <p:spPr>
          <a:xfrm>
            <a:off x="1979712" y="3759668"/>
            <a:ext cx="7992888" cy="984885"/>
          </a:xfrm>
          <a:prstGeom prst="rect">
            <a:avLst/>
          </a:prstGeom>
          <a:noFill/>
        </p:spPr>
        <p:txBody>
          <a:bodyPr wrap="square" rtlCol="0">
            <a:spAutoFit/>
          </a:bodyPr>
          <a:lstStyle/>
          <a:p>
            <a:r>
              <a:rPr kumimoji="1" lang="ja-JP" altLang="en-US" sz="4000" dirty="0" smtClean="0"/>
              <a:t>自分で実験を行うこと</a:t>
            </a:r>
            <a:endParaRPr kumimoji="1" lang="en-US" altLang="ja-JP" sz="4000" dirty="0" smtClean="0"/>
          </a:p>
          <a:p>
            <a:endParaRPr kumimoji="1" lang="ja-JP" altLang="en-US" dirty="0"/>
          </a:p>
        </p:txBody>
      </p:sp>
      <p:sp>
        <p:nvSpPr>
          <p:cNvPr id="6" name="上矢印 5"/>
          <p:cNvSpPr/>
          <p:nvPr/>
        </p:nvSpPr>
        <p:spPr>
          <a:xfrm>
            <a:off x="3419872" y="4642262"/>
            <a:ext cx="1800200" cy="814100"/>
          </a:xfrm>
          <a:prstGeom prst="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411760" y="5662989"/>
            <a:ext cx="8136904" cy="646331"/>
          </a:xfrm>
          <a:prstGeom prst="rect">
            <a:avLst/>
          </a:prstGeom>
          <a:noFill/>
        </p:spPr>
        <p:txBody>
          <a:bodyPr wrap="square" rtlCol="0">
            <a:spAutoFit/>
          </a:bodyPr>
          <a:lstStyle/>
          <a:p>
            <a:r>
              <a:rPr lang="ja-JP" altLang="en-US" sz="3600" dirty="0"/>
              <a:t>自然</a:t>
            </a:r>
            <a:r>
              <a:rPr lang="ja-JP" altLang="en-US" sz="3600" dirty="0" smtClean="0"/>
              <a:t>と対話ができる</a:t>
            </a:r>
            <a:endParaRPr kumimoji="1" lang="ja-JP" altLang="en-US" sz="3600" dirty="0"/>
          </a:p>
        </p:txBody>
      </p:sp>
    </p:spTree>
    <p:extLst>
      <p:ext uri="{BB962C8B-B14F-4D97-AF65-F5344CB8AC3E}">
        <p14:creationId xmlns:p14="http://schemas.microsoft.com/office/powerpoint/2010/main" val="1963481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形吹き出し 3"/>
          <p:cNvSpPr/>
          <p:nvPr/>
        </p:nvSpPr>
        <p:spPr>
          <a:xfrm>
            <a:off x="3081867" y="2064335"/>
            <a:ext cx="6048672" cy="1152128"/>
          </a:xfrm>
          <a:prstGeom prst="wedgeEllipseCallout">
            <a:avLst>
              <a:gd name="adj1" fmla="val -24469"/>
              <a:gd name="adj2" fmla="val -83172"/>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15008" y="692696"/>
            <a:ext cx="8928992" cy="1446550"/>
          </a:xfrm>
          <a:prstGeom prst="rect">
            <a:avLst/>
          </a:prstGeom>
          <a:noFill/>
        </p:spPr>
        <p:txBody>
          <a:bodyPr wrap="square" rtlCol="0">
            <a:spAutoFit/>
          </a:bodyPr>
          <a:lstStyle/>
          <a:p>
            <a:r>
              <a:rPr kumimoji="1" lang="ja-JP" altLang="en-US" sz="4000" dirty="0" err="1" smtClean="0"/>
              <a:t>ぷち</a:t>
            </a:r>
            <a:r>
              <a:rPr kumimoji="1" lang="ja-JP" altLang="en-US" sz="4000" dirty="0" smtClean="0"/>
              <a:t>発明からはじめる理科教育</a:t>
            </a:r>
            <a:r>
              <a:rPr kumimoji="1" lang="ja-JP" altLang="en-US" sz="3200" dirty="0" smtClean="0"/>
              <a:t>　</a:t>
            </a:r>
            <a:endParaRPr kumimoji="1" lang="en-US" altLang="ja-JP" sz="3200" dirty="0" smtClean="0"/>
          </a:p>
          <a:p>
            <a:r>
              <a:rPr kumimoji="1" lang="ja-JP" altLang="en-US" sz="4800" dirty="0" smtClean="0"/>
              <a:t>－</a:t>
            </a:r>
            <a:r>
              <a:rPr kumimoji="1" lang="ja-JP" altLang="en-US" sz="4800" dirty="0" smtClean="0">
                <a:solidFill>
                  <a:srgbClr val="FF0000"/>
                </a:solidFill>
              </a:rPr>
              <a:t>川村メゾット</a:t>
            </a:r>
            <a:endParaRPr kumimoji="1" lang="ja-JP" altLang="en-US" sz="4800" dirty="0">
              <a:solidFill>
                <a:srgbClr val="FF0000"/>
              </a:solidFill>
            </a:endParaRPr>
          </a:p>
        </p:txBody>
      </p:sp>
      <p:sp>
        <p:nvSpPr>
          <p:cNvPr id="3" name="テキスト ボックス 2"/>
          <p:cNvSpPr txBox="1"/>
          <p:nvPr/>
        </p:nvSpPr>
        <p:spPr>
          <a:xfrm>
            <a:off x="3707904" y="1628800"/>
            <a:ext cx="7776864" cy="1354217"/>
          </a:xfrm>
          <a:prstGeom prst="rect">
            <a:avLst/>
          </a:prstGeom>
          <a:noFill/>
        </p:spPr>
        <p:txBody>
          <a:bodyPr wrap="square" rtlCol="0">
            <a:spAutoFit/>
          </a:bodyPr>
          <a:lstStyle/>
          <a:p>
            <a:endParaRPr kumimoji="1" lang="en-US" altLang="ja-JP" dirty="0" smtClean="0"/>
          </a:p>
          <a:p>
            <a:endParaRPr lang="en-US" altLang="ja-JP" sz="3200" dirty="0"/>
          </a:p>
          <a:p>
            <a:r>
              <a:rPr kumimoji="1" lang="ja-JP" altLang="en-US" sz="3200" dirty="0" smtClean="0"/>
              <a:t>構成主義的学習論</a:t>
            </a:r>
            <a:r>
              <a:rPr kumimoji="1" lang="en-US" altLang="ja-JP" sz="3200" dirty="0" smtClean="0"/>
              <a:t>+STS</a:t>
            </a:r>
            <a:r>
              <a:rPr kumimoji="1" lang="ja-JP" altLang="en-US" sz="3200" dirty="0" smtClean="0"/>
              <a:t>教育</a:t>
            </a:r>
            <a:endParaRPr kumimoji="1" lang="ja-JP" altLang="en-US" sz="3200" dirty="0"/>
          </a:p>
        </p:txBody>
      </p:sp>
      <p:sp>
        <p:nvSpPr>
          <p:cNvPr id="5" name="テキスト ボックス 4"/>
          <p:cNvSpPr txBox="1"/>
          <p:nvPr/>
        </p:nvSpPr>
        <p:spPr>
          <a:xfrm>
            <a:off x="181059" y="3143427"/>
            <a:ext cx="11233248" cy="1938992"/>
          </a:xfrm>
          <a:prstGeom prst="rect">
            <a:avLst/>
          </a:prstGeom>
          <a:noFill/>
        </p:spPr>
        <p:txBody>
          <a:bodyPr wrap="square" rtlCol="0">
            <a:spAutoFit/>
          </a:bodyPr>
          <a:lstStyle/>
          <a:p>
            <a:r>
              <a:rPr lang="ja-JP" altLang="en-US" sz="4000" dirty="0"/>
              <a:t>多</a:t>
            </a:r>
            <a:r>
              <a:rPr lang="ja-JP" altLang="en-US" sz="4000" dirty="0" smtClean="0"/>
              <a:t>くの実験を体感する</a:t>
            </a:r>
            <a:endParaRPr lang="en-US" altLang="ja-JP" sz="4000" dirty="0" smtClean="0"/>
          </a:p>
          <a:p>
            <a:r>
              <a:rPr lang="ja-JP" altLang="en-US" sz="4000" dirty="0" smtClean="0"/>
              <a:t>←</a:t>
            </a:r>
            <a:r>
              <a:rPr lang="ja-JP" altLang="en-US" sz="4000" dirty="0" smtClean="0">
                <a:solidFill>
                  <a:srgbClr val="FF0000"/>
                </a:solidFill>
              </a:rPr>
              <a:t>五感を磨き人間力</a:t>
            </a:r>
            <a:r>
              <a:rPr lang="ja-JP" altLang="en-US" sz="4000" dirty="0" smtClean="0"/>
              <a:t>の向上</a:t>
            </a:r>
            <a:endParaRPr lang="en-US" altLang="ja-JP" sz="4000" dirty="0" smtClean="0"/>
          </a:p>
          <a:p>
            <a:endParaRPr kumimoji="1" lang="ja-JP" altLang="en-US" sz="4000" dirty="0"/>
          </a:p>
        </p:txBody>
      </p:sp>
      <p:sp>
        <p:nvSpPr>
          <p:cNvPr id="6" name="テキスト ボックス 5"/>
          <p:cNvSpPr txBox="1"/>
          <p:nvPr/>
        </p:nvSpPr>
        <p:spPr>
          <a:xfrm>
            <a:off x="323528" y="5301770"/>
            <a:ext cx="10225136" cy="1569660"/>
          </a:xfrm>
          <a:prstGeom prst="rect">
            <a:avLst/>
          </a:prstGeom>
          <a:noFill/>
        </p:spPr>
        <p:txBody>
          <a:bodyPr wrap="square" rtlCol="0">
            <a:spAutoFit/>
          </a:bodyPr>
          <a:lstStyle/>
          <a:p>
            <a:r>
              <a:rPr kumimoji="1" lang="ja-JP" altLang="en-US" sz="3600" dirty="0" err="1" smtClean="0"/>
              <a:t>ぷち</a:t>
            </a:r>
            <a:r>
              <a:rPr kumimoji="1" lang="ja-JP" altLang="en-US" sz="3600" dirty="0" smtClean="0"/>
              <a:t>発明のチャンスをつくり、</a:t>
            </a:r>
            <a:endParaRPr kumimoji="1" lang="en-US" altLang="ja-JP" sz="3600" dirty="0" smtClean="0"/>
          </a:p>
          <a:p>
            <a:r>
              <a:rPr kumimoji="1" lang="ja-JP" altLang="en-US" sz="3600" dirty="0" smtClean="0"/>
              <a:t>学習者の身につく理科授業論</a:t>
            </a:r>
            <a:endParaRPr kumimoji="1" lang="en-US" altLang="ja-JP" sz="4000" dirty="0" smtClean="0"/>
          </a:p>
          <a:p>
            <a:endParaRPr kumimoji="1" lang="ja-JP" altLang="en-US" sz="2400" dirty="0"/>
          </a:p>
        </p:txBody>
      </p:sp>
      <p:sp>
        <p:nvSpPr>
          <p:cNvPr id="7" name="下矢印 6"/>
          <p:cNvSpPr/>
          <p:nvPr/>
        </p:nvSpPr>
        <p:spPr>
          <a:xfrm>
            <a:off x="1187624" y="4613819"/>
            <a:ext cx="2520280" cy="6617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42511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620688"/>
            <a:ext cx="9240030" cy="6463308"/>
          </a:xfrm>
          <a:prstGeom prst="rect">
            <a:avLst/>
          </a:prstGeom>
          <a:noFill/>
        </p:spPr>
        <p:txBody>
          <a:bodyPr wrap="none" rtlCol="0">
            <a:spAutoFit/>
          </a:bodyPr>
          <a:lstStyle/>
          <a:p>
            <a:r>
              <a:rPr lang="ja-JP" altLang="en-US" sz="4000" dirty="0" smtClean="0"/>
              <a:t>これで</a:t>
            </a:r>
            <a:endParaRPr lang="en-US" altLang="ja-JP" sz="4000" dirty="0" smtClean="0"/>
          </a:p>
          <a:p>
            <a:endParaRPr lang="en-US" altLang="ja-JP" sz="1200" dirty="0" smtClean="0"/>
          </a:p>
          <a:p>
            <a:r>
              <a:rPr lang="ja-JP" altLang="en-US" sz="4000" b="1" dirty="0" smtClean="0"/>
              <a:t>第</a:t>
            </a:r>
            <a:r>
              <a:rPr lang="en-US" altLang="ja-JP" sz="4000" b="1" dirty="0" smtClean="0"/>
              <a:t>4</a:t>
            </a:r>
            <a:r>
              <a:rPr lang="ja-JP" altLang="en-US" sz="4000" b="1" dirty="0" smtClean="0"/>
              <a:t>回</a:t>
            </a:r>
            <a:endParaRPr lang="en-US" altLang="ja-JP" sz="4000" b="1" dirty="0" smtClean="0"/>
          </a:p>
          <a:p>
            <a:r>
              <a:rPr lang="ja-JP" altLang="en-US" sz="4000" b="1" dirty="0" smtClean="0"/>
              <a:t>「科学的</a:t>
            </a:r>
            <a:r>
              <a:rPr lang="ja-JP" altLang="en-US" sz="4000" b="1" dirty="0"/>
              <a:t>に探究する能力</a:t>
            </a:r>
            <a:r>
              <a:rPr lang="ja-JP" altLang="en-US" sz="4000" b="1" dirty="0" smtClean="0"/>
              <a:t>を育む</a:t>
            </a:r>
            <a:r>
              <a:rPr lang="ja-JP" altLang="en-US" sz="4000" b="1" dirty="0"/>
              <a:t>ため</a:t>
            </a:r>
            <a:r>
              <a:rPr lang="ja-JP" altLang="en-US" sz="4000" b="1" dirty="0" smtClean="0"/>
              <a:t>の</a:t>
            </a:r>
            <a:endParaRPr lang="en-US" altLang="ja-JP" sz="4000" b="1" dirty="0" smtClean="0"/>
          </a:p>
          <a:p>
            <a:r>
              <a:rPr lang="ja-JP" altLang="en-US" sz="4000" b="1" dirty="0" smtClean="0"/>
              <a:t>観察</a:t>
            </a:r>
            <a:r>
              <a:rPr lang="ja-JP" altLang="en-US" sz="4000" b="1" dirty="0"/>
              <a:t>・実験</a:t>
            </a:r>
            <a:r>
              <a:rPr lang="ja-JP" altLang="en-US" sz="4000" b="1" dirty="0" smtClean="0"/>
              <a:t>の在り方</a:t>
            </a:r>
            <a:r>
              <a:rPr lang="ja-JP" altLang="en-US" sz="4000" b="1" dirty="0"/>
              <a:t>に</a:t>
            </a:r>
            <a:r>
              <a:rPr lang="ja-JP" altLang="en-US" sz="4000" b="1" dirty="0" smtClean="0"/>
              <a:t>ついて」</a:t>
            </a:r>
            <a:endParaRPr lang="en-US" altLang="ja-JP" sz="4000" b="1" dirty="0" smtClean="0"/>
          </a:p>
          <a:p>
            <a:endParaRPr lang="en-US" altLang="ja-JP" sz="1200" b="1" dirty="0" smtClean="0"/>
          </a:p>
          <a:p>
            <a:r>
              <a:rPr lang="ja-JP" altLang="en-US" sz="4000" dirty="0"/>
              <a:t>は</a:t>
            </a:r>
            <a:r>
              <a:rPr kumimoji="1" lang="ja-JP" altLang="en-US" sz="4000" dirty="0" smtClean="0"/>
              <a:t>終わりです。</a:t>
            </a:r>
            <a:endParaRPr kumimoji="1" lang="en-US" altLang="ja-JP" sz="4000" dirty="0" smtClean="0"/>
          </a:p>
          <a:p>
            <a:endParaRPr kumimoji="1" lang="en-US" altLang="ja-JP" sz="4000" dirty="0" smtClean="0"/>
          </a:p>
          <a:p>
            <a:r>
              <a:rPr kumimoji="1" lang="ja-JP" altLang="en-US" sz="5400" b="1" dirty="0" smtClean="0"/>
              <a:t>ご清聴，</a:t>
            </a:r>
            <a:r>
              <a:rPr kumimoji="1" lang="ja-JP" altLang="en-US" sz="5400" b="1" smtClean="0"/>
              <a:t>ありがとうございました</a:t>
            </a:r>
            <a:endParaRPr kumimoji="1" lang="en-US" altLang="ja-JP" sz="5400" b="1" dirty="0" smtClean="0"/>
          </a:p>
          <a:p>
            <a:endParaRPr lang="en-US" altLang="ja-JP" sz="4800" dirty="0"/>
          </a:p>
          <a:p>
            <a:endParaRPr kumimoji="1" lang="ja-JP" altLang="en-US" sz="4800" dirty="0"/>
          </a:p>
        </p:txBody>
      </p:sp>
    </p:spTree>
    <p:extLst>
      <p:ext uri="{BB962C8B-B14F-4D97-AF65-F5344CB8AC3E}">
        <p14:creationId xmlns:p14="http://schemas.microsoft.com/office/powerpoint/2010/main" val="58897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50083"/>
            <a:ext cx="9937104" cy="2862322"/>
          </a:xfrm>
          <a:prstGeom prst="rect">
            <a:avLst/>
          </a:prstGeom>
          <a:noFill/>
        </p:spPr>
        <p:txBody>
          <a:bodyPr wrap="square" rtlCol="0">
            <a:spAutoFit/>
          </a:bodyPr>
          <a:lstStyle/>
          <a:p>
            <a:r>
              <a:rPr kumimoji="1" lang="ja-JP" altLang="en-US" sz="3600" dirty="0" smtClean="0"/>
              <a:t>人類</a:t>
            </a:r>
            <a:r>
              <a:rPr kumimoji="1" lang="en-US" altLang="ja-JP" sz="3600" dirty="0" smtClean="0"/>
              <a:t>‥</a:t>
            </a:r>
            <a:r>
              <a:rPr kumimoji="1" lang="ja-JP" altLang="en-US" sz="3600" dirty="0" smtClean="0">
                <a:solidFill>
                  <a:srgbClr val="FF0000"/>
                </a:solidFill>
              </a:rPr>
              <a:t>五感</a:t>
            </a:r>
            <a:r>
              <a:rPr kumimoji="1" lang="ja-JP" altLang="en-US" sz="3600" dirty="0" smtClean="0"/>
              <a:t>をフルに活用</a:t>
            </a:r>
            <a:endParaRPr kumimoji="1" lang="en-US" altLang="ja-JP" sz="3600" dirty="0" smtClean="0"/>
          </a:p>
          <a:p>
            <a:endParaRPr lang="en-US" altLang="ja-JP" sz="3600" dirty="0"/>
          </a:p>
          <a:p>
            <a:r>
              <a:rPr lang="ja-JP" altLang="en-US" sz="3600" dirty="0" smtClean="0"/>
              <a:t>　人類生存のために</a:t>
            </a:r>
            <a:r>
              <a:rPr kumimoji="1" lang="ja-JP" altLang="en-US" sz="3600" dirty="0" smtClean="0"/>
              <a:t>自然を観察</a:t>
            </a:r>
            <a:endParaRPr kumimoji="1" lang="en-US" altLang="ja-JP" sz="3600" dirty="0" smtClean="0"/>
          </a:p>
          <a:p>
            <a:r>
              <a:rPr lang="ja-JP" altLang="en-US" sz="3600" dirty="0"/>
              <a:t> </a:t>
            </a:r>
            <a:r>
              <a:rPr lang="ja-JP" altLang="en-US" sz="3600" dirty="0" smtClean="0"/>
              <a:t>  →　</a:t>
            </a:r>
            <a:r>
              <a:rPr kumimoji="1" lang="ja-JP" altLang="en-US" sz="3600" dirty="0" smtClean="0">
                <a:solidFill>
                  <a:srgbClr val="FF0000"/>
                </a:solidFill>
              </a:rPr>
              <a:t>法則を発見</a:t>
            </a:r>
            <a:r>
              <a:rPr kumimoji="1" lang="en-US" altLang="ja-JP" sz="3600" dirty="0" smtClean="0">
                <a:solidFill>
                  <a:srgbClr val="FF0000"/>
                </a:solidFill>
              </a:rPr>
              <a:t>!!!!</a:t>
            </a:r>
          </a:p>
          <a:p>
            <a:endParaRPr kumimoji="1" lang="ja-JP" altLang="en-US" sz="3600" dirty="0"/>
          </a:p>
        </p:txBody>
      </p:sp>
      <p:sp>
        <p:nvSpPr>
          <p:cNvPr id="5" name="正方形/長方形 4"/>
          <p:cNvSpPr/>
          <p:nvPr/>
        </p:nvSpPr>
        <p:spPr>
          <a:xfrm>
            <a:off x="683568" y="2667164"/>
            <a:ext cx="8118648" cy="1077218"/>
          </a:xfrm>
          <a:prstGeom prst="rect">
            <a:avLst/>
          </a:prstGeom>
        </p:spPr>
        <p:txBody>
          <a:bodyPr wrap="square">
            <a:spAutoFit/>
          </a:bodyPr>
          <a:lstStyle/>
          <a:p>
            <a:r>
              <a:rPr lang="ja-JP" altLang="en-US" sz="3200" b="1" dirty="0" smtClean="0">
                <a:latin typeface="Arial" panose="020B0604020202020204" pitchFamily="34" charset="0"/>
              </a:rPr>
              <a:t>思考実験</a:t>
            </a:r>
            <a:endParaRPr lang="en-US" altLang="ja-JP" sz="3200" b="1" dirty="0">
              <a:latin typeface="Arial" panose="020B0604020202020204" pitchFamily="34" charset="0"/>
            </a:endParaRPr>
          </a:p>
          <a:p>
            <a:r>
              <a:rPr lang="ja-JP" altLang="en-US" sz="3200" b="1" dirty="0" smtClean="0">
                <a:latin typeface="Arial" panose="020B0604020202020204" pitchFamily="34" charset="0"/>
              </a:rPr>
              <a:t>　　</a:t>
            </a:r>
            <a:r>
              <a:rPr lang="ja-JP" altLang="ja-JP" sz="3200" dirty="0" smtClean="0"/>
              <a:t>頭</a:t>
            </a:r>
            <a:r>
              <a:rPr lang="ja-JP" altLang="ja-JP" sz="3200" dirty="0"/>
              <a:t>の中で</a:t>
            </a:r>
            <a:r>
              <a:rPr lang="ja-JP" altLang="ja-JP" sz="3200" dirty="0" smtClean="0"/>
              <a:t>想像</a:t>
            </a:r>
            <a:r>
              <a:rPr lang="ja-JP" altLang="en-US" sz="3200" dirty="0" smtClean="0"/>
              <a:t>して実験を行い、考察する</a:t>
            </a:r>
            <a:endParaRPr lang="ja-JP" altLang="en-US" sz="3200" b="1" dirty="0">
              <a:latin typeface="Arial" panose="020B0604020202020204" pitchFamily="34" charset="0"/>
            </a:endParaRPr>
          </a:p>
        </p:txBody>
      </p:sp>
      <p:sp>
        <p:nvSpPr>
          <p:cNvPr id="6" name="正方形/長方形 5"/>
          <p:cNvSpPr/>
          <p:nvPr/>
        </p:nvSpPr>
        <p:spPr>
          <a:xfrm>
            <a:off x="683568" y="4581128"/>
            <a:ext cx="9505056" cy="1077218"/>
          </a:xfrm>
          <a:prstGeom prst="rect">
            <a:avLst/>
          </a:prstGeom>
        </p:spPr>
        <p:txBody>
          <a:bodyPr wrap="square">
            <a:spAutoFit/>
          </a:bodyPr>
          <a:lstStyle/>
          <a:p>
            <a:r>
              <a:rPr lang="ja-JP" altLang="en-US" sz="3200" b="1" dirty="0">
                <a:latin typeface="Arial" panose="020B0604020202020204" pitchFamily="34" charset="0"/>
              </a:rPr>
              <a:t>観察</a:t>
            </a:r>
            <a:r>
              <a:rPr lang="ja-JP" altLang="en-US" sz="3200" b="1" dirty="0" smtClean="0">
                <a:latin typeface="Arial" panose="020B0604020202020204" pitchFamily="34" charset="0"/>
              </a:rPr>
              <a:t>実験</a:t>
            </a:r>
            <a:endParaRPr lang="en-US" altLang="ja-JP" sz="3200" b="1" dirty="0" smtClean="0">
              <a:latin typeface="Arial" panose="020B0604020202020204" pitchFamily="34" charset="0"/>
            </a:endParaRPr>
          </a:p>
          <a:p>
            <a:r>
              <a:rPr lang="ja-JP" altLang="en-US" sz="3200" b="1" dirty="0">
                <a:latin typeface="Arial" panose="020B0604020202020204" pitchFamily="34" charset="0"/>
              </a:rPr>
              <a:t>　</a:t>
            </a:r>
            <a:r>
              <a:rPr lang="ja-JP" altLang="en-US" sz="3200" b="1" dirty="0" smtClean="0">
                <a:latin typeface="Arial" panose="020B0604020202020204" pitchFamily="34" charset="0"/>
              </a:rPr>
              <a:t>　</a:t>
            </a:r>
            <a:r>
              <a:rPr lang="ja-JP" altLang="en-US" sz="3200" dirty="0" smtClean="0">
                <a:latin typeface="Arial" panose="020B0604020202020204" pitchFamily="34" charset="0"/>
              </a:rPr>
              <a:t>自然現象などを観察・実験して考察する</a:t>
            </a:r>
            <a:endParaRPr lang="ja-JP" altLang="en-US" sz="3200" dirty="0">
              <a:latin typeface="Arial" panose="020B0604020202020204" pitchFamily="34" charset="0"/>
            </a:endParaRPr>
          </a:p>
        </p:txBody>
      </p:sp>
      <p:cxnSp>
        <p:nvCxnSpPr>
          <p:cNvPr id="8" name="直線コネクタ 7"/>
          <p:cNvCxnSpPr/>
          <p:nvPr/>
        </p:nvCxnSpPr>
        <p:spPr>
          <a:xfrm>
            <a:off x="1547664" y="658828"/>
            <a:ext cx="7920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下矢印 8"/>
          <p:cNvSpPr/>
          <p:nvPr/>
        </p:nvSpPr>
        <p:spPr>
          <a:xfrm>
            <a:off x="1691680" y="802845"/>
            <a:ext cx="504056" cy="3600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395536" y="2420888"/>
            <a:ext cx="8568952" cy="1656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395536" y="4456165"/>
            <a:ext cx="8568952" cy="1656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上下矢印 11"/>
          <p:cNvSpPr/>
          <p:nvPr/>
        </p:nvSpPr>
        <p:spPr>
          <a:xfrm>
            <a:off x="4103948" y="3681028"/>
            <a:ext cx="1152128" cy="1171181"/>
          </a:xfrm>
          <a:prstGeom prst="upDownArrow">
            <a:avLst>
              <a:gd name="adj1" fmla="val 50000"/>
              <a:gd name="adj2" fmla="val 278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6042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57248" y="981192"/>
            <a:ext cx="8229600" cy="1143000"/>
          </a:xfrm>
        </p:spPr>
        <p:txBody>
          <a:bodyPr>
            <a:normAutofit/>
          </a:bodyPr>
          <a:lstStyle/>
          <a:p>
            <a:r>
              <a:rPr kumimoji="1" lang="ja-JP" altLang="en-US" sz="3600" dirty="0" smtClean="0"/>
              <a:t>ガリレオ</a:t>
            </a:r>
            <a:endParaRPr kumimoji="1" lang="ja-JP" altLang="en-US" sz="3600" dirty="0"/>
          </a:p>
        </p:txBody>
      </p:sp>
      <p:pic>
        <p:nvPicPr>
          <p:cNvPr id="6" name="line-circle2.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67544" y="2118866"/>
            <a:ext cx="8229600" cy="3597275"/>
          </a:xfrm>
        </p:spPr>
      </p:pic>
      <p:cxnSp>
        <p:nvCxnSpPr>
          <p:cNvPr id="8" name="直線コネクタ 7"/>
          <p:cNvCxnSpPr/>
          <p:nvPr/>
        </p:nvCxnSpPr>
        <p:spPr>
          <a:xfrm flipH="1">
            <a:off x="827584" y="5359226"/>
            <a:ext cx="7704856"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1" name="直線矢印コネクタ 10"/>
          <p:cNvCxnSpPr/>
          <p:nvPr/>
        </p:nvCxnSpPr>
        <p:spPr>
          <a:xfrm>
            <a:off x="900000" y="2622922"/>
            <a:ext cx="0" cy="2736304"/>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2" name="直線矢印コネクタ 11"/>
          <p:cNvCxnSpPr/>
          <p:nvPr/>
        </p:nvCxnSpPr>
        <p:spPr>
          <a:xfrm>
            <a:off x="6300000" y="2622922"/>
            <a:ext cx="0" cy="2736304"/>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3" name="直線矢印コネクタ 12"/>
          <p:cNvCxnSpPr/>
          <p:nvPr/>
        </p:nvCxnSpPr>
        <p:spPr>
          <a:xfrm>
            <a:off x="8280000" y="2622922"/>
            <a:ext cx="0" cy="2736304"/>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4" name="直線コネクタ 13"/>
          <p:cNvCxnSpPr/>
          <p:nvPr/>
        </p:nvCxnSpPr>
        <p:spPr>
          <a:xfrm flipH="1">
            <a:off x="827584" y="2622922"/>
            <a:ext cx="7704856" cy="0"/>
          </a:xfrm>
          <a:prstGeom prst="line">
            <a:avLst/>
          </a:prstGeom>
          <a:ln w="28575">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テキスト ボックス 14"/>
              <p:cNvSpPr txBox="1"/>
              <p:nvPr/>
            </p:nvSpPr>
            <p:spPr>
              <a:xfrm>
                <a:off x="511796" y="3847058"/>
                <a:ext cx="43204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h</m:t>
                      </m:r>
                    </m:oMath>
                  </m:oMathPara>
                </a14:m>
                <a:endParaRPr kumimoji="1" lang="ja-JP" altLang="en-US" sz="2800" dirty="0">
                  <a:latin typeface="Cambria Math" panose="02040503050406030204" pitchFamily="18" charset="0"/>
                </a:endParaRPr>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511796" y="3847058"/>
                <a:ext cx="432048" cy="523220"/>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8280000" y="3847058"/>
                <a:ext cx="43204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h</m:t>
                      </m:r>
                    </m:oMath>
                  </m:oMathPara>
                </a14:m>
                <a:endParaRPr kumimoji="1" lang="ja-JP" altLang="en-US" sz="2800" dirty="0">
                  <a:latin typeface="Cambria Math" panose="02040503050406030204" pitchFamily="18" charset="0"/>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8280000" y="3847058"/>
                <a:ext cx="432048" cy="523220"/>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6300000" y="3847058"/>
                <a:ext cx="43204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h</m:t>
                      </m:r>
                    </m:oMath>
                  </m:oMathPara>
                </a14:m>
                <a:endParaRPr kumimoji="1" lang="ja-JP" altLang="en-US" sz="2800" dirty="0">
                  <a:latin typeface="Cambria Math" panose="02040503050406030204" pitchFamily="18" charset="0"/>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6300000" y="3847058"/>
                <a:ext cx="432048" cy="523220"/>
              </a:xfrm>
              <a:prstGeom prst="rect">
                <a:avLst/>
              </a:prstGeom>
              <a:blipFill rotWithShape="0">
                <a:blip r:embed="rId7"/>
                <a:stretch>
                  <a:fillRect/>
                </a:stretch>
              </a:blipFill>
            </p:spPr>
            <p:txBody>
              <a:bodyPr/>
              <a:lstStyle/>
              <a:p>
                <a:r>
                  <a:rPr lang="ja-JP" altLang="en-US">
                    <a:noFill/>
                  </a:rPr>
                  <a:t> </a:t>
                </a:r>
              </a:p>
            </p:txBody>
          </p:sp>
        </mc:Fallback>
      </mc:AlternateContent>
      <p:sp>
        <p:nvSpPr>
          <p:cNvPr id="18" name="正方形/長方形 17"/>
          <p:cNvSpPr/>
          <p:nvPr/>
        </p:nvSpPr>
        <p:spPr>
          <a:xfrm>
            <a:off x="323528" y="2046858"/>
            <a:ext cx="856895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19" name="テキスト ボックス 18"/>
              <p:cNvSpPr txBox="1"/>
              <p:nvPr/>
            </p:nvSpPr>
            <p:spPr>
              <a:xfrm>
                <a:off x="1313844" y="2001272"/>
                <a:ext cx="6732336" cy="523220"/>
              </a:xfrm>
              <a:prstGeom prst="rect">
                <a:avLst/>
              </a:prstGeom>
              <a:noFill/>
            </p:spPr>
            <p:txBody>
              <a:bodyPr wrap="square" rtlCol="0">
                <a:spAutoFit/>
              </a:bodyPr>
              <a:lstStyle/>
              <a:p>
                <a:r>
                  <a:rPr kumimoji="1" lang="ja-JP" altLang="en-US" sz="2800" dirty="0" smtClean="0"/>
                  <a:t>高さ</a:t>
                </a:r>
                <a14:m>
                  <m:oMath xmlns:m="http://schemas.openxmlformats.org/officeDocument/2006/math">
                    <m:r>
                      <a:rPr kumimoji="1" lang="en-US" altLang="ja-JP" sz="2800" b="0" i="1" smtClean="0">
                        <a:latin typeface="Cambria Math"/>
                      </a:rPr>
                      <m:t>h</m:t>
                    </m:r>
                  </m:oMath>
                </a14:m>
                <a:r>
                  <a:rPr kumimoji="1" lang="ja-JP" altLang="en-US" sz="2800" dirty="0" smtClean="0"/>
                  <a:t>から質量</a:t>
                </a:r>
                <a14:m>
                  <m:oMath xmlns:m="http://schemas.openxmlformats.org/officeDocument/2006/math">
                    <m:r>
                      <a:rPr kumimoji="1" lang="en-US" altLang="ja-JP" sz="2800" b="0" i="1" smtClean="0">
                        <a:latin typeface="Cambria Math"/>
                      </a:rPr>
                      <m:t>𝑚</m:t>
                    </m:r>
                  </m:oMath>
                </a14:m>
                <a:r>
                  <a:rPr kumimoji="1" lang="ja-JP" altLang="en-US" sz="2800" dirty="0" smtClean="0"/>
                  <a:t>の質点を運動させると</a:t>
                </a:r>
                <a:r>
                  <a:rPr kumimoji="1" lang="en-US" altLang="ja-JP" sz="2800" dirty="0" smtClean="0"/>
                  <a:t>…</a:t>
                </a:r>
                <a:r>
                  <a:rPr kumimoji="1" lang="ja-JP" altLang="en-US" sz="2800" dirty="0" smtClean="0"/>
                  <a:t>？</a:t>
                </a:r>
                <a:endParaRPr kumimoji="1" lang="ja-JP" altLang="en-US" sz="2800"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1313844" y="2001272"/>
                <a:ext cx="6732336" cy="523220"/>
              </a:xfrm>
              <a:prstGeom prst="rect">
                <a:avLst/>
              </a:prstGeom>
              <a:blipFill rotWithShape="0">
                <a:blip r:embed="rId8"/>
                <a:stretch>
                  <a:fillRect l="-1902" t="-16279" b="-33721"/>
                </a:stretch>
              </a:blipFill>
            </p:spPr>
            <p:txBody>
              <a:bodyPr/>
              <a:lstStyle/>
              <a:p>
                <a:r>
                  <a:rPr lang="ja-JP" altLang="en-US">
                    <a:noFill/>
                  </a:rPr>
                  <a:t> </a:t>
                </a:r>
              </a:p>
            </p:txBody>
          </p:sp>
        </mc:Fallback>
      </mc:AlternateContent>
      <p:sp>
        <p:nvSpPr>
          <p:cNvPr id="20" name="右矢印 19"/>
          <p:cNvSpPr/>
          <p:nvPr/>
        </p:nvSpPr>
        <p:spPr>
          <a:xfrm>
            <a:off x="638016" y="6047668"/>
            <a:ext cx="67582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p:cNvSpPr txBox="1"/>
          <p:nvPr/>
        </p:nvSpPr>
        <p:spPr>
          <a:xfrm>
            <a:off x="1313844" y="6110094"/>
            <a:ext cx="7398204" cy="523220"/>
          </a:xfrm>
          <a:prstGeom prst="rect">
            <a:avLst/>
          </a:prstGeom>
          <a:noFill/>
        </p:spPr>
        <p:txBody>
          <a:bodyPr wrap="square" rtlCol="0">
            <a:spAutoFit/>
          </a:bodyPr>
          <a:lstStyle/>
          <a:p>
            <a:r>
              <a:rPr kumimoji="1" lang="ja-JP" altLang="en-US" sz="2800" dirty="0" smtClean="0"/>
              <a:t>どの経路でも初めと同じ高さまで上る。</a:t>
            </a:r>
            <a:endParaRPr kumimoji="1" lang="en-US" altLang="ja-JP" sz="2800" dirty="0" smtClean="0"/>
          </a:p>
        </p:txBody>
      </p:sp>
      <p:sp>
        <p:nvSpPr>
          <p:cNvPr id="22" name="テキスト ボックス 21"/>
          <p:cNvSpPr txBox="1"/>
          <p:nvPr/>
        </p:nvSpPr>
        <p:spPr>
          <a:xfrm>
            <a:off x="384733" y="235043"/>
            <a:ext cx="7128792" cy="769441"/>
          </a:xfrm>
          <a:prstGeom prst="rect">
            <a:avLst/>
          </a:prstGeom>
          <a:noFill/>
        </p:spPr>
        <p:txBody>
          <a:bodyPr wrap="square" rtlCol="0">
            <a:spAutoFit/>
          </a:bodyPr>
          <a:lstStyle/>
          <a:p>
            <a:r>
              <a:rPr lang="ja-JP" altLang="en-US" sz="4400" dirty="0" smtClean="0"/>
              <a:t>・思考実験の例</a:t>
            </a:r>
            <a:endParaRPr lang="en-US" altLang="ja-JP" sz="4400" dirty="0" smtClean="0"/>
          </a:p>
        </p:txBody>
      </p:sp>
    </p:spTree>
    <p:extLst>
      <p:ext uri="{BB962C8B-B14F-4D97-AF65-F5344CB8AC3E}">
        <p14:creationId xmlns:p14="http://schemas.microsoft.com/office/powerpoint/2010/main" val="184147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4" fill="hold" display="0">
                  <p:stCondLst>
                    <p:cond delay="indefinite"/>
                  </p:stCondLst>
                </p:cTn>
                <p:tgtEl>
                  <p:spTgt spid="6"/>
                </p:tgtEl>
              </p:cMediaNode>
            </p:video>
          </p:childTnLst>
        </p:cTn>
      </p:par>
    </p:tnLst>
    <p:bldLst>
      <p:bldP spid="16" grpId="0"/>
      <p:bldP spid="17" grpId="0"/>
      <p:bldP spid="20"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ine3.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11796" y="2056557"/>
            <a:ext cx="8229600" cy="2574925"/>
          </a:xfrm>
        </p:spPr>
      </p:pic>
      <p:sp>
        <p:nvSpPr>
          <p:cNvPr id="4" name="タイトル 3"/>
          <p:cNvSpPr>
            <a:spLocks noGrp="1"/>
          </p:cNvSpPr>
          <p:nvPr>
            <p:ph type="title"/>
          </p:nvPr>
        </p:nvSpPr>
        <p:spPr/>
        <p:txBody>
          <a:bodyPr/>
          <a:lstStyle/>
          <a:p>
            <a:r>
              <a:rPr kumimoji="1" lang="ja-JP" altLang="en-US" dirty="0" smtClean="0"/>
              <a:t>ガリレオ</a:t>
            </a:r>
            <a:endParaRPr kumimoji="1" lang="ja-JP" altLang="en-US" dirty="0"/>
          </a:p>
        </p:txBody>
      </p:sp>
      <p:cxnSp>
        <p:nvCxnSpPr>
          <p:cNvPr id="8" name="直線コネクタ 7"/>
          <p:cNvCxnSpPr/>
          <p:nvPr/>
        </p:nvCxnSpPr>
        <p:spPr>
          <a:xfrm flipH="1">
            <a:off x="827584" y="4144789"/>
            <a:ext cx="7704856" cy="0"/>
          </a:xfrm>
          <a:prstGeom prst="line">
            <a:avLst/>
          </a:prstGeom>
          <a:ln w="76200"/>
        </p:spPr>
        <p:style>
          <a:lnRef idx="1">
            <a:schemeClr val="dk1"/>
          </a:lnRef>
          <a:fillRef idx="0">
            <a:schemeClr val="dk1"/>
          </a:fillRef>
          <a:effectRef idx="0">
            <a:schemeClr val="dk1"/>
          </a:effectRef>
          <a:fontRef idx="minor">
            <a:schemeClr val="tx1"/>
          </a:fontRef>
        </p:style>
      </p:cxnSp>
      <p:grpSp>
        <p:nvGrpSpPr>
          <p:cNvPr id="5" name="グループ化 4"/>
          <p:cNvGrpSpPr/>
          <p:nvPr/>
        </p:nvGrpSpPr>
        <p:grpSpPr>
          <a:xfrm>
            <a:off x="827584" y="2488605"/>
            <a:ext cx="7704856" cy="1656184"/>
            <a:chOff x="827584" y="1916832"/>
            <a:chExt cx="7704856" cy="2736304"/>
          </a:xfrm>
        </p:grpSpPr>
        <p:cxnSp>
          <p:nvCxnSpPr>
            <p:cNvPr id="11" name="直線矢印コネクタ 10"/>
            <p:cNvCxnSpPr/>
            <p:nvPr/>
          </p:nvCxnSpPr>
          <p:spPr>
            <a:xfrm>
              <a:off x="900000" y="1916832"/>
              <a:ext cx="0" cy="2736304"/>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2" name="直線矢印コネクタ 11"/>
            <p:cNvCxnSpPr/>
            <p:nvPr/>
          </p:nvCxnSpPr>
          <p:spPr>
            <a:xfrm>
              <a:off x="4211960" y="1916832"/>
              <a:ext cx="0" cy="2736304"/>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3" name="直線矢印コネクタ 12"/>
            <p:cNvCxnSpPr/>
            <p:nvPr/>
          </p:nvCxnSpPr>
          <p:spPr>
            <a:xfrm>
              <a:off x="5364088" y="1916832"/>
              <a:ext cx="0" cy="2736304"/>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cxnSp>
          <p:nvCxnSpPr>
            <p:cNvPr id="14" name="直線コネクタ 13"/>
            <p:cNvCxnSpPr/>
            <p:nvPr/>
          </p:nvCxnSpPr>
          <p:spPr>
            <a:xfrm flipH="1">
              <a:off x="827584" y="1916832"/>
              <a:ext cx="7704856" cy="0"/>
            </a:xfrm>
            <a:prstGeom prst="line">
              <a:avLst/>
            </a:prstGeom>
            <a:ln w="28575">
              <a:prstDash val="dash"/>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5" name="テキスト ボックス 14"/>
              <p:cNvSpPr txBox="1"/>
              <p:nvPr/>
            </p:nvSpPr>
            <p:spPr>
              <a:xfrm>
                <a:off x="511796" y="2632621"/>
                <a:ext cx="43204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h</m:t>
                      </m:r>
                    </m:oMath>
                  </m:oMathPara>
                </a14:m>
                <a:endParaRPr kumimoji="1" lang="ja-JP" altLang="en-US" sz="2800" dirty="0">
                  <a:latin typeface="Cambria Math" panose="02040503050406030204" pitchFamily="18" charset="0"/>
                </a:endParaRPr>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511796" y="2632621"/>
                <a:ext cx="432048" cy="523220"/>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5364088" y="3001518"/>
                <a:ext cx="43204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h</m:t>
                      </m:r>
                    </m:oMath>
                  </m:oMathPara>
                </a14:m>
                <a:endParaRPr kumimoji="1" lang="ja-JP" altLang="en-US" sz="2800" dirty="0">
                  <a:latin typeface="Cambria Math" panose="02040503050406030204" pitchFamily="18" charset="0"/>
                </a:endParaRPr>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5364088" y="3001518"/>
                <a:ext cx="432048" cy="523220"/>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4211960" y="3263128"/>
                <a:ext cx="43204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a:rPr>
                        <m:t>h</m:t>
                      </m:r>
                    </m:oMath>
                  </m:oMathPara>
                </a14:m>
                <a:endParaRPr kumimoji="1" lang="ja-JP" altLang="en-US" sz="2800" dirty="0">
                  <a:latin typeface="Cambria Math" panose="02040503050406030204" pitchFamily="18" charset="0"/>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4211960" y="3263128"/>
                <a:ext cx="432048" cy="523220"/>
              </a:xfrm>
              <a:prstGeom prst="rect">
                <a:avLst/>
              </a:prstGeom>
              <a:blipFill rotWithShape="1">
                <a:blip r:embed="rId7"/>
                <a:stretch>
                  <a:fillRect/>
                </a:stretch>
              </a:blipFill>
            </p:spPr>
            <p:txBody>
              <a:bodyPr/>
              <a:lstStyle/>
              <a:p>
                <a:r>
                  <a:rPr lang="ja-JP" altLang="en-US">
                    <a:noFill/>
                  </a:rPr>
                  <a:t> </a:t>
                </a:r>
              </a:p>
            </p:txBody>
          </p:sp>
        </mc:Fallback>
      </mc:AlternateContent>
      <p:sp>
        <p:nvSpPr>
          <p:cNvPr id="18" name="正方形/長方形 17"/>
          <p:cNvSpPr/>
          <p:nvPr/>
        </p:nvSpPr>
        <p:spPr>
          <a:xfrm>
            <a:off x="323528" y="1340768"/>
            <a:ext cx="856895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19" name="テキスト ボックス 18"/>
              <p:cNvSpPr txBox="1"/>
              <p:nvPr/>
            </p:nvSpPr>
            <p:spPr>
              <a:xfrm>
                <a:off x="1313844" y="1295182"/>
                <a:ext cx="6732336" cy="523220"/>
              </a:xfrm>
              <a:prstGeom prst="rect">
                <a:avLst/>
              </a:prstGeom>
              <a:noFill/>
            </p:spPr>
            <p:txBody>
              <a:bodyPr wrap="square" rtlCol="0">
                <a:spAutoFit/>
              </a:bodyPr>
              <a:lstStyle/>
              <a:p>
                <a:r>
                  <a:rPr kumimoji="1" lang="ja-JP" altLang="en-US" sz="2800" dirty="0" smtClean="0"/>
                  <a:t>高さ</a:t>
                </a:r>
                <a14:m>
                  <m:oMath xmlns:m="http://schemas.openxmlformats.org/officeDocument/2006/math">
                    <m:r>
                      <a:rPr kumimoji="1" lang="en-US" altLang="ja-JP" sz="2800" b="0" i="1" smtClean="0">
                        <a:latin typeface="Cambria Math"/>
                      </a:rPr>
                      <m:t>h</m:t>
                    </m:r>
                  </m:oMath>
                </a14:m>
                <a:r>
                  <a:rPr kumimoji="1" lang="ja-JP" altLang="en-US" sz="2800" dirty="0" smtClean="0"/>
                  <a:t>から質量</a:t>
                </a:r>
                <a14:m>
                  <m:oMath xmlns:m="http://schemas.openxmlformats.org/officeDocument/2006/math">
                    <m:r>
                      <a:rPr kumimoji="1" lang="en-US" altLang="ja-JP" sz="2800" b="0" i="1" smtClean="0">
                        <a:latin typeface="Cambria Math"/>
                      </a:rPr>
                      <m:t>𝑚</m:t>
                    </m:r>
                  </m:oMath>
                </a14:m>
                <a:r>
                  <a:rPr kumimoji="1" lang="ja-JP" altLang="en-US" sz="2800" dirty="0" smtClean="0"/>
                  <a:t>の質点を運動させると</a:t>
                </a:r>
                <a:r>
                  <a:rPr kumimoji="1" lang="en-US" altLang="ja-JP" sz="2800" dirty="0" smtClean="0"/>
                  <a:t>…</a:t>
                </a:r>
                <a:r>
                  <a:rPr kumimoji="1" lang="ja-JP" altLang="en-US" sz="2800" dirty="0" smtClean="0"/>
                  <a:t>？</a:t>
                </a:r>
                <a:endParaRPr kumimoji="1" lang="ja-JP" altLang="en-US" sz="2800"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1313844" y="1295182"/>
                <a:ext cx="6732336" cy="523220"/>
              </a:xfrm>
              <a:prstGeom prst="rect">
                <a:avLst/>
              </a:prstGeom>
              <a:blipFill rotWithShape="1">
                <a:blip r:embed="rId8"/>
                <a:stretch>
                  <a:fillRect l="-1902" t="-16279" b="-33721"/>
                </a:stretch>
              </a:blipFill>
            </p:spPr>
            <p:txBody>
              <a:bodyPr/>
              <a:lstStyle/>
              <a:p>
                <a:r>
                  <a:rPr lang="ja-JP" altLang="en-US">
                    <a:noFill/>
                  </a:rPr>
                  <a:t> </a:t>
                </a:r>
              </a:p>
            </p:txBody>
          </p:sp>
        </mc:Fallback>
      </mc:AlternateContent>
      <p:sp>
        <p:nvSpPr>
          <p:cNvPr id="20" name="右矢印 19"/>
          <p:cNvSpPr/>
          <p:nvPr/>
        </p:nvSpPr>
        <p:spPr>
          <a:xfrm>
            <a:off x="638016" y="5341578"/>
            <a:ext cx="67582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21" name="テキスト ボックス 20"/>
              <p:cNvSpPr txBox="1"/>
              <p:nvPr/>
            </p:nvSpPr>
            <p:spPr>
              <a:xfrm>
                <a:off x="1313844" y="5143099"/>
                <a:ext cx="7398204" cy="1045030"/>
              </a:xfrm>
              <a:prstGeom prst="rect">
                <a:avLst/>
              </a:prstGeom>
              <a:noFill/>
            </p:spPr>
            <p:txBody>
              <a:bodyPr wrap="square" rtlCol="0">
                <a:spAutoFit/>
              </a:bodyPr>
              <a:lstStyle/>
              <a:p>
                <a:r>
                  <a:rPr kumimoji="1" lang="ja-JP" altLang="en-US" sz="2800" dirty="0" smtClean="0"/>
                  <a:t>どの経路でも初めと同じ高さまで上る。</a:t>
                </a:r>
                <a:endParaRPr kumimoji="1" lang="en-US" altLang="ja-JP" sz="2800" dirty="0" smtClean="0"/>
              </a:p>
              <a:p>
                <a:r>
                  <a:rPr lang="ja-JP" altLang="en-US" sz="2800" dirty="0" smtClean="0"/>
                  <a:t>最下点での速さは</a:t>
                </a:r>
                <a14:m>
                  <m:oMath xmlns:m="http://schemas.openxmlformats.org/officeDocument/2006/math">
                    <m:rad>
                      <m:radPr>
                        <m:degHide m:val="on"/>
                        <m:ctrlPr>
                          <a:rPr lang="ja-JP" altLang="en-US" sz="2800" i="1" smtClean="0">
                            <a:latin typeface="Cambria Math" panose="02040503050406030204" pitchFamily="18" charset="0"/>
                          </a:rPr>
                        </m:ctrlPr>
                      </m:radPr>
                      <m:deg/>
                      <m:e>
                        <m:r>
                          <a:rPr lang="en-US" altLang="ja-JP" sz="2800" b="0" i="1" smtClean="0">
                            <a:latin typeface="Cambria Math"/>
                          </a:rPr>
                          <m:t>2</m:t>
                        </m:r>
                        <m:r>
                          <a:rPr lang="en-US" altLang="ja-JP" sz="2800" b="0" i="1" smtClean="0">
                            <a:latin typeface="Cambria Math"/>
                          </a:rPr>
                          <m:t>𝑔h</m:t>
                        </m:r>
                      </m:e>
                    </m:rad>
                  </m:oMath>
                </a14:m>
                <a:endParaRPr kumimoji="1" lang="en-US" altLang="ja-JP" sz="2800" dirty="0" smtClean="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1313844" y="5143099"/>
                <a:ext cx="7398204" cy="1045030"/>
              </a:xfrm>
              <a:prstGeom prst="rect">
                <a:avLst/>
              </a:prstGeom>
              <a:blipFill rotWithShape="1">
                <a:blip r:embed="rId9"/>
                <a:stretch>
                  <a:fillRect l="-1731" t="-8187" b="-1052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975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3"/>
                                        </p:tgtEl>
                                      </p:cBhvr>
                                    </p:cmd>
                                  </p:childTnLst>
                                </p:cTn>
                              </p:par>
                            </p:childTnLst>
                          </p:cTn>
                        </p:par>
                      </p:childTnLst>
                    </p:cTn>
                  </p:par>
                </p:childTnLst>
              </p:cTn>
              <p:nextCondLst>
                <p:cond evt="onClick" delay="0">
                  <p:tgtEl>
                    <p:spTgt spid="3"/>
                  </p:tgtEl>
                </p:cond>
              </p:nextCondLst>
            </p:seq>
            <p:video>
              <p:cMediaNode vol="80000">
                <p:cTn id="24" fill="hold" display="0">
                  <p:stCondLst>
                    <p:cond delay="indefinite"/>
                  </p:stCondLst>
                </p:cTn>
                <p:tgtEl>
                  <p:spTgt spid="3"/>
                </p:tgtEl>
              </p:cMediaNode>
            </p:video>
          </p:childTnLst>
        </p:cTn>
      </p:par>
    </p:tnLst>
    <p:bldLst>
      <p:bldP spid="16" grpId="0"/>
      <p:bldP spid="17" grpId="0"/>
      <p:bldP spid="20"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332656"/>
                <a:ext cx="8229600" cy="6264696"/>
              </a:xfrm>
            </p:spPr>
            <p:txBody>
              <a:bodyPr>
                <a:normAutofit fontScale="92500" lnSpcReduction="10000"/>
              </a:bodyPr>
              <a:lstStyle/>
              <a:p>
                <a:pPr marL="0" indent="0" algn="ctr">
                  <a:buNone/>
                </a:pPr>
                <a:r>
                  <a:rPr lang="ja-JP" altLang="en-US" dirty="0" smtClean="0"/>
                  <a:t>完全になめらかな斜面にそって球を高さ</a:t>
                </a:r>
                <a14:m>
                  <m:oMath xmlns:m="http://schemas.openxmlformats.org/officeDocument/2006/math">
                    <m:r>
                      <a:rPr lang="en-US" altLang="ja-JP" b="0" i="1" smtClean="0">
                        <a:latin typeface="Cambria Math"/>
                      </a:rPr>
                      <m:t>h</m:t>
                    </m:r>
                  </m:oMath>
                </a14:m>
                <a:r>
                  <a:rPr lang="ja-JP" altLang="en-US" dirty="0" smtClean="0"/>
                  <a:t>だけ</a:t>
                </a:r>
                <a:endParaRPr lang="en-US" altLang="ja-JP" dirty="0" smtClean="0"/>
              </a:p>
              <a:p>
                <a:pPr marL="0" indent="0" algn="ctr">
                  <a:buNone/>
                </a:pPr>
                <a:r>
                  <a:rPr lang="ja-JP" altLang="en-US" dirty="0" smtClean="0"/>
                  <a:t>落下させる。</a:t>
                </a:r>
                <a:endParaRPr lang="en-US" altLang="ja-JP" dirty="0"/>
              </a:p>
              <a:p>
                <a:pPr marL="0" indent="0" algn="ctr">
                  <a:buNone/>
                </a:pPr>
                <a:endParaRPr kumimoji="1" lang="en-US" altLang="ja-JP" dirty="0" smtClean="0"/>
              </a:p>
              <a:p>
                <a:pPr marL="0" indent="0" algn="ctr">
                  <a:buNone/>
                </a:pPr>
                <a:r>
                  <a:rPr lang="ja-JP" altLang="en-US" dirty="0" smtClean="0"/>
                  <a:t>得られる速さ</a:t>
                </a:r>
                <a14:m>
                  <m:oMath xmlns:m="http://schemas.openxmlformats.org/officeDocument/2006/math">
                    <m:r>
                      <a:rPr lang="en-US" altLang="ja-JP" b="0" i="1" smtClean="0">
                        <a:latin typeface="Cambria Math"/>
                      </a:rPr>
                      <m:t>𝑣</m:t>
                    </m:r>
                  </m:oMath>
                </a14:m>
                <a:r>
                  <a:rPr lang="ja-JP" altLang="en-US" dirty="0" smtClean="0"/>
                  <a:t>は自由落下でも任意の傾角を持つ斜面でも質量によらず</a:t>
                </a:r>
                <a14:m>
                  <m:oMath xmlns:m="http://schemas.openxmlformats.org/officeDocument/2006/math">
                    <m:rad>
                      <m:radPr>
                        <m:degHide m:val="on"/>
                        <m:ctrlPr>
                          <a:rPr lang="ja-JP" altLang="en-US" i="1" smtClean="0">
                            <a:latin typeface="Cambria Math" panose="02040503050406030204" pitchFamily="18" charset="0"/>
                          </a:rPr>
                        </m:ctrlPr>
                      </m:radPr>
                      <m:deg/>
                      <m:e>
                        <m:r>
                          <a:rPr lang="en-US" altLang="ja-JP" b="0" i="1" smtClean="0">
                            <a:latin typeface="Cambria Math"/>
                          </a:rPr>
                          <m:t>2</m:t>
                        </m:r>
                        <m:r>
                          <a:rPr lang="en-US" altLang="ja-JP" b="0" i="1" smtClean="0">
                            <a:latin typeface="Cambria Math"/>
                          </a:rPr>
                          <m:t>𝑔h</m:t>
                        </m:r>
                      </m:e>
                    </m:rad>
                  </m:oMath>
                </a14:m>
                <a:r>
                  <a:rPr lang="ja-JP" altLang="en-US" dirty="0" smtClean="0"/>
                  <a:t>になるだろう。</a:t>
                </a:r>
                <a:endParaRPr lang="en-US" altLang="ja-JP" dirty="0"/>
              </a:p>
              <a:p>
                <a:pPr marL="0" indent="0" algn="ctr">
                  <a:buNone/>
                </a:pPr>
                <a:endParaRPr kumimoji="1" lang="en-US" altLang="ja-JP" dirty="0" smtClean="0"/>
              </a:p>
              <a:p>
                <a:pPr marL="0" indent="0" algn="ctr">
                  <a:buNone/>
                </a:pPr>
                <a:r>
                  <a:rPr kumimoji="1" lang="ja-JP" altLang="en-US" dirty="0" smtClean="0"/>
                  <a:t>これを初速度として斜面を上らせれば再び</a:t>
                </a:r>
                <a:endParaRPr kumimoji="1" lang="en-US" altLang="ja-JP" dirty="0" smtClean="0"/>
              </a:p>
              <a:p>
                <a:pPr marL="0" indent="0" algn="ctr">
                  <a:buNone/>
                </a:pPr>
                <a:r>
                  <a:rPr kumimoji="1" lang="ja-JP" altLang="en-US" dirty="0" smtClean="0"/>
                  <a:t>同じ高さ</a:t>
                </a:r>
                <a14:m>
                  <m:oMath xmlns:m="http://schemas.openxmlformats.org/officeDocument/2006/math">
                    <m:r>
                      <a:rPr lang="en-US" altLang="ja-JP" i="1">
                        <a:latin typeface="Cambria Math"/>
                      </a:rPr>
                      <m:t>h</m:t>
                    </m:r>
                  </m:oMath>
                </a14:m>
                <a:r>
                  <a:rPr kumimoji="1" lang="ja-JP" altLang="en-US" dirty="0" smtClean="0"/>
                  <a:t>まであがるだろう。</a:t>
                </a:r>
                <a:endParaRPr kumimoji="1" lang="en-US" altLang="ja-JP" dirty="0" smtClean="0"/>
              </a:p>
              <a:p>
                <a:pPr marL="0" indent="0" algn="ctr">
                  <a:buNone/>
                </a:pPr>
                <a:endParaRPr lang="en-US" altLang="ja-JP" dirty="0"/>
              </a:p>
              <a:p>
                <a:pPr marL="0" indent="0" algn="ctr">
                  <a:buNone/>
                </a:pPr>
                <a:r>
                  <a:rPr kumimoji="1" lang="ja-JP" altLang="en-US" dirty="0" smtClean="0"/>
                  <a:t>上る斜面の傾きを小さくすれば到達距離は増し、傾きが</a:t>
                </a:r>
                <a:r>
                  <a:rPr kumimoji="1" lang="en-US" altLang="ja-JP" dirty="0" smtClean="0"/>
                  <a:t>0</a:t>
                </a:r>
                <a:r>
                  <a:rPr kumimoji="1" lang="ja-JP" altLang="en-US" dirty="0" smtClean="0"/>
                  <a:t>になる極限では</a:t>
                </a:r>
                <a14:m>
                  <m:oMath xmlns:m="http://schemas.openxmlformats.org/officeDocument/2006/math">
                    <m:rad>
                      <m:radPr>
                        <m:degHide m:val="on"/>
                        <m:ctrlPr>
                          <a:rPr lang="ja-JP" altLang="en-US" i="1">
                            <a:latin typeface="Cambria Math" panose="02040503050406030204" pitchFamily="18" charset="0"/>
                          </a:rPr>
                        </m:ctrlPr>
                      </m:radPr>
                      <m:deg/>
                      <m:e>
                        <m:r>
                          <a:rPr lang="en-US" altLang="ja-JP" i="1">
                            <a:latin typeface="Cambria Math"/>
                          </a:rPr>
                          <m:t>2</m:t>
                        </m:r>
                        <m:r>
                          <a:rPr lang="en-US" altLang="ja-JP" i="1">
                            <a:latin typeface="Cambria Math"/>
                          </a:rPr>
                          <m:t>𝑔h</m:t>
                        </m:r>
                      </m:e>
                    </m:rad>
                  </m:oMath>
                </a14:m>
                <a:r>
                  <a:rPr kumimoji="1" lang="ja-JP" altLang="en-US" dirty="0" smtClean="0"/>
                  <a:t>で無限に運動を</a:t>
                </a:r>
                <a:endParaRPr kumimoji="1" lang="en-US" altLang="ja-JP" dirty="0" smtClean="0"/>
              </a:p>
              <a:p>
                <a:pPr marL="0" indent="0" algn="ctr">
                  <a:buNone/>
                </a:pPr>
                <a:r>
                  <a:rPr kumimoji="1" lang="ja-JP" altLang="en-US" dirty="0" smtClean="0"/>
                  <a:t>続けるだろう。</a:t>
                </a: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332656"/>
                <a:ext cx="8229600" cy="6264696"/>
              </a:xfrm>
              <a:blipFill rotWithShape="1">
                <a:blip r:embed="rId2"/>
                <a:stretch>
                  <a:fillRect l="-444" t="-2434" r="-519"/>
                </a:stretch>
              </a:blipFill>
            </p:spPr>
            <p:txBody>
              <a:bodyPr/>
              <a:lstStyle/>
              <a:p>
                <a:r>
                  <a:rPr lang="ja-JP" altLang="en-US">
                    <a:noFill/>
                  </a:rPr>
                  <a:t> </a:t>
                </a:r>
              </a:p>
            </p:txBody>
          </p:sp>
        </mc:Fallback>
      </mc:AlternateContent>
      <p:sp>
        <p:nvSpPr>
          <p:cNvPr id="4" name="下矢印 3"/>
          <p:cNvSpPr/>
          <p:nvPr/>
        </p:nvSpPr>
        <p:spPr>
          <a:xfrm>
            <a:off x="4283968" y="1353572"/>
            <a:ext cx="72008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下矢印 4"/>
          <p:cNvSpPr/>
          <p:nvPr/>
        </p:nvSpPr>
        <p:spPr>
          <a:xfrm>
            <a:off x="4271570" y="2757623"/>
            <a:ext cx="72008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下矢印 5"/>
          <p:cNvSpPr/>
          <p:nvPr/>
        </p:nvSpPr>
        <p:spPr>
          <a:xfrm>
            <a:off x="4271570" y="4293096"/>
            <a:ext cx="72008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868805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船.wmv">
            <a:hlinkClick r:id="" action="ppaction://media"/>
          </p:cNvPr>
          <p:cNvPicPr>
            <a:picLocks noGrp="1" noChangeAspect="1"/>
          </p:cNvPicPr>
          <p:nvPr>
            <p:ph idx="1"/>
            <a:videoFile r:link="rId1"/>
            <p:extLst>
              <p:ext uri="{DAA4B4D4-6D71-4841-9C94-3DE7FCFB9230}">
                <p14:media xmlns:p14="http://schemas.microsoft.com/office/powerpoint/2010/main" r:embed="rId2">
                  <p14:trim end="4180.6464"/>
                </p14:media>
              </p:ext>
            </p:extLst>
          </p:nvPr>
        </p:nvPicPr>
        <p:blipFill>
          <a:blip r:embed="rId4"/>
          <a:stretch>
            <a:fillRect/>
          </a:stretch>
        </p:blipFill>
        <p:spPr>
          <a:xfrm>
            <a:off x="480764" y="1844824"/>
            <a:ext cx="8229600" cy="4000500"/>
          </a:xfrm>
        </p:spPr>
      </p:pic>
      <p:sp>
        <p:nvSpPr>
          <p:cNvPr id="5" name="テキスト ボックス 4"/>
          <p:cNvSpPr txBox="1"/>
          <p:nvPr/>
        </p:nvSpPr>
        <p:spPr>
          <a:xfrm>
            <a:off x="1130424" y="698361"/>
            <a:ext cx="7546032" cy="954107"/>
          </a:xfrm>
          <a:prstGeom prst="rect">
            <a:avLst/>
          </a:prstGeom>
          <a:noFill/>
        </p:spPr>
        <p:txBody>
          <a:bodyPr wrap="square" rtlCol="0">
            <a:spAutoFit/>
          </a:bodyPr>
          <a:lstStyle/>
          <a:p>
            <a:pPr algn="ctr"/>
            <a:r>
              <a:rPr lang="ja-JP" altLang="en-US" sz="2800" dirty="0"/>
              <a:t>等速直線運動</a:t>
            </a:r>
            <a:r>
              <a:rPr lang="ja-JP" altLang="en-US" sz="2800" dirty="0" smtClean="0"/>
              <a:t>をする船のマストから球を落とすとどこに落ちるだろうか？</a:t>
            </a:r>
            <a:endParaRPr kumimoji="1" lang="ja-JP" altLang="en-US" sz="2800" dirty="0"/>
          </a:p>
        </p:txBody>
      </p:sp>
    </p:spTree>
    <p:extLst>
      <p:ext uri="{BB962C8B-B14F-4D97-AF65-F5344CB8AC3E}">
        <p14:creationId xmlns:p14="http://schemas.microsoft.com/office/powerpoint/2010/main" val="12260956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188640"/>
            <a:ext cx="8568952" cy="5505475"/>
          </a:xfrm>
        </p:spPr>
        <p:txBody>
          <a:bodyPr>
            <a:normAutofit/>
          </a:bodyPr>
          <a:lstStyle/>
          <a:p>
            <a:pPr marL="0" indent="0" algn="ctr">
              <a:buNone/>
            </a:pPr>
            <a:r>
              <a:rPr lang="ja-JP" altLang="en-US" dirty="0" smtClean="0"/>
              <a:t>球は船が静止していても</a:t>
            </a:r>
            <a:endParaRPr lang="en-US" altLang="ja-JP" dirty="0" smtClean="0"/>
          </a:p>
          <a:p>
            <a:pPr marL="0" indent="0" algn="ctr">
              <a:buNone/>
            </a:pPr>
            <a:r>
              <a:rPr lang="ja-JP" altLang="en-US" dirty="0" smtClean="0"/>
              <a:t>水平方向に等速直線運動をしていても</a:t>
            </a:r>
            <a:endParaRPr lang="en-US" altLang="ja-JP" dirty="0" smtClean="0"/>
          </a:p>
          <a:p>
            <a:pPr marL="0" indent="0" algn="ctr">
              <a:buNone/>
            </a:pPr>
            <a:r>
              <a:rPr lang="ja-JP" altLang="en-US" dirty="0" smtClean="0"/>
              <a:t>マストの真下に落ちる。</a:t>
            </a:r>
            <a:endParaRPr lang="en-US" altLang="ja-JP" dirty="0"/>
          </a:p>
          <a:p>
            <a:pPr marL="0" indent="0" algn="ctr">
              <a:buNone/>
            </a:pPr>
            <a:endParaRPr kumimoji="1" lang="en-US" altLang="ja-JP" dirty="0" smtClean="0"/>
          </a:p>
          <a:p>
            <a:pPr marL="0" indent="0" algn="ctr">
              <a:buNone/>
            </a:pPr>
            <a:r>
              <a:rPr lang="ja-JP" altLang="en-US" dirty="0" smtClean="0"/>
              <a:t>このようにして慣性の法則は見出された。</a:t>
            </a:r>
            <a:endParaRPr lang="en-US" altLang="ja-JP" dirty="0" smtClean="0"/>
          </a:p>
          <a:p>
            <a:pPr marL="0" indent="0" algn="ctr">
              <a:buNone/>
            </a:pPr>
            <a:endParaRPr lang="en-US" altLang="ja-JP" dirty="0"/>
          </a:p>
          <a:p>
            <a:pPr marL="0" indent="0" algn="ctr">
              <a:buNone/>
            </a:pPr>
            <a:r>
              <a:rPr kumimoji="1" lang="ja-JP" altLang="en-US" dirty="0" smtClean="0"/>
              <a:t>デカルトの</a:t>
            </a:r>
            <a:r>
              <a:rPr lang="en-US" altLang="ja-JP" dirty="0"/>
              <a:t>『</a:t>
            </a:r>
            <a:r>
              <a:rPr lang="ja-JP" altLang="en-US" dirty="0"/>
              <a:t>哲学原理</a:t>
            </a:r>
            <a:r>
              <a:rPr lang="en-US" altLang="ja-JP" dirty="0" smtClean="0"/>
              <a:t>』</a:t>
            </a:r>
          </a:p>
          <a:p>
            <a:pPr marL="0" indent="0" algn="ctr">
              <a:buNone/>
            </a:pPr>
            <a:endParaRPr kumimoji="1" lang="en-US" altLang="ja-JP" dirty="0"/>
          </a:p>
          <a:p>
            <a:pPr marL="0" indent="0" algn="ctr">
              <a:buNone/>
            </a:pPr>
            <a:r>
              <a:rPr lang="ja-JP" altLang="en-US" dirty="0" smtClean="0"/>
              <a:t>ニュートンの</a:t>
            </a:r>
            <a:r>
              <a:rPr lang="en-US" altLang="ja-JP" dirty="0" smtClean="0"/>
              <a:t>『</a:t>
            </a:r>
            <a:r>
              <a:rPr lang="ja-JP" altLang="en-US" dirty="0" smtClean="0"/>
              <a:t>プリンシピア</a:t>
            </a:r>
            <a:r>
              <a:rPr lang="en-US" altLang="ja-JP" dirty="0" smtClean="0"/>
              <a:t>』</a:t>
            </a:r>
            <a:endParaRPr kumimoji="1" lang="en-US" altLang="ja-JP" dirty="0" smtClean="0"/>
          </a:p>
        </p:txBody>
      </p:sp>
      <p:sp>
        <p:nvSpPr>
          <p:cNvPr id="4" name="下矢印 3"/>
          <p:cNvSpPr/>
          <p:nvPr/>
        </p:nvSpPr>
        <p:spPr>
          <a:xfrm>
            <a:off x="4283968" y="2023771"/>
            <a:ext cx="72008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4283968" y="3064750"/>
            <a:ext cx="72008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4283968" y="4365104"/>
            <a:ext cx="72008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83393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玄\AppData\Local\Microsoft\Windows\INetCache\IE\TJM7EAQW\gi01a2013101500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548680"/>
            <a:ext cx="3858145" cy="537321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dirty="0" smtClean="0"/>
              <a:t>ニュートン</a:t>
            </a:r>
            <a:endParaRPr kumimoji="1" lang="ja-JP" altLang="en-US" dirty="0"/>
          </a:p>
        </p:txBody>
      </p:sp>
      <p:pic>
        <p:nvPicPr>
          <p:cNvPr id="1026" name="Picture 2" descr="C:\Users\玄\AppData\Local\Microsoft\Windows\INetCache\IE\35JD1FF1\lgi01a201310060800[1].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5504681" y="4131716"/>
            <a:ext cx="423557" cy="400807"/>
          </a:xfrm>
          <a:prstGeom prst="rect">
            <a:avLst/>
          </a:prstGeom>
          <a:noFill/>
          <a:extLst>
            <a:ext uri="{909E8E84-426E-40DD-AFC4-6F175D3DCCD1}">
              <a14:hiddenFill xmlns:a14="http://schemas.microsoft.com/office/drawing/2010/main">
                <a:solidFill>
                  <a:srgbClr val="FFFFFF"/>
                </a:solidFill>
              </a14:hiddenFill>
            </a:ext>
          </a:extLst>
        </p:spPr>
      </p:pic>
      <p:sp>
        <p:nvSpPr>
          <p:cNvPr id="9" name="コンテンツ プレースホルダー 8"/>
          <p:cNvSpPr>
            <a:spLocks noGrp="1"/>
          </p:cNvSpPr>
          <p:nvPr>
            <p:ph sz="half" idx="2"/>
          </p:nvPr>
        </p:nvSpPr>
        <p:spPr>
          <a:xfrm>
            <a:off x="179512" y="1196752"/>
            <a:ext cx="5040560" cy="5400600"/>
          </a:xfrm>
        </p:spPr>
        <p:txBody>
          <a:bodyPr>
            <a:normAutofit lnSpcReduction="10000"/>
          </a:bodyPr>
          <a:lstStyle/>
          <a:p>
            <a:pPr marL="0" indent="0" algn="ctr">
              <a:buNone/>
            </a:pPr>
            <a:r>
              <a:rPr kumimoji="1" lang="ja-JP" altLang="en-US" dirty="0" smtClean="0"/>
              <a:t>リンゴが落ちた！</a:t>
            </a:r>
            <a:endParaRPr kumimoji="1" lang="en-US" altLang="ja-JP" dirty="0" smtClean="0"/>
          </a:p>
          <a:p>
            <a:pPr marL="0" indent="0" algn="ctr">
              <a:buNone/>
            </a:pPr>
            <a:endParaRPr lang="en-US" altLang="ja-JP" dirty="0"/>
          </a:p>
          <a:p>
            <a:pPr marL="0" indent="0" algn="ctr">
              <a:buNone/>
            </a:pPr>
            <a:r>
              <a:rPr kumimoji="1" lang="ja-JP" altLang="en-US" dirty="0" smtClean="0"/>
              <a:t>月は落ちてこない。なぜ？</a:t>
            </a:r>
            <a:endParaRPr kumimoji="1" lang="en-US" altLang="ja-JP" dirty="0" smtClean="0"/>
          </a:p>
          <a:p>
            <a:pPr marL="0" indent="0" algn="ctr">
              <a:buNone/>
            </a:pPr>
            <a:endParaRPr lang="en-US" altLang="ja-JP" dirty="0"/>
          </a:p>
          <a:p>
            <a:pPr marL="0" indent="0" algn="ctr">
              <a:buNone/>
            </a:pPr>
            <a:r>
              <a:rPr kumimoji="1" lang="ja-JP" altLang="en-US" dirty="0" smtClean="0"/>
              <a:t>月は地球の周りを回っている</a:t>
            </a:r>
            <a:endParaRPr kumimoji="1" lang="en-US" altLang="ja-JP" dirty="0" smtClean="0"/>
          </a:p>
          <a:p>
            <a:pPr marL="0" indent="0" algn="ctr">
              <a:buNone/>
            </a:pPr>
            <a:r>
              <a:rPr kumimoji="1" lang="ja-JP" altLang="en-US" dirty="0" smtClean="0"/>
              <a:t>から遠心力があるはずだ！</a:t>
            </a:r>
            <a:endParaRPr kumimoji="1" lang="en-US" altLang="ja-JP" dirty="0" smtClean="0"/>
          </a:p>
          <a:p>
            <a:pPr marL="0" indent="0" algn="ctr">
              <a:buNone/>
            </a:pPr>
            <a:endParaRPr lang="en-US" altLang="ja-JP" dirty="0"/>
          </a:p>
          <a:p>
            <a:pPr marL="0" indent="0" algn="ctr">
              <a:buNone/>
            </a:pPr>
            <a:r>
              <a:rPr kumimoji="1" lang="ja-JP" altLang="en-US" dirty="0" smtClean="0"/>
              <a:t>遠心力とつり合う力が</a:t>
            </a:r>
            <a:endParaRPr kumimoji="1" lang="en-US" altLang="ja-JP" dirty="0" smtClean="0"/>
          </a:p>
          <a:p>
            <a:pPr marL="0" indent="0" algn="ctr">
              <a:buNone/>
            </a:pPr>
            <a:r>
              <a:rPr kumimoji="1" lang="ja-JP" altLang="en-US" dirty="0" smtClean="0"/>
              <a:t>あるはずだ！</a:t>
            </a:r>
            <a:endParaRPr kumimoji="1" lang="en-US" altLang="ja-JP" dirty="0" smtClean="0"/>
          </a:p>
          <a:p>
            <a:pPr marL="0" indent="0" algn="ctr">
              <a:buNone/>
            </a:pPr>
            <a:endParaRPr lang="en-US" altLang="ja-JP" dirty="0"/>
          </a:p>
          <a:p>
            <a:pPr marL="0" indent="0" algn="ctr">
              <a:buNone/>
            </a:pPr>
            <a:r>
              <a:rPr kumimoji="1" lang="ja-JP" altLang="en-US" dirty="0" smtClean="0"/>
              <a:t>これを万有引力と呼ぼう！</a:t>
            </a:r>
            <a:endParaRPr kumimoji="1" lang="ja-JP" altLang="en-US" dirty="0"/>
          </a:p>
        </p:txBody>
      </p:sp>
      <p:cxnSp>
        <p:nvCxnSpPr>
          <p:cNvPr id="5" name="直線コネクタ 4"/>
          <p:cNvCxnSpPr/>
          <p:nvPr/>
        </p:nvCxnSpPr>
        <p:spPr>
          <a:xfrm flipV="1">
            <a:off x="5508104" y="3950766"/>
            <a:ext cx="0" cy="216024"/>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10" name="直線コネクタ 9"/>
          <p:cNvCxnSpPr/>
          <p:nvPr/>
        </p:nvCxnSpPr>
        <p:spPr>
          <a:xfrm flipV="1">
            <a:off x="5652120" y="3717032"/>
            <a:ext cx="0" cy="440432"/>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a:xfrm flipV="1">
            <a:off x="5796136" y="3941440"/>
            <a:ext cx="0" cy="216024"/>
          </a:xfrm>
          <a:prstGeom prst="line">
            <a:avLst/>
          </a:prstGeom>
          <a:ln>
            <a:prstDash val="dashDot"/>
          </a:ln>
        </p:spPr>
        <p:style>
          <a:lnRef idx="1">
            <a:schemeClr val="dk1"/>
          </a:lnRef>
          <a:fillRef idx="0">
            <a:schemeClr val="dk1"/>
          </a:fillRef>
          <a:effectRef idx="0">
            <a:schemeClr val="dk1"/>
          </a:effectRef>
          <a:fontRef idx="minor">
            <a:schemeClr val="tx1"/>
          </a:fontRef>
        </p:style>
      </p:cxnSp>
      <p:pic>
        <p:nvPicPr>
          <p:cNvPr id="3" name="Picture 2" descr="C:\Users\玄\AppData\Local\Microsoft\Windows\INetCache\IE\V6PBEHZG\lgi01a2014110506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8984" y="0"/>
            <a:ext cx="1411878" cy="772121"/>
          </a:xfrm>
          <a:prstGeom prst="rect">
            <a:avLst/>
          </a:prstGeom>
          <a:noFill/>
          <a:extLst>
            <a:ext uri="{909E8E84-426E-40DD-AFC4-6F175D3DCCD1}">
              <a14:hiddenFill xmlns:a14="http://schemas.microsoft.com/office/drawing/2010/main">
                <a:solidFill>
                  <a:srgbClr val="FFFFFF"/>
                </a:solidFill>
              </a14:hiddenFill>
            </a:ext>
          </a:extLst>
        </p:spPr>
      </p:pic>
      <p:sp>
        <p:nvSpPr>
          <p:cNvPr id="12" name="下矢印 11"/>
          <p:cNvSpPr/>
          <p:nvPr/>
        </p:nvSpPr>
        <p:spPr>
          <a:xfrm>
            <a:off x="2339752" y="1628799"/>
            <a:ext cx="720080" cy="451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下矢印 12"/>
          <p:cNvSpPr/>
          <p:nvPr/>
        </p:nvSpPr>
        <p:spPr>
          <a:xfrm>
            <a:off x="2339752" y="2564904"/>
            <a:ext cx="720080" cy="451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下矢印 13"/>
          <p:cNvSpPr/>
          <p:nvPr/>
        </p:nvSpPr>
        <p:spPr>
          <a:xfrm>
            <a:off x="2339752" y="3988721"/>
            <a:ext cx="720080" cy="451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下矢印 14"/>
          <p:cNvSpPr/>
          <p:nvPr/>
        </p:nvSpPr>
        <p:spPr>
          <a:xfrm>
            <a:off x="2339752" y="5410096"/>
            <a:ext cx="720080" cy="451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25685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92896" y="303647"/>
            <a:ext cx="11233248" cy="2506290"/>
          </a:xfrm>
        </p:spPr>
        <p:txBody>
          <a:bodyPr>
            <a:normAutofit/>
          </a:bodyPr>
          <a:lstStyle/>
          <a:p>
            <a:r>
              <a:rPr lang="ja-JP" altLang="en-US" sz="5400" dirty="0" smtClean="0"/>
              <a:t>　・観察実験の例</a:t>
            </a:r>
            <a:r>
              <a:rPr lang="en-US" altLang="ja-JP" sz="5400" dirty="0" smtClean="0"/>
              <a:t/>
            </a:r>
            <a:br>
              <a:rPr lang="en-US" altLang="ja-JP" sz="5400" dirty="0" smtClean="0"/>
            </a:br>
            <a:r>
              <a:rPr lang="en-US" altLang="ja-JP" sz="5400" dirty="0" smtClean="0"/>
              <a:t/>
            </a:r>
            <a:br>
              <a:rPr lang="en-US" altLang="ja-JP" sz="5400" dirty="0" smtClean="0"/>
            </a:br>
            <a:r>
              <a:rPr lang="ja-JP" altLang="en-US" dirty="0" smtClean="0"/>
              <a:t>惑星運動の歴史</a:t>
            </a:r>
            <a:endParaRPr kumimoji="1" lang="ja-JP" altLang="en-US" dirty="0"/>
          </a:p>
        </p:txBody>
      </p:sp>
      <p:sp>
        <p:nvSpPr>
          <p:cNvPr id="3" name="コンテンツ プレースホルダー 2"/>
          <p:cNvSpPr>
            <a:spLocks noGrp="1"/>
          </p:cNvSpPr>
          <p:nvPr>
            <p:ph idx="1"/>
          </p:nvPr>
        </p:nvSpPr>
        <p:spPr>
          <a:xfrm>
            <a:off x="179512" y="1556792"/>
            <a:ext cx="8229600" cy="4525963"/>
          </a:xfrm>
        </p:spPr>
        <p:txBody>
          <a:bodyPr/>
          <a:lstStyle/>
          <a:p>
            <a:pPr marL="0" indent="0">
              <a:buNone/>
            </a:pPr>
            <a:endParaRPr lang="en-US" altLang="ja-JP" dirty="0"/>
          </a:p>
          <a:p>
            <a:pPr marL="0" indent="0">
              <a:buNone/>
            </a:pPr>
            <a:r>
              <a:rPr kumimoji="1" lang="ja-JP" altLang="en-US" sz="4000" dirty="0" smtClean="0"/>
              <a:t>　</a:t>
            </a:r>
            <a:endParaRPr kumimoji="1" lang="en-US" altLang="ja-JP" sz="4000" dirty="0" smtClean="0"/>
          </a:p>
          <a:p>
            <a:pPr marL="0" indent="0">
              <a:buNone/>
            </a:pPr>
            <a:r>
              <a:rPr kumimoji="1" lang="ja-JP" altLang="en-US" sz="4000" dirty="0" smtClean="0">
                <a:solidFill>
                  <a:srgbClr val="FF0000"/>
                </a:solidFill>
              </a:rPr>
              <a:t>惑星の運動</a:t>
            </a:r>
            <a:endParaRPr lang="en-US" altLang="ja-JP" sz="4000" dirty="0">
              <a:solidFill>
                <a:srgbClr val="FF0000"/>
              </a:solidFill>
            </a:endParaRPr>
          </a:p>
          <a:p>
            <a:pPr marL="0" indent="0">
              <a:buNone/>
            </a:pPr>
            <a:r>
              <a:rPr kumimoji="1" lang="ja-JP" altLang="en-US" dirty="0" smtClean="0"/>
              <a:t>多くの人々を魅了してきた</a:t>
            </a:r>
            <a:r>
              <a:rPr lang="ja-JP" altLang="en-US" dirty="0" smtClean="0"/>
              <a:t>。</a:t>
            </a:r>
            <a:endParaRPr lang="en-US" altLang="ja-JP" dirty="0" smtClean="0"/>
          </a:p>
          <a:p>
            <a:pPr marL="0" indent="0">
              <a:buNone/>
            </a:pPr>
            <a:r>
              <a:rPr lang="ja-JP" altLang="en-US" dirty="0"/>
              <a:t>人類はどの</a:t>
            </a:r>
            <a:r>
              <a:rPr lang="ja-JP" altLang="en-US" dirty="0" smtClean="0"/>
              <a:t>ようにして惑星の運動を</a:t>
            </a:r>
            <a:endParaRPr lang="en-US" altLang="ja-JP" dirty="0" smtClean="0"/>
          </a:p>
          <a:p>
            <a:pPr marL="0" indent="0">
              <a:buNone/>
            </a:pPr>
            <a:r>
              <a:rPr lang="en-US" altLang="ja-JP" dirty="0"/>
              <a:t> </a:t>
            </a:r>
            <a:r>
              <a:rPr lang="en-US" altLang="ja-JP" dirty="0" smtClean="0"/>
              <a:t>                                                   </a:t>
            </a:r>
            <a:r>
              <a:rPr lang="ja-JP" altLang="en-US" dirty="0" smtClean="0"/>
              <a:t>解明してきたのか</a:t>
            </a:r>
            <a:r>
              <a:rPr lang="en-US" altLang="ja-JP" dirty="0" smtClean="0"/>
              <a:t>?</a:t>
            </a:r>
          </a:p>
          <a:p>
            <a:pPr marL="0" indent="0">
              <a:buNone/>
            </a:pPr>
            <a:endParaRPr kumimoji="1" lang="en-US" altLang="ja-JP" dirty="0" smtClean="0"/>
          </a:p>
        </p:txBody>
      </p:sp>
    </p:spTree>
    <p:extLst>
      <p:ext uri="{BB962C8B-B14F-4D97-AF65-F5344CB8AC3E}">
        <p14:creationId xmlns:p14="http://schemas.microsoft.com/office/powerpoint/2010/main" val="4219669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11012</TotalTime>
  <Words>686</Words>
  <Application>Microsoft Office PowerPoint</Application>
  <PresentationFormat>画面に合わせる (4:3)</PresentationFormat>
  <Paragraphs>169</Paragraphs>
  <Slides>19</Slides>
  <Notes>2</Notes>
  <HiddenSlides>0</HiddenSlides>
  <MMClips>3</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19</vt:i4>
      </vt:variant>
    </vt:vector>
  </HeadingPairs>
  <TitlesOfParts>
    <vt:vector size="24" baseType="lpstr">
      <vt:lpstr>ＭＳ Ｐゴシック</vt:lpstr>
      <vt:lpstr>Arial</vt:lpstr>
      <vt:lpstr>Calibri</vt:lpstr>
      <vt:lpstr>Cambria Math</vt:lpstr>
      <vt:lpstr>Office ​​テーマ</vt:lpstr>
      <vt:lpstr>科学的に探究する能力を育むための観察・実験の在り方について</vt:lpstr>
      <vt:lpstr>PowerPoint プレゼンテーション</vt:lpstr>
      <vt:lpstr>ガリレオ</vt:lpstr>
      <vt:lpstr>ガリレオ</vt:lpstr>
      <vt:lpstr>PowerPoint プレゼンテーション</vt:lpstr>
      <vt:lpstr>PowerPoint プレゼンテーション</vt:lpstr>
      <vt:lpstr>PowerPoint プレゼンテーション</vt:lpstr>
      <vt:lpstr>ニュートン</vt:lpstr>
      <vt:lpstr>　・観察実験の例  惑星運動の歴史</vt:lpstr>
      <vt:lpstr>古代ギリシャ人</vt:lpstr>
      <vt:lpstr>プトレマイオス</vt:lpstr>
      <vt:lpstr>コペルニクス</vt:lpstr>
      <vt:lpstr>ガリレオ=ガリレイ</vt:lpstr>
      <vt:lpstr>ケプラー</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観察実験</dc:title>
  <dc:creator>kawamura</dc:creator>
  <cp:lastModifiedBy>川村　康文</cp:lastModifiedBy>
  <cp:revision>56</cp:revision>
  <dcterms:created xsi:type="dcterms:W3CDTF">2015-04-20T04:01:59Z</dcterms:created>
  <dcterms:modified xsi:type="dcterms:W3CDTF">2015-05-15T15:11:59Z</dcterms:modified>
</cp:coreProperties>
</file>