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5" r:id="rId17"/>
    <p:sldId id="277" r:id="rId18"/>
    <p:sldId id="279" r:id="rId19"/>
    <p:sldId id="280" r:id="rId20"/>
    <p:sldId id="281" r:id="rId21"/>
    <p:sldId id="282" r:id="rId22"/>
    <p:sldId id="283" r:id="rId23"/>
    <p:sldId id="285" r:id="rId24"/>
    <p:sldId id="286" r:id="rId25"/>
    <p:sldId id="288" r:id="rId26"/>
    <p:sldId id="259" r:id="rId2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9BA-E163-4FBD-A779-23A0BE79D95E}" type="datetimeFigureOut">
              <a:rPr kumimoji="1" lang="ja-JP" altLang="en-US" smtClean="0"/>
              <a:t>2015/6/16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ABB-5AB8-4681-8D5C-E4F240527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0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9BA-E163-4FBD-A779-23A0BE79D95E}" type="datetimeFigureOut">
              <a:rPr kumimoji="1" lang="ja-JP" altLang="en-US" smtClean="0"/>
              <a:t>2015/6/16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ABB-5AB8-4681-8D5C-E4F240527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66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9BA-E163-4FBD-A779-23A0BE79D95E}" type="datetimeFigureOut">
              <a:rPr kumimoji="1" lang="ja-JP" altLang="en-US" smtClean="0"/>
              <a:t>2015/6/16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ABB-5AB8-4681-8D5C-E4F240527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84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9BA-E163-4FBD-A779-23A0BE79D95E}" type="datetimeFigureOut">
              <a:rPr kumimoji="1" lang="ja-JP" altLang="en-US" smtClean="0"/>
              <a:t>2015/6/16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ABB-5AB8-4681-8D5C-E4F240527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26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9BA-E163-4FBD-A779-23A0BE79D95E}" type="datetimeFigureOut">
              <a:rPr kumimoji="1" lang="ja-JP" altLang="en-US" smtClean="0"/>
              <a:t>2015/6/16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ABB-5AB8-4681-8D5C-E4F240527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4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9BA-E163-4FBD-A779-23A0BE79D95E}" type="datetimeFigureOut">
              <a:rPr kumimoji="1" lang="ja-JP" altLang="en-US" smtClean="0"/>
              <a:t>2015/6/16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ABB-5AB8-4681-8D5C-E4F240527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44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9BA-E163-4FBD-A779-23A0BE79D95E}" type="datetimeFigureOut">
              <a:rPr kumimoji="1" lang="ja-JP" altLang="en-US" smtClean="0"/>
              <a:t>2015/6/16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ABB-5AB8-4681-8D5C-E4F240527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12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9BA-E163-4FBD-A779-23A0BE79D95E}" type="datetimeFigureOut">
              <a:rPr kumimoji="1" lang="ja-JP" altLang="en-US" smtClean="0"/>
              <a:t>2015/6/16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ABB-5AB8-4681-8D5C-E4F240527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81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9BA-E163-4FBD-A779-23A0BE79D95E}" type="datetimeFigureOut">
              <a:rPr kumimoji="1" lang="ja-JP" altLang="en-US" smtClean="0"/>
              <a:t>2015/6/16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ABB-5AB8-4681-8D5C-E4F240527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76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9BA-E163-4FBD-A779-23A0BE79D95E}" type="datetimeFigureOut">
              <a:rPr kumimoji="1" lang="ja-JP" altLang="en-US" smtClean="0"/>
              <a:t>2015/6/16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ABB-5AB8-4681-8D5C-E4F240527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46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9BA-E163-4FBD-A779-23A0BE79D95E}" type="datetimeFigureOut">
              <a:rPr kumimoji="1" lang="ja-JP" altLang="en-US" smtClean="0"/>
              <a:t>2015/6/16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ABB-5AB8-4681-8D5C-E4F240527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14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CA9BA-E163-4FBD-A779-23A0BE79D95E}" type="datetimeFigureOut">
              <a:rPr kumimoji="1" lang="ja-JP" altLang="en-US" smtClean="0"/>
              <a:t>2015/6/16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51ABB-5AB8-4681-8D5C-E4F240527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68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.com/special/10005/TKY201103180170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2737" y="992620"/>
            <a:ext cx="9011263" cy="2861187"/>
          </a:xfrm>
        </p:spPr>
        <p:txBody>
          <a:bodyPr>
            <a:normAutofit/>
          </a:bodyPr>
          <a:lstStyle/>
          <a:p>
            <a:r>
              <a:rPr lang="ja-JP" altLang="en-US" dirty="0"/>
              <a:t>中学校における理科教育の目的と目標について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941" y="1184327"/>
            <a:ext cx="2005779" cy="622890"/>
          </a:xfrm>
        </p:spPr>
        <p:txBody>
          <a:bodyPr>
            <a:noAutofit/>
          </a:bodyPr>
          <a:lstStyle/>
          <a:p>
            <a:r>
              <a:rPr lang="ja-JP" altLang="en-US" sz="4800" dirty="0" smtClean="0"/>
              <a:t>第</a:t>
            </a:r>
            <a:r>
              <a:rPr lang="en-US" altLang="ja-JP" sz="4800" dirty="0"/>
              <a:t>9</a:t>
            </a:r>
            <a:r>
              <a:rPr lang="ja-JP" altLang="en-US" sz="4800" dirty="0" smtClean="0"/>
              <a:t>回</a:t>
            </a:r>
            <a:endParaRPr kumimoji="1" lang="ja-JP" altLang="en-US" sz="48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5287297" y="186326"/>
            <a:ext cx="3856703" cy="64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 smtClean="0"/>
              <a:t>平成</a:t>
            </a:r>
            <a:r>
              <a:rPr lang="en-US" altLang="ja-JP" sz="3600" dirty="0" smtClean="0"/>
              <a:t>27</a:t>
            </a:r>
            <a:r>
              <a:rPr lang="ja-JP" altLang="en-US" sz="3600" dirty="0" smtClean="0"/>
              <a:t>年</a:t>
            </a:r>
            <a:r>
              <a:rPr lang="en-US" altLang="ja-JP" sz="3600" dirty="0"/>
              <a:t>6</a:t>
            </a:r>
            <a:r>
              <a:rPr lang="ja-JP" altLang="en-US" sz="3600" dirty="0" smtClean="0"/>
              <a:t>月</a:t>
            </a:r>
            <a:r>
              <a:rPr lang="en-US" altLang="ja-JP" sz="3600" dirty="0" smtClean="0"/>
              <a:t>17</a:t>
            </a:r>
            <a:r>
              <a:rPr lang="ja-JP" altLang="en-US" sz="3600" dirty="0" smtClean="0"/>
              <a:t>日</a:t>
            </a:r>
            <a:endParaRPr lang="ja-JP" altLang="en-US" sz="36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-68827" y="184689"/>
            <a:ext cx="3052918" cy="6430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 smtClean="0"/>
              <a:t>理科教育論</a:t>
            </a:r>
            <a:r>
              <a:rPr lang="en-US" altLang="ja-JP" sz="3600" dirty="0" smtClean="0"/>
              <a:t>1</a:t>
            </a:r>
            <a:endParaRPr lang="ja-JP" altLang="en-US" sz="3600" dirty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2051720" y="5085184"/>
            <a:ext cx="7200800" cy="7182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/>
              <a:t>4</a:t>
            </a:r>
            <a:r>
              <a:rPr lang="ja-JP" altLang="en-US" sz="3600" dirty="0" smtClean="0"/>
              <a:t>班　二宮拓紀、中川</a:t>
            </a:r>
            <a:r>
              <a:rPr lang="ja-JP" altLang="en-US" sz="3600" dirty="0"/>
              <a:t>玄</a:t>
            </a:r>
            <a:r>
              <a:rPr lang="ja-JP" altLang="en-US" sz="3600" dirty="0" smtClean="0"/>
              <a:t>、水谷紫苑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946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20436" y="261257"/>
            <a:ext cx="82214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理科と他教科の関連性</a:t>
            </a:r>
            <a:endParaRPr kumimoji="1" lang="en-US" altLang="ja-JP" sz="4400" dirty="0" smtClean="0"/>
          </a:p>
          <a:p>
            <a:endParaRPr lang="en-US" altLang="ja-JP" dirty="0"/>
          </a:p>
          <a:p>
            <a:r>
              <a:rPr kumimoji="1" lang="ja-JP" altLang="en-US" sz="3200" dirty="0" smtClean="0"/>
              <a:t>家庭科（生活科）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数学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国語</a:t>
            </a:r>
            <a:endParaRPr kumimoji="1" lang="en-US" altLang="ja-JP" sz="3200" dirty="0" smtClean="0"/>
          </a:p>
          <a:p>
            <a:r>
              <a:rPr lang="ja-JP" altLang="en-US" sz="3200" dirty="0">
                <a:solidFill>
                  <a:srgbClr val="FF0000"/>
                </a:solidFill>
              </a:rPr>
              <a:t>道徳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社会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5" name="円形吹き出し 4"/>
          <p:cNvSpPr/>
          <p:nvPr/>
        </p:nvSpPr>
        <p:spPr>
          <a:xfrm>
            <a:off x="2424792" y="1543050"/>
            <a:ext cx="4694465" cy="1681843"/>
          </a:xfrm>
          <a:prstGeom prst="wedgeEllipseCallout">
            <a:avLst>
              <a:gd name="adj1" fmla="val -73012"/>
              <a:gd name="adj2" fmla="val 37743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37215" y="1992087"/>
            <a:ext cx="3600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STS</a:t>
            </a:r>
            <a:r>
              <a:rPr kumimoji="1" lang="ja-JP" altLang="en-US" sz="3600" dirty="0" smtClean="0"/>
              <a:t>教育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8408" y="5321713"/>
            <a:ext cx="105400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/>
              <a:t>理科の小中高の関連性もある！</a:t>
            </a:r>
            <a:endParaRPr kumimoji="1" lang="ja-JP" altLang="en-US" sz="4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8408" y="4584284"/>
            <a:ext cx="3420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そのほかに</a:t>
            </a:r>
            <a:r>
              <a:rPr kumimoji="1" lang="en-US" altLang="ja-JP" sz="3200" dirty="0" smtClean="0"/>
              <a:t>‥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513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57150" y="3883025"/>
            <a:ext cx="9086850" cy="201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7150" y="1012571"/>
            <a:ext cx="9086850" cy="11374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2464" y="0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系統的学習とは？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464" y="1099592"/>
            <a:ext cx="8229600" cy="4525963"/>
          </a:xfrm>
        </p:spPr>
        <p:txBody>
          <a:bodyPr/>
          <a:lstStyle/>
          <a:p>
            <a:r>
              <a:rPr lang="ja-JP" altLang="en-US" dirty="0"/>
              <a:t>系統的と</a:t>
            </a:r>
            <a:r>
              <a:rPr lang="ja-JP" altLang="en-US" dirty="0" smtClean="0"/>
              <a:t>は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順序</a:t>
            </a:r>
            <a:r>
              <a:rPr lang="ja-JP" altLang="en-US" dirty="0"/>
              <a:t>立って組み立てられている</a:t>
            </a:r>
            <a:r>
              <a:rPr lang="ja-JP" altLang="en-US" dirty="0" smtClean="0"/>
              <a:t>さま（大辞泉より</a:t>
            </a:r>
            <a:r>
              <a:rPr lang="ja-JP" altLang="en-US" dirty="0"/>
              <a:t>）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22464" y="269979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学習指導要領では？</a:t>
            </a:r>
            <a:endParaRPr lang="ja-JP" altLang="en-US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22464" y="394017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系統的学習を意識してもらうために、小学校から中学にかけての学習内容を図にしたものを載せている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↓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系統的な教育を重要視している。</a:t>
            </a:r>
            <a:endParaRPr lang="en-US" altLang="ja-JP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507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9"/>
    </mc:Choice>
    <mc:Fallback xmlns="">
      <p:transition spd="slow" advTm="14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449035" y="2215129"/>
            <a:ext cx="8188779" cy="149724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6572" y="234497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指導要領改訂の理由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49035" y="3712371"/>
            <a:ext cx="8188779" cy="144745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530678" y="5159829"/>
            <a:ext cx="8188779" cy="14786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6572" y="1260810"/>
            <a:ext cx="859699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世界的調査から、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日本の生徒は以下のような課題があると報告された。</a:t>
            </a:r>
            <a:r>
              <a:rPr lang="ja-JP" altLang="en-US" dirty="0" smtClean="0"/>
              <a:t>　　　</a:t>
            </a:r>
            <a:endParaRPr lang="en-US" altLang="ja-JP" sz="1000" dirty="0"/>
          </a:p>
          <a:p>
            <a:pPr marL="0" indent="0">
              <a:buNone/>
            </a:pPr>
            <a:endParaRPr kumimoji="1" lang="en-US" altLang="ja-JP" sz="1000" dirty="0" smtClean="0"/>
          </a:p>
          <a:p>
            <a:pPr marL="0" indent="0">
              <a:buNone/>
            </a:pPr>
            <a:r>
              <a:rPr lang="ja-JP" altLang="en-US" sz="1000" dirty="0"/>
              <a:t>　</a:t>
            </a:r>
            <a:r>
              <a:rPr lang="ja-JP" altLang="en-US" sz="1000" dirty="0" smtClean="0"/>
              <a:t>　　　　　　　　　　　</a:t>
            </a:r>
            <a:r>
              <a:rPr kumimoji="1" lang="ja-JP" altLang="en-US" dirty="0" smtClean="0"/>
              <a:t>思考力、判断力、表現力を問</a:t>
            </a:r>
            <a:r>
              <a:rPr lang="ja-JP" altLang="en-US" dirty="0" smtClean="0"/>
              <a:t>う読解力や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記述式問題、知識、技能を活用する問題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kumimoji="1" lang="ja-JP" altLang="en-US" dirty="0" smtClean="0"/>
              <a:t>学習時間等の学習意欲、生活習慣、学習習慣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</a:t>
            </a:r>
            <a:r>
              <a:rPr kumimoji="1" lang="ja-JP" altLang="en-US" dirty="0" smtClean="0"/>
              <a:t>自信の欠如、将来への不安、体力低下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2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9"/>
    </mc:Choice>
    <mc:Fallback xmlns="">
      <p:transition spd="slow" advTm="190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71475" y="1735818"/>
            <a:ext cx="8401050" cy="20115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7007" y="26715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学習指導要領の</a:t>
            </a:r>
            <a:r>
              <a:rPr kumimoji="1" lang="ja-JP" altLang="en-US" dirty="0" smtClean="0"/>
              <a:t>改善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735818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理数</a:t>
            </a:r>
            <a:r>
              <a:rPr lang="ja-JP" altLang="en-US" dirty="0"/>
              <a:t>教育を充実する観点から</a:t>
            </a:r>
            <a:r>
              <a:rPr lang="ja-JP" altLang="en-US" dirty="0" smtClean="0"/>
              <a:t>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理科</a:t>
            </a:r>
            <a:r>
              <a:rPr lang="ja-JP" altLang="en-US" dirty="0"/>
              <a:t>及び</a:t>
            </a:r>
            <a:r>
              <a:rPr lang="ja-JP" altLang="en-US" dirty="0" smtClean="0"/>
              <a:t>算数・</a:t>
            </a:r>
            <a:r>
              <a:rPr lang="ja-JP" altLang="en-US" dirty="0"/>
              <a:t>数学の授業時数</a:t>
            </a:r>
            <a:r>
              <a:rPr lang="ja-JP" altLang="en-US" dirty="0" smtClean="0"/>
              <a:t>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増加</a:t>
            </a:r>
            <a:r>
              <a:rPr lang="ja-JP" altLang="en-US" dirty="0"/>
              <a:t>，観察，実験などの活動の充実をはじめと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指導</a:t>
            </a:r>
            <a:r>
              <a:rPr lang="ja-JP" altLang="en-US" dirty="0"/>
              <a:t>内容の充実が図られた</a:t>
            </a:r>
            <a:r>
              <a:rPr lang="ja-JP" altLang="en-US" dirty="0" smtClean="0"/>
              <a:t>。</a:t>
            </a:r>
            <a:endParaRPr lang="en-US" altLang="ja-JP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1920621" y="5388864"/>
            <a:ext cx="6851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平成</a:t>
            </a:r>
            <a:r>
              <a:rPr lang="en-US" altLang="ja-JP" dirty="0"/>
              <a:t>20</a:t>
            </a:r>
            <a:r>
              <a:rPr lang="ja-JP" altLang="en-US" dirty="0"/>
              <a:t>年３月に告示された小・中学校の学習指導要領</a:t>
            </a:r>
            <a:r>
              <a:rPr lang="ja-JP" altLang="en-US" dirty="0" smtClean="0"/>
              <a:t>及び</a:t>
            </a:r>
            <a:endParaRPr lang="en-US" altLang="ja-JP" dirty="0" smtClean="0"/>
          </a:p>
          <a:p>
            <a:r>
              <a:rPr lang="ja-JP" altLang="en-US" dirty="0" smtClean="0"/>
              <a:t>平成</a:t>
            </a:r>
            <a:r>
              <a:rPr lang="en-US" altLang="ja-JP" dirty="0"/>
              <a:t>21</a:t>
            </a:r>
            <a:r>
              <a:rPr lang="ja-JP" altLang="en-US" dirty="0"/>
              <a:t>年３月に告示された高等学校</a:t>
            </a:r>
            <a:r>
              <a:rPr lang="ja-JP" altLang="en-US" dirty="0" smtClean="0"/>
              <a:t>学習指導要領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4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日試行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3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68"/>
    </mc:Choice>
    <mc:Fallback xmlns="">
      <p:transition spd="slow" advTm="246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02129" y="821418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 smtClean="0"/>
              <a:t>小</a:t>
            </a:r>
            <a:r>
              <a:rPr lang="ja-JP" altLang="en-US" sz="4000" dirty="0"/>
              <a:t>・中学校理科及び高等学校理科の基礎を付した科</a:t>
            </a:r>
            <a:r>
              <a:rPr lang="ja-JP" altLang="en-US" sz="4000" dirty="0" smtClean="0"/>
              <a:t>目について</a:t>
            </a:r>
            <a:r>
              <a:rPr lang="en-US" altLang="ja-JP" sz="4000" dirty="0" smtClean="0"/>
              <a:t>‥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「</a:t>
            </a:r>
            <a:r>
              <a:rPr lang="ja-JP" altLang="en-US" dirty="0">
                <a:solidFill>
                  <a:srgbClr val="FF0000"/>
                </a:solidFill>
              </a:rPr>
              <a:t>エネルギー」，「粒子」，「生命」，「地球」</a:t>
            </a:r>
            <a:r>
              <a:rPr lang="ja-JP" altLang="en-US" dirty="0"/>
              <a:t>などの</a:t>
            </a:r>
            <a:r>
              <a:rPr lang="ja-JP" altLang="en-US" dirty="0" smtClean="0"/>
              <a:t>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科学</a:t>
            </a:r>
            <a:r>
              <a:rPr lang="ja-JP" altLang="en-US" dirty="0">
                <a:solidFill>
                  <a:srgbClr val="FF0000"/>
                </a:solidFill>
              </a:rPr>
              <a:t>の基本的な見方や概念</a:t>
            </a:r>
            <a:r>
              <a:rPr lang="ja-JP" altLang="en-US" dirty="0"/>
              <a:t>を柱として</a:t>
            </a:r>
            <a:r>
              <a:rPr lang="ja-JP" altLang="en-US" dirty="0" smtClean="0"/>
              <a:t>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国際的</a:t>
            </a:r>
            <a:r>
              <a:rPr lang="ja-JP" altLang="en-US" dirty="0">
                <a:solidFill>
                  <a:srgbClr val="FF0000"/>
                </a:solidFill>
              </a:rPr>
              <a:t>な通用性</a:t>
            </a:r>
            <a:r>
              <a:rPr lang="ja-JP" altLang="en-US" dirty="0" smtClean="0"/>
              <a:t>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内容</a:t>
            </a:r>
            <a:r>
              <a:rPr lang="ja-JP" altLang="en-US" dirty="0"/>
              <a:t>の系統性の確保などの観点</a:t>
            </a:r>
            <a:r>
              <a:rPr lang="ja-JP" altLang="en-US" dirty="0" smtClean="0"/>
              <a:t>から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一貫性</a:t>
            </a:r>
            <a:r>
              <a:rPr lang="ja-JP" altLang="en-US" dirty="0"/>
              <a:t>に十分配慮するように改善が示された。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0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2"/>
    </mc:Choice>
    <mc:Fallback xmlns="">
      <p:transition spd="slow" advTm="187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351064" y="865413"/>
            <a:ext cx="8466365" cy="94705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064" y="290739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4000" dirty="0" smtClean="0"/>
              <a:t>どんな実践例があるの？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dirty="0" smtClean="0"/>
              <a:t>中</a:t>
            </a:r>
            <a:r>
              <a:rPr lang="ja-JP" altLang="en-US" dirty="0"/>
              <a:t>・高等学校の接続を中心に，理科の</a:t>
            </a:r>
            <a:r>
              <a:rPr lang="ja-JP" altLang="en-US" dirty="0" smtClean="0"/>
              <a:t>系統性　　　　　　に</a:t>
            </a:r>
            <a:r>
              <a:rPr lang="ja-JP" altLang="en-US" dirty="0"/>
              <a:t>配慮した授業実践例</a:t>
            </a:r>
            <a:r>
              <a:rPr lang="ja-JP" altLang="en-US" dirty="0" smtClean="0"/>
              <a:t>を考えた。</a:t>
            </a:r>
            <a:endParaRPr kumimoji="1" lang="ja-JP" altLang="en-US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51064" y="25563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国立教育政策研究所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調査から見た課題</a:t>
            </a:r>
            <a:r>
              <a:rPr lang="ja-JP" altLang="en-US" dirty="0"/>
              <a:t/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51064" y="2556329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mtClean="0"/>
              <a:t>【</a:t>
            </a:r>
            <a:r>
              <a:rPr lang="ja-JP" altLang="en-US" smtClean="0"/>
              <a:t>物理領域</a:t>
            </a:r>
            <a:r>
              <a:rPr lang="en-US" altLang="ja-JP" smtClean="0"/>
              <a:t>】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mtClean="0"/>
              <a:t>グラフの作成等を通して，量的な関係</a:t>
            </a:r>
            <a:endParaRPr lang="en-US" altLang="ja-JP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mtClean="0"/>
              <a:t>の意味を理解する。　　　　</a:t>
            </a:r>
            <a:r>
              <a:rPr lang="ja-JP" altLang="en-US" smtClean="0">
                <a:solidFill>
                  <a:srgbClr val="FF0000"/>
                </a:solidFill>
              </a:rPr>
              <a:t>グラフの分析と解釈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mtClean="0"/>
              <a:t>【</a:t>
            </a:r>
            <a:r>
              <a:rPr lang="ja-JP" altLang="en-US" smtClean="0"/>
              <a:t>地学領域</a:t>
            </a:r>
            <a:r>
              <a:rPr lang="en-US" altLang="ja-JP" smtClean="0"/>
              <a:t>】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mtClean="0"/>
              <a:t>地学的な事物・事象について，時間概念と</a:t>
            </a:r>
            <a:endParaRPr lang="en-US" altLang="ja-JP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mtClean="0"/>
              <a:t>空間概念の形成を図る。　　　　</a:t>
            </a:r>
            <a:r>
              <a:rPr lang="ja-JP" altLang="en-US" smtClean="0">
                <a:solidFill>
                  <a:srgbClr val="FF0000"/>
                </a:solidFill>
              </a:rPr>
              <a:t>地層の液状化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3499302" y="4642077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4128187" y="6266674"/>
            <a:ext cx="936104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70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5"/>
    </mc:Choice>
    <mc:Fallback xmlns="">
      <p:transition spd="slow" advTm="765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45129" y="9130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グラフを分析と解釈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8092" y="829582"/>
            <a:ext cx="816428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「</a:t>
            </a:r>
            <a:r>
              <a:rPr lang="ja-JP" altLang="en-US" dirty="0"/>
              <a:t>理科学習指導アンケート」から</a:t>
            </a:r>
          </a:p>
          <a:p>
            <a:pPr marL="0" indent="0">
              <a:buNone/>
            </a:pPr>
            <a:r>
              <a:rPr lang="ja-JP" altLang="en-US" dirty="0" smtClean="0"/>
              <a:t>グラフ</a:t>
            </a:r>
            <a:r>
              <a:rPr lang="ja-JP" altLang="en-US" dirty="0"/>
              <a:t>の書き方・グラフの理解などが定着していない。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0" y="0"/>
            <a:ext cx="1656184" cy="1008112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accent1"/>
                </a:solidFill>
              </a:rPr>
              <a:t>物理分野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02129" y="263620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授業例</a:t>
            </a:r>
            <a:endParaRPr lang="ja-JP" altLang="en-US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966885" y="3783239"/>
            <a:ext cx="7886700" cy="2795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導入として</a:t>
            </a:r>
            <a:r>
              <a:rPr lang="en-US" altLang="ja-JP" dirty="0" smtClean="0"/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　斜面を下る台車に働く力の大きさを考える。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横軸と縦軸の変数（時間と速さ）を確認する。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時間と速さのグラフが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　　　　　　　　　　一次関数であることを確認する。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791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8"/>
    </mc:Choice>
    <mc:Fallback xmlns="">
      <p:transition spd="slow" advTm="115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6764" y="177348"/>
            <a:ext cx="8907236" cy="132556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実験：力学台車による加速度の測定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319439"/>
            <a:ext cx="7886700" cy="4351338"/>
          </a:xfrm>
        </p:spPr>
        <p:txBody>
          <a:bodyPr/>
          <a:lstStyle/>
          <a:p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時間</a:t>
            </a:r>
            <a:r>
              <a:rPr lang="ja-JP" altLang="en-US" dirty="0"/>
              <a:t>と移動距離の関係のグラフを作図する</a:t>
            </a:r>
          </a:p>
          <a:p>
            <a:r>
              <a:rPr lang="ja-JP" altLang="en-US" dirty="0" smtClean="0"/>
              <a:t>横軸</a:t>
            </a:r>
            <a:r>
              <a:rPr lang="ja-JP" altLang="en-US" dirty="0"/>
              <a:t>と縦軸の変数（時間と移動距離）を確認する。</a:t>
            </a:r>
          </a:p>
          <a:p>
            <a:r>
              <a:rPr lang="ja-JP" altLang="en-US" dirty="0" smtClean="0"/>
              <a:t>二次</a:t>
            </a:r>
            <a:r>
              <a:rPr lang="ja-JP" altLang="en-US" dirty="0"/>
              <a:t>関数のグラフであることを確認する。</a:t>
            </a:r>
          </a:p>
          <a:p>
            <a:r>
              <a:rPr lang="ja-JP" altLang="en-US" dirty="0" smtClean="0"/>
              <a:t>十分</a:t>
            </a:r>
            <a:r>
              <a:rPr lang="ja-JP" altLang="en-US" dirty="0"/>
              <a:t>な時間の中で</a:t>
            </a:r>
            <a:r>
              <a:rPr lang="ja-JP" altLang="en-US" dirty="0" smtClean="0"/>
              <a:t>，班</a:t>
            </a:r>
            <a:r>
              <a:rPr lang="ja-JP" altLang="en-US" dirty="0"/>
              <a:t>で話し合う</a:t>
            </a:r>
            <a:r>
              <a:rPr lang="ja-JP" altLang="en-US" dirty="0" smtClean="0"/>
              <a:t>。考えた</a:t>
            </a:r>
            <a:r>
              <a:rPr lang="ja-JP" altLang="en-US" dirty="0"/>
              <a:t>内容を板書する。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791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8"/>
    </mc:Choice>
    <mc:Fallback xmlns="">
      <p:transition spd="slow" advTm="59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実験：力学台車に</a:t>
            </a:r>
            <a:r>
              <a:rPr lang="ja-JP" altLang="en-US" dirty="0" smtClean="0"/>
              <a:t>よる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smtClean="0"/>
              <a:t>　　　　　　　　　　</a:t>
            </a:r>
            <a:r>
              <a:rPr lang="ja-JP" altLang="en-US" dirty="0" smtClean="0"/>
              <a:t>加速度</a:t>
            </a:r>
            <a:r>
              <a:rPr lang="ja-JP" altLang="en-US" dirty="0" smtClean="0"/>
              <a:t>の測定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時間</a:t>
            </a:r>
            <a:r>
              <a:rPr lang="ja-JP" altLang="en-US" dirty="0"/>
              <a:t>と移動距離の関係のグラフを作図する</a:t>
            </a:r>
          </a:p>
          <a:p>
            <a:r>
              <a:rPr lang="ja-JP" altLang="en-US" dirty="0" smtClean="0"/>
              <a:t>横軸</a:t>
            </a:r>
            <a:r>
              <a:rPr lang="ja-JP" altLang="en-US" dirty="0"/>
              <a:t>と縦軸の変数（時間と移動距離）を確認する。</a:t>
            </a:r>
          </a:p>
          <a:p>
            <a:r>
              <a:rPr lang="ja-JP" altLang="en-US" dirty="0" smtClean="0"/>
              <a:t>二次</a:t>
            </a:r>
            <a:r>
              <a:rPr lang="ja-JP" altLang="en-US" dirty="0"/>
              <a:t>関数のグラフであることを確認する。</a:t>
            </a:r>
          </a:p>
          <a:p>
            <a:r>
              <a:rPr lang="ja-JP" altLang="en-US" dirty="0" smtClean="0"/>
              <a:t>十分</a:t>
            </a:r>
            <a:r>
              <a:rPr lang="ja-JP" altLang="en-US" dirty="0"/>
              <a:t>な時間の中で</a:t>
            </a:r>
            <a:r>
              <a:rPr lang="ja-JP" altLang="en-US" dirty="0" smtClean="0"/>
              <a:t>，班</a:t>
            </a:r>
            <a:r>
              <a:rPr lang="ja-JP" altLang="en-US" dirty="0"/>
              <a:t>で話し合う</a:t>
            </a:r>
            <a:r>
              <a:rPr lang="ja-JP" altLang="en-US" dirty="0" smtClean="0"/>
              <a:t>。考えた</a:t>
            </a:r>
            <a:r>
              <a:rPr lang="ja-JP" altLang="en-US" dirty="0"/>
              <a:t>内容を板書する。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03981" y="5496946"/>
            <a:ext cx="7293708" cy="10726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机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7735026" y="4997066"/>
            <a:ext cx="563982" cy="56398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7637468" y="5285319"/>
            <a:ext cx="377356" cy="2513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>
            <a:off x="7706502" y="4983291"/>
            <a:ext cx="592181" cy="56398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7947116" y="522242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1"/>
          <p:cNvGrpSpPr/>
          <p:nvPr/>
        </p:nvGrpSpPr>
        <p:grpSpPr>
          <a:xfrm>
            <a:off x="522514" y="4180705"/>
            <a:ext cx="8082328" cy="2543590"/>
            <a:chOff x="522514" y="3559629"/>
            <a:chExt cx="8082328" cy="2543590"/>
          </a:xfrm>
        </p:grpSpPr>
        <p:cxnSp>
          <p:nvCxnSpPr>
            <p:cNvPr id="13" name="直線コネクタ 12"/>
            <p:cNvCxnSpPr/>
            <p:nvPr/>
          </p:nvCxnSpPr>
          <p:spPr>
            <a:xfrm rot="5400000">
              <a:off x="7932094" y="4962965"/>
              <a:ext cx="73317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グループ化 13"/>
            <p:cNvGrpSpPr/>
            <p:nvPr/>
          </p:nvGrpSpPr>
          <p:grpSpPr>
            <a:xfrm>
              <a:off x="522514" y="3559629"/>
              <a:ext cx="8082328" cy="2543590"/>
              <a:chOff x="522514" y="3559629"/>
              <a:chExt cx="8082328" cy="2543590"/>
            </a:xfrm>
          </p:grpSpPr>
          <p:grpSp>
            <p:nvGrpSpPr>
              <p:cNvPr id="15" name="グループ化 14"/>
              <p:cNvGrpSpPr/>
              <p:nvPr/>
            </p:nvGrpSpPr>
            <p:grpSpPr>
              <a:xfrm>
                <a:off x="3529307" y="3732589"/>
                <a:ext cx="1882381" cy="1140298"/>
                <a:chOff x="2776764" y="3837078"/>
                <a:chExt cx="2448658" cy="1483334"/>
              </a:xfrm>
            </p:grpSpPr>
            <p:sp>
              <p:nvSpPr>
                <p:cNvPr id="36" name="円/楕円 35"/>
                <p:cNvSpPr/>
                <p:nvPr/>
              </p:nvSpPr>
              <p:spPr>
                <a:xfrm>
                  <a:off x="2908649" y="4883363"/>
                  <a:ext cx="437049" cy="43704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" name="正方形/長方形 36"/>
                <p:cNvSpPr/>
                <p:nvPr/>
              </p:nvSpPr>
              <p:spPr>
                <a:xfrm rot="5400000">
                  <a:off x="3851624" y="3659034"/>
                  <a:ext cx="298938" cy="244865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" name="正方形/長方形 37"/>
                <p:cNvSpPr/>
                <p:nvPr/>
              </p:nvSpPr>
              <p:spPr>
                <a:xfrm>
                  <a:off x="4961652" y="3837078"/>
                  <a:ext cx="263770" cy="1195754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" name="正方形/長方形 38"/>
                <p:cNvSpPr/>
                <p:nvPr/>
              </p:nvSpPr>
              <p:spPr>
                <a:xfrm>
                  <a:off x="2776764" y="3837078"/>
                  <a:ext cx="263770" cy="1195754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" name="円/楕円 39"/>
                <p:cNvSpPr/>
                <p:nvPr/>
              </p:nvSpPr>
              <p:spPr>
                <a:xfrm>
                  <a:off x="4722431" y="4883363"/>
                  <a:ext cx="437049" cy="43704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" name="グループ化 15"/>
              <p:cNvGrpSpPr/>
              <p:nvPr/>
            </p:nvGrpSpPr>
            <p:grpSpPr>
              <a:xfrm>
                <a:off x="522514" y="4176179"/>
                <a:ext cx="3006812" cy="667286"/>
                <a:chOff x="129220" y="4080932"/>
                <a:chExt cx="3400849" cy="762533"/>
              </a:xfrm>
            </p:grpSpPr>
            <p:sp>
              <p:nvSpPr>
                <p:cNvPr id="33" name="正方形/長方形 32"/>
                <p:cNvSpPr/>
                <p:nvPr/>
              </p:nvSpPr>
              <p:spPr>
                <a:xfrm>
                  <a:off x="129220" y="4375990"/>
                  <a:ext cx="1779883" cy="168531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正方形/長方形 33"/>
                <p:cNvSpPr/>
                <p:nvPr/>
              </p:nvSpPr>
              <p:spPr>
                <a:xfrm>
                  <a:off x="3082174" y="4375990"/>
                  <a:ext cx="447895" cy="174172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" name="正方形/長方形 34"/>
                <p:cNvSpPr/>
                <p:nvPr/>
              </p:nvSpPr>
              <p:spPr>
                <a:xfrm>
                  <a:off x="1915067" y="4080932"/>
                  <a:ext cx="1161143" cy="762533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17" name="直線コネクタ 16"/>
              <p:cNvCxnSpPr/>
              <p:nvPr/>
            </p:nvCxnSpPr>
            <p:spPr>
              <a:xfrm>
                <a:off x="5411689" y="4363374"/>
                <a:ext cx="2628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グループ化 17"/>
              <p:cNvGrpSpPr/>
              <p:nvPr/>
            </p:nvGrpSpPr>
            <p:grpSpPr>
              <a:xfrm>
                <a:off x="4362005" y="3559629"/>
                <a:ext cx="612321" cy="862378"/>
                <a:chOff x="3820886" y="3559629"/>
                <a:chExt cx="612321" cy="862378"/>
              </a:xfrm>
            </p:grpSpPr>
            <p:grpSp>
              <p:nvGrpSpPr>
                <p:cNvPr id="25" name="グループ化 24"/>
                <p:cNvGrpSpPr/>
                <p:nvPr/>
              </p:nvGrpSpPr>
              <p:grpSpPr>
                <a:xfrm>
                  <a:off x="3820886" y="3559629"/>
                  <a:ext cx="612321" cy="862378"/>
                  <a:chOff x="3820886" y="3559629"/>
                  <a:chExt cx="612321" cy="862378"/>
                </a:xfrm>
              </p:grpSpPr>
              <p:cxnSp>
                <p:nvCxnSpPr>
                  <p:cNvPr id="30" name="直線コネクタ 29"/>
                  <p:cNvCxnSpPr/>
                  <p:nvPr/>
                </p:nvCxnSpPr>
                <p:spPr>
                  <a:xfrm>
                    <a:off x="3820886" y="3559629"/>
                    <a:ext cx="145783" cy="86237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直線コネクタ 30"/>
                  <p:cNvCxnSpPr/>
                  <p:nvPr/>
                </p:nvCxnSpPr>
                <p:spPr>
                  <a:xfrm>
                    <a:off x="3966669" y="4422007"/>
                    <a:ext cx="344074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直線コネクタ 31"/>
                  <p:cNvCxnSpPr/>
                  <p:nvPr/>
                </p:nvCxnSpPr>
                <p:spPr>
                  <a:xfrm flipV="1">
                    <a:off x="4302579" y="3559629"/>
                    <a:ext cx="130628" cy="86237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" name="円/楕円 25"/>
                <p:cNvSpPr/>
                <p:nvPr/>
              </p:nvSpPr>
              <p:spPr>
                <a:xfrm>
                  <a:off x="3912041" y="3846378"/>
                  <a:ext cx="277586" cy="285750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" name="円/楕円 26"/>
                <p:cNvSpPr/>
                <p:nvPr/>
              </p:nvSpPr>
              <p:spPr>
                <a:xfrm>
                  <a:off x="3966669" y="4126301"/>
                  <a:ext cx="277586" cy="285750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" name="円/楕円 27"/>
                <p:cNvSpPr/>
                <p:nvPr/>
              </p:nvSpPr>
              <p:spPr>
                <a:xfrm>
                  <a:off x="4106937" y="3664242"/>
                  <a:ext cx="277586" cy="285750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" name="円/楕円 28"/>
                <p:cNvSpPr/>
                <p:nvPr/>
              </p:nvSpPr>
              <p:spPr>
                <a:xfrm>
                  <a:off x="3854271" y="3583311"/>
                  <a:ext cx="277586" cy="285750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" name="円/楕円 18"/>
              <p:cNvSpPr/>
              <p:nvPr/>
            </p:nvSpPr>
            <p:spPr>
              <a:xfrm>
                <a:off x="8171548" y="5817469"/>
                <a:ext cx="277586" cy="28575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0" name="グループ化 19"/>
              <p:cNvGrpSpPr/>
              <p:nvPr/>
            </p:nvGrpSpPr>
            <p:grpSpPr>
              <a:xfrm>
                <a:off x="7992521" y="5240841"/>
                <a:ext cx="612321" cy="862378"/>
                <a:chOff x="3820886" y="3559629"/>
                <a:chExt cx="612321" cy="862378"/>
              </a:xfrm>
            </p:grpSpPr>
            <p:cxnSp>
              <p:nvCxnSpPr>
                <p:cNvPr id="22" name="直線コネクタ 21"/>
                <p:cNvCxnSpPr/>
                <p:nvPr/>
              </p:nvCxnSpPr>
              <p:spPr>
                <a:xfrm>
                  <a:off x="3820886" y="3559629"/>
                  <a:ext cx="145783" cy="86237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コネクタ 22"/>
                <p:cNvCxnSpPr/>
                <p:nvPr/>
              </p:nvCxnSpPr>
              <p:spPr>
                <a:xfrm>
                  <a:off x="3966669" y="4422007"/>
                  <a:ext cx="344074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コネクタ 23"/>
                <p:cNvCxnSpPr/>
                <p:nvPr/>
              </p:nvCxnSpPr>
              <p:spPr>
                <a:xfrm flipV="1">
                  <a:off x="4302579" y="3559629"/>
                  <a:ext cx="130628" cy="86237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直線コネクタ 20"/>
              <p:cNvCxnSpPr/>
              <p:nvPr/>
            </p:nvCxnSpPr>
            <p:spPr>
              <a:xfrm>
                <a:off x="8014824" y="5329554"/>
                <a:ext cx="59001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正方形/長方形 41"/>
          <p:cNvSpPr/>
          <p:nvPr/>
        </p:nvSpPr>
        <p:spPr>
          <a:xfrm>
            <a:off x="6144687" y="5053697"/>
            <a:ext cx="1414808" cy="40991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42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5"/>
    </mc:Choice>
    <mc:Fallback xmlns="">
      <p:transition spd="slow" advTm="6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20436" y="489857"/>
            <a:ext cx="6335485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関係する単元</a:t>
            </a:r>
            <a:r>
              <a:rPr lang="ja-JP" altLang="en-US" dirty="0" smtClean="0"/>
              <a:t>（中学校）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中学校</a:t>
            </a:r>
            <a:r>
              <a:rPr lang="ja-JP" altLang="en-US" dirty="0"/>
              <a:t>理科第１分野</a:t>
            </a:r>
          </a:p>
          <a:p>
            <a:pPr marL="0" indent="0">
              <a:buNone/>
            </a:pPr>
            <a:r>
              <a:rPr lang="en-US" altLang="ja-JP" dirty="0"/>
              <a:t>(5) </a:t>
            </a:r>
            <a:r>
              <a:rPr lang="ja-JP" altLang="en-US" dirty="0"/>
              <a:t>運動と</a:t>
            </a:r>
            <a:r>
              <a:rPr lang="ja-JP" altLang="en-US" dirty="0" smtClean="0"/>
              <a:t>エネルギー</a:t>
            </a:r>
          </a:p>
          <a:p>
            <a:pPr marL="0" indent="0">
              <a:buNone/>
            </a:pPr>
            <a:r>
              <a:rPr lang="ja-JP" altLang="en-US" dirty="0" smtClean="0"/>
              <a:t>イ　力学的エネルギー</a:t>
            </a:r>
          </a:p>
          <a:p>
            <a:pPr marL="0" indent="0">
              <a:buNone/>
            </a:pPr>
            <a:r>
              <a:rPr lang="en-US" altLang="ja-JP" dirty="0" smtClean="0"/>
              <a:t>(</a:t>
            </a:r>
            <a:r>
              <a:rPr lang="ja-JP" altLang="en-US" dirty="0"/>
              <a:t>ｱ</a:t>
            </a:r>
            <a:r>
              <a:rPr lang="en-US" altLang="ja-JP" dirty="0"/>
              <a:t>) </a:t>
            </a:r>
            <a:r>
              <a:rPr lang="ja-JP" altLang="en-US" dirty="0"/>
              <a:t>仕事とエネルギー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実験を行い，分析して解釈させその規則性を見いださせる。</a:t>
            </a:r>
          </a:p>
        </p:txBody>
      </p:sp>
    </p:spTree>
    <p:extLst>
      <p:ext uri="{BB962C8B-B14F-4D97-AF65-F5344CB8AC3E}">
        <p14:creationId xmlns:p14="http://schemas.microsoft.com/office/powerpoint/2010/main" val="215404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0"/>
    </mc:Choice>
    <mc:Fallback xmlns="">
      <p:transition spd="slow" advTm="62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130497" y="1523095"/>
            <a:ext cx="8768442" cy="50968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7155" y="356034"/>
            <a:ext cx="50455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/>
              <a:t>中学校指導要領</a:t>
            </a:r>
            <a:endParaRPr lang="en-US" altLang="ja-JP" sz="4000" b="1" dirty="0" smtClean="0"/>
          </a:p>
          <a:p>
            <a:r>
              <a:rPr lang="ja-JP" altLang="en-US" sz="4000" b="1" dirty="0" smtClean="0"/>
              <a:t>総則について（復習）</a:t>
            </a:r>
            <a:endParaRPr kumimoji="1" lang="ja-JP" altLang="en-US" sz="4000" dirty="0"/>
          </a:p>
        </p:txBody>
      </p:sp>
      <p:sp>
        <p:nvSpPr>
          <p:cNvPr id="3" name="正方形/長方形 2"/>
          <p:cNvSpPr/>
          <p:nvPr/>
        </p:nvSpPr>
        <p:spPr>
          <a:xfrm>
            <a:off x="1706097" y="1934851"/>
            <a:ext cx="56172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生徒の</a:t>
            </a:r>
            <a:r>
              <a:rPr lang="ja-JP" altLang="en-US" sz="2800" dirty="0">
                <a:solidFill>
                  <a:srgbClr val="FF0000"/>
                </a:solidFill>
              </a:rPr>
              <a:t>人間として調和</a:t>
            </a:r>
            <a:r>
              <a:rPr lang="ja-JP" altLang="en-US" sz="2800" dirty="0"/>
              <a:t>のとれた育成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476255" y="2749075"/>
            <a:ext cx="6237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心身の発達の段階や特性等</a:t>
            </a:r>
            <a:r>
              <a:rPr lang="ja-JP" altLang="en-US" sz="2800" dirty="0"/>
              <a:t>を十分考慮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684645" y="3633342"/>
            <a:ext cx="6029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生徒に</a:t>
            </a:r>
            <a:r>
              <a:rPr lang="ja-JP" altLang="en-US" sz="2800" dirty="0">
                <a:solidFill>
                  <a:srgbClr val="FF0000"/>
                </a:solidFill>
              </a:rPr>
              <a:t>生きる力</a:t>
            </a:r>
            <a:r>
              <a:rPr lang="ja-JP" altLang="en-US" sz="2800" dirty="0"/>
              <a:t>をはぐくむことを</a:t>
            </a:r>
            <a:r>
              <a:rPr lang="ja-JP" altLang="en-US" sz="2800" dirty="0" smtClean="0"/>
              <a:t>目指す</a:t>
            </a:r>
            <a:endParaRPr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1166874" y="4446932"/>
            <a:ext cx="7064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基礎的・基本的な知識及び技能</a:t>
            </a:r>
            <a:r>
              <a:rPr lang="ja-JP" altLang="en-US" sz="2800" dirty="0"/>
              <a:t>を確実に習得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79813" y="5331199"/>
            <a:ext cx="5633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主体的</a:t>
            </a:r>
            <a:r>
              <a:rPr lang="ja-JP" altLang="en-US" sz="2800" dirty="0">
                <a:solidFill>
                  <a:srgbClr val="FF0000"/>
                </a:solidFill>
              </a:rPr>
              <a:t>に</a:t>
            </a:r>
            <a:r>
              <a:rPr lang="ja-JP" altLang="en-US" sz="2800" dirty="0"/>
              <a:t>学習に取り組む態度を</a:t>
            </a:r>
            <a:r>
              <a:rPr lang="ja-JP" altLang="en-US" sz="2800" dirty="0" smtClean="0"/>
              <a:t>養う</a:t>
            </a:r>
            <a:endParaRPr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80758" y="6250647"/>
            <a:ext cx="6049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参考；文部科学省</a:t>
            </a:r>
            <a:r>
              <a:rPr kumimoji="1" lang="en-US" altLang="ja-JP" dirty="0" smtClean="0"/>
              <a:t>HP</a:t>
            </a:r>
            <a:r>
              <a:rPr kumimoji="1" lang="ja-JP" altLang="en-US" dirty="0" smtClean="0"/>
              <a:t>「現行の指導要領」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679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20436" y="489857"/>
            <a:ext cx="5739493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関係する単元（高校）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高等</a:t>
            </a:r>
            <a:r>
              <a:rPr lang="ja-JP" altLang="en-US" dirty="0"/>
              <a:t>学校理科</a:t>
            </a:r>
            <a:r>
              <a:rPr lang="en-US" altLang="ja-JP" dirty="0"/>
              <a:t>『</a:t>
            </a:r>
            <a:r>
              <a:rPr lang="ja-JP" altLang="en-US" dirty="0"/>
              <a:t>物理基礎</a:t>
            </a:r>
            <a:r>
              <a:rPr lang="en-US" altLang="ja-JP" dirty="0"/>
              <a:t>』</a:t>
            </a:r>
          </a:p>
          <a:p>
            <a:pPr marL="0" indent="0">
              <a:buNone/>
            </a:pPr>
            <a:r>
              <a:rPr lang="en-US" altLang="ja-JP" dirty="0"/>
              <a:t>1) </a:t>
            </a:r>
            <a:r>
              <a:rPr lang="ja-JP" altLang="en-US" dirty="0"/>
              <a:t>物体の運動とエネルギー</a:t>
            </a:r>
          </a:p>
          <a:p>
            <a:pPr marL="0" indent="0">
              <a:buNone/>
            </a:pPr>
            <a:r>
              <a:rPr lang="ja-JP" altLang="en-US" dirty="0"/>
              <a:t>ア運動の表し方</a:t>
            </a:r>
          </a:p>
          <a:p>
            <a:pPr marL="0" indent="0">
              <a:buNone/>
            </a:pPr>
            <a:r>
              <a:rPr lang="en-US" altLang="ja-JP" dirty="0"/>
              <a:t>(</a:t>
            </a:r>
            <a:r>
              <a:rPr lang="ja-JP" altLang="en-US" dirty="0"/>
              <a:t>ｱ</a:t>
            </a:r>
            <a:r>
              <a:rPr lang="en-US" altLang="ja-JP" dirty="0"/>
              <a:t>) </a:t>
            </a:r>
            <a:r>
              <a:rPr lang="ja-JP" altLang="en-US" dirty="0"/>
              <a:t>物理量の測定と扱い方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物理量</a:t>
            </a:r>
            <a:r>
              <a:rPr lang="ja-JP" altLang="en-US" dirty="0"/>
              <a:t>の測定の表し方，分析の手法を，</a:t>
            </a:r>
          </a:p>
          <a:p>
            <a:pPr marL="0" indent="0">
              <a:buNone/>
            </a:pPr>
            <a:r>
              <a:rPr lang="ja-JP" altLang="en-US" dirty="0"/>
              <a:t>身近な物理現象の解析を通して理解させる。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4612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7"/>
    </mc:Choice>
    <mc:Fallback xmlns="">
      <p:transition spd="slow" advTm="547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20437" y="489857"/>
            <a:ext cx="4645478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想定される効果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物理学の特徴は，できるだけ単純化した条件下で</a:t>
            </a:r>
            <a:r>
              <a:rPr lang="ja-JP" altLang="en-US" dirty="0" smtClean="0"/>
              <a:t>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自然</a:t>
            </a:r>
            <a:r>
              <a:rPr lang="ja-JP" altLang="en-US" dirty="0"/>
              <a:t>の事物・現象について観察，</a:t>
            </a:r>
            <a:r>
              <a:rPr lang="ja-JP" altLang="en-US" dirty="0" smtClean="0"/>
              <a:t>実験を</a:t>
            </a:r>
            <a:r>
              <a:rPr lang="ja-JP" altLang="en-US" dirty="0"/>
              <a:t>行い</a:t>
            </a:r>
            <a:r>
              <a:rPr lang="ja-JP" altLang="en-US" dirty="0" smtClean="0"/>
              <a:t>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観測</a:t>
            </a:r>
            <a:r>
              <a:rPr lang="ja-JP" altLang="en-US" dirty="0"/>
              <a:t>・測定された量の間の関係から</a:t>
            </a:r>
            <a:r>
              <a:rPr lang="ja-JP" altLang="en-US" dirty="0" smtClean="0"/>
              <a:t>より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普遍的</a:t>
            </a:r>
            <a:r>
              <a:rPr lang="ja-JP" altLang="en-US" dirty="0"/>
              <a:t>な法則を見いだし</a:t>
            </a:r>
            <a:r>
              <a:rPr lang="ja-JP" altLang="en-US" dirty="0" smtClean="0"/>
              <a:t>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さらに</a:t>
            </a:r>
            <a:r>
              <a:rPr lang="ja-JP" altLang="en-US" dirty="0"/>
              <a:t>，その</a:t>
            </a:r>
            <a:r>
              <a:rPr lang="ja-JP" altLang="en-US" dirty="0" smtClean="0"/>
              <a:t>法則</a:t>
            </a:r>
            <a:r>
              <a:rPr lang="ja-JP" altLang="en-US" dirty="0"/>
              <a:t>から新しい事物・現象を予測したり，説明したりすることができることである。</a:t>
            </a:r>
          </a:p>
          <a:p>
            <a:r>
              <a:rPr lang="ja-JP" altLang="en-US" dirty="0" smtClean="0"/>
              <a:t>グラフ</a:t>
            </a:r>
            <a:r>
              <a:rPr lang="ja-JP" altLang="en-US" dirty="0"/>
              <a:t>を分析し解釈する力は「選択物理」や「数学の微分積分」の学びにも繋がる，大切</a:t>
            </a:r>
            <a:r>
              <a:rPr lang="ja-JP" altLang="en-US" dirty="0" smtClean="0"/>
              <a:t>な科学的思考力であると考えられる。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651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0"/>
    </mc:Choice>
    <mc:Fallback xmlns="">
      <p:transition spd="slow" advTm="46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51520" y="260648"/>
            <a:ext cx="1800200" cy="100811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地学分野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51720" y="221629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液状化を理解しよう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63386" y="88441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「</a:t>
            </a:r>
            <a:r>
              <a:rPr lang="ja-JP" altLang="en-US" dirty="0"/>
              <a:t>理科学習指導アンケート」</a:t>
            </a:r>
            <a:r>
              <a:rPr lang="ja-JP" altLang="en-US" dirty="0" smtClean="0"/>
              <a:t>から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（</a:t>
            </a:r>
            <a:r>
              <a:rPr lang="ja-JP" altLang="en-US" dirty="0"/>
              <a:t>中学校）教室内での観察・実験が行いにくく，</a:t>
            </a:r>
            <a:r>
              <a:rPr lang="ja-JP" altLang="en-US" dirty="0" smtClean="0"/>
              <a:t>抽象的</a:t>
            </a:r>
            <a:r>
              <a:rPr lang="ja-JP" altLang="en-US" dirty="0"/>
              <a:t>概念が多いので苦手意識を</a:t>
            </a:r>
            <a:r>
              <a:rPr lang="ja-JP" altLang="en-US" dirty="0" smtClean="0"/>
              <a:t>もちやすい。</a:t>
            </a:r>
            <a:endParaRPr lang="ja-JP" altLang="en-US" dirty="0"/>
          </a:p>
        </p:txBody>
      </p:sp>
      <p:pic>
        <p:nvPicPr>
          <p:cNvPr id="5" name="Picture 2" descr="C:\Users\yk\Desktop\液状化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19" y="2886019"/>
            <a:ext cx="4608511" cy="301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4906736" y="3353075"/>
            <a:ext cx="58456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導入として</a:t>
            </a:r>
            <a:r>
              <a:rPr lang="ja-JP" altLang="en-US" sz="2800" dirty="0" smtClean="0"/>
              <a:t>、</a:t>
            </a:r>
            <a:endParaRPr lang="en-US" altLang="ja-JP" sz="2800" dirty="0" smtClean="0"/>
          </a:p>
          <a:p>
            <a:r>
              <a:rPr lang="ja-JP" altLang="en-US" sz="2800" dirty="0" smtClean="0"/>
              <a:t>東日本</a:t>
            </a:r>
            <a:r>
              <a:rPr lang="ja-JP" altLang="en-US" sz="2800" dirty="0"/>
              <a:t>大震災時の写真</a:t>
            </a:r>
            <a:r>
              <a:rPr lang="ja-JP" altLang="en-US" sz="2800" dirty="0" smtClean="0"/>
              <a:t>で</a:t>
            </a:r>
            <a:endParaRPr lang="en-US" altLang="ja-JP" sz="2800" dirty="0" smtClean="0"/>
          </a:p>
          <a:p>
            <a:r>
              <a:rPr lang="ja-JP" altLang="en-US" sz="2800" dirty="0" smtClean="0"/>
              <a:t>身近</a:t>
            </a:r>
            <a:r>
              <a:rPr lang="ja-JP" altLang="en-US" sz="2800" dirty="0"/>
              <a:t>なものである</a:t>
            </a:r>
            <a:r>
              <a:rPr lang="ja-JP" altLang="en-US" sz="2800" dirty="0" smtClean="0"/>
              <a:t>と</a:t>
            </a:r>
            <a:endParaRPr lang="en-US" altLang="ja-JP" sz="2800" dirty="0" smtClean="0"/>
          </a:p>
          <a:p>
            <a:r>
              <a:rPr lang="ja-JP" altLang="en-US" sz="2800" dirty="0" smtClean="0"/>
              <a:t>理解</a:t>
            </a:r>
            <a:r>
              <a:rPr lang="ja-JP" altLang="en-US" sz="2800" dirty="0"/>
              <a:t>してもらう。</a:t>
            </a:r>
            <a:endParaRPr lang="en-US" altLang="ja-JP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4906736" y="52357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hlinkClick r:id="rId3"/>
              </a:rPr>
              <a:t>http://www.asahi.com/special</a:t>
            </a:r>
            <a:r>
              <a:rPr lang="en-US" altLang="ja-JP" dirty="0" smtClean="0">
                <a:hlinkClick r:id="rId3"/>
              </a:rPr>
              <a:t>/</a:t>
            </a:r>
          </a:p>
          <a:p>
            <a:r>
              <a:rPr lang="en-US" altLang="ja-JP" dirty="0" smtClean="0">
                <a:hlinkClick r:id="rId3"/>
              </a:rPr>
              <a:t>10005/TKY201103180170.html</a:t>
            </a:r>
            <a:r>
              <a:rPr lang="ja-JP" altLang="en-US" dirty="0"/>
              <a:t>（朝日新聞）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2531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9"/>
    </mc:Choice>
    <mc:Fallback xmlns="">
      <p:transition spd="slow" advTm="539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36" y="2988129"/>
            <a:ext cx="2482578" cy="37800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二等辺三角形 7"/>
          <p:cNvSpPr/>
          <p:nvPr/>
        </p:nvSpPr>
        <p:spPr>
          <a:xfrm rot="15145043">
            <a:off x="3233357" y="4370409"/>
            <a:ext cx="530679" cy="24656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555671" y="2988129"/>
            <a:ext cx="4122965" cy="3641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228" y="185850"/>
            <a:ext cx="2963636" cy="1177585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kumimoji="1" lang="ja-JP" altLang="en-US" dirty="0" smtClean="0"/>
              <a:t>実験を行う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9228" y="903061"/>
            <a:ext cx="8490857" cy="4351338"/>
          </a:xfrm>
        </p:spPr>
        <p:txBody>
          <a:bodyPr/>
          <a:lstStyle/>
          <a:p>
            <a:endParaRPr lang="en-US" altLang="ja-JP" dirty="0" smtClean="0"/>
          </a:p>
          <a:p>
            <a:r>
              <a:rPr lang="ja-JP" altLang="en-US" dirty="0" smtClean="0"/>
              <a:t>礫</a:t>
            </a:r>
            <a:r>
              <a:rPr lang="ja-JP" altLang="en-US" dirty="0"/>
              <a:t>，砂，泥の入った容器に水を加え，振動させ，どれで液状化が</a:t>
            </a:r>
            <a:r>
              <a:rPr lang="ja-JP" altLang="en-US" dirty="0" smtClean="0"/>
              <a:t>起こって</a:t>
            </a:r>
            <a:r>
              <a:rPr lang="ja-JP" altLang="en-US" dirty="0"/>
              <a:t>いるかを調べる</a:t>
            </a:r>
            <a:r>
              <a:rPr lang="ja-JP" altLang="en-US" dirty="0" smtClean="0"/>
              <a:t>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（事前</a:t>
            </a:r>
            <a:r>
              <a:rPr lang="ja-JP" altLang="en-US" dirty="0"/>
              <a:t>に容器に，礫，砂，泥</a:t>
            </a:r>
            <a:r>
              <a:rPr lang="ja-JP" altLang="en-US" dirty="0" smtClean="0"/>
              <a:t>に水</a:t>
            </a:r>
            <a:r>
              <a:rPr lang="ja-JP" altLang="en-US" dirty="0"/>
              <a:t>をいくらか加えておく）</a:t>
            </a:r>
            <a:endParaRPr kumimoji="1" lang="ja-JP" altLang="en-US" dirty="0"/>
          </a:p>
        </p:txBody>
      </p:sp>
      <p:pic>
        <p:nvPicPr>
          <p:cNvPr id="6" name="図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063" y="3180624"/>
            <a:ext cx="3630657" cy="32773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5569267" y="6043901"/>
            <a:ext cx="20002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しばらくたつと</a:t>
            </a:r>
            <a:r>
              <a:rPr kumimoji="1" lang="en-US" altLang="ja-JP" dirty="0" smtClean="0"/>
              <a:t>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174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3"/>
    </mc:Choice>
    <mc:Fallback xmlns="">
      <p:transition spd="slow" advTm="503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85512"/>
            <a:ext cx="7886700" cy="995135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kumimoji="1" lang="ja-JP" altLang="en-US" dirty="0" smtClean="0"/>
              <a:t>関係する単元（中学校）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360261"/>
            <a:ext cx="7886700" cy="4351338"/>
          </a:xfrm>
        </p:spPr>
        <p:txBody>
          <a:bodyPr/>
          <a:lstStyle/>
          <a:p>
            <a:r>
              <a:rPr lang="ja-JP" altLang="en-US" dirty="0"/>
              <a:t>第２分野</a:t>
            </a:r>
          </a:p>
          <a:p>
            <a:r>
              <a:rPr lang="en-US" altLang="ja-JP" dirty="0"/>
              <a:t>(2) </a:t>
            </a:r>
            <a:r>
              <a:rPr lang="ja-JP" altLang="en-US" dirty="0"/>
              <a:t>大地の成り立ちと変化</a:t>
            </a:r>
          </a:p>
          <a:p>
            <a:r>
              <a:rPr lang="en-US" altLang="ja-JP" dirty="0"/>
              <a:t>(</a:t>
            </a:r>
            <a:r>
              <a:rPr lang="ja-JP" altLang="en-US" dirty="0"/>
              <a:t>ｲ</a:t>
            </a:r>
            <a:r>
              <a:rPr lang="en-US" altLang="ja-JP" dirty="0"/>
              <a:t>) </a:t>
            </a:r>
            <a:r>
              <a:rPr lang="ja-JP" altLang="en-US" dirty="0"/>
              <a:t>地層の重なりと過去の様子</a:t>
            </a:r>
          </a:p>
          <a:p>
            <a:r>
              <a:rPr lang="en-US" altLang="ja-JP" dirty="0"/>
              <a:t>(7) </a:t>
            </a:r>
            <a:r>
              <a:rPr lang="ja-JP" altLang="en-US" dirty="0"/>
              <a:t>人間と自然</a:t>
            </a:r>
          </a:p>
          <a:p>
            <a:r>
              <a:rPr lang="ja-JP" altLang="en-US" dirty="0"/>
              <a:t>イ自然の恵みと災害</a:t>
            </a:r>
            <a:r>
              <a:rPr lang="en-US" altLang="ja-JP" dirty="0"/>
              <a:t>(</a:t>
            </a:r>
            <a:r>
              <a:rPr lang="ja-JP" altLang="en-US" dirty="0"/>
              <a:t>ｱ</a:t>
            </a:r>
            <a:r>
              <a:rPr lang="en-US" altLang="ja-JP" dirty="0"/>
              <a:t>) </a:t>
            </a:r>
            <a:r>
              <a:rPr lang="ja-JP" altLang="en-US" dirty="0"/>
              <a:t>自然の恵みと災害</a:t>
            </a:r>
          </a:p>
          <a:p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28650" y="3832227"/>
            <a:ext cx="7886700" cy="8459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関係する単元（高校）</a:t>
            </a:r>
            <a:endParaRPr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28650" y="425518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mtClean="0"/>
              <a:t>『</a:t>
            </a:r>
            <a:r>
              <a:rPr lang="ja-JP" altLang="en-US" smtClean="0"/>
              <a:t>地学基礎</a:t>
            </a:r>
            <a:r>
              <a:rPr lang="en-US" altLang="ja-JP" smtClean="0"/>
              <a:t>』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mtClean="0"/>
              <a:t>(2) </a:t>
            </a:r>
            <a:r>
              <a:rPr lang="ja-JP" altLang="en-US" smtClean="0"/>
              <a:t>変動する地球</a:t>
            </a:r>
            <a:endParaRPr lang="en-US" altLang="ja-JP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mtClean="0"/>
              <a:t>エ地球の環境</a:t>
            </a:r>
            <a:endParaRPr lang="en-US" altLang="ja-JP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mtClean="0"/>
              <a:t>(</a:t>
            </a:r>
            <a:r>
              <a:rPr lang="ja-JP" altLang="en-US" smtClean="0"/>
              <a:t>ｲ</a:t>
            </a:r>
            <a:r>
              <a:rPr lang="en-US" altLang="ja-JP" smtClean="0"/>
              <a:t>) </a:t>
            </a:r>
            <a:r>
              <a:rPr lang="ja-JP" altLang="en-US" smtClean="0"/>
              <a:t>日本の自然環境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75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2"/>
    </mc:Choice>
    <mc:Fallback xmlns="">
      <p:transition spd="slow" advTm="452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359729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kumimoji="1" lang="ja-JP" altLang="en-US" dirty="0" smtClean="0"/>
              <a:t>想定される効果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現象を教科書ベースだけにせず，身近な題材にもどし考えることを行う。</a:t>
            </a:r>
          </a:p>
          <a:p>
            <a:r>
              <a:rPr lang="ja-JP" altLang="en-US" dirty="0" smtClean="0"/>
              <a:t>写真</a:t>
            </a:r>
            <a:r>
              <a:rPr lang="ja-JP" altLang="en-US" dirty="0"/>
              <a:t>や映像を見せるだけではなく，モデルの利用であっても，実際の現象を確認</a:t>
            </a:r>
            <a:r>
              <a:rPr lang="ja-JP" altLang="en-US" dirty="0" smtClean="0"/>
              <a:t>しながら</a:t>
            </a:r>
            <a:r>
              <a:rPr lang="ja-JP" altLang="en-US" dirty="0"/>
              <a:t>探究的な思考を深めていくことにより，「空間的な広がり」の認識につなげていく。</a:t>
            </a:r>
          </a:p>
          <a:p>
            <a:r>
              <a:rPr lang="ja-JP" altLang="en-US" dirty="0" smtClean="0"/>
              <a:t>「</a:t>
            </a:r>
            <a:r>
              <a:rPr lang="ja-JP" altLang="en-US" dirty="0"/>
              <a:t>なぜそのような地盤ができたのか」を考えることにより，「時間的な広がり」について</a:t>
            </a:r>
            <a:r>
              <a:rPr lang="ja-JP" altLang="en-US" dirty="0" smtClean="0"/>
              <a:t>も理解</a:t>
            </a:r>
            <a:r>
              <a:rPr lang="ja-JP" altLang="en-US" dirty="0"/>
              <a:t>を深めさせたい。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139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9"/>
    </mc:Choice>
    <mc:Fallback xmlns="">
      <p:transition spd="slow" advTm="429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620688"/>
            <a:ext cx="9240030" cy="68941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これで</a:t>
            </a:r>
            <a:endParaRPr lang="en-US" altLang="ja-JP" sz="4000" dirty="0" smtClean="0"/>
          </a:p>
          <a:p>
            <a:endParaRPr lang="en-US" altLang="ja-JP" sz="1200" dirty="0" smtClean="0"/>
          </a:p>
          <a:p>
            <a:r>
              <a:rPr lang="ja-JP" altLang="en-US" sz="4000" b="1" dirty="0" smtClean="0"/>
              <a:t>第</a:t>
            </a:r>
            <a:r>
              <a:rPr lang="en-US" altLang="ja-JP" sz="4000" b="1" dirty="0"/>
              <a:t>9</a:t>
            </a:r>
            <a:r>
              <a:rPr lang="ja-JP" altLang="en-US" sz="4000" b="1" dirty="0" smtClean="0"/>
              <a:t>回</a:t>
            </a:r>
            <a:endParaRPr lang="en-US" altLang="ja-JP" sz="4000" b="1" dirty="0" smtClean="0"/>
          </a:p>
          <a:p>
            <a:r>
              <a:rPr lang="ja-JP" altLang="en-US" sz="4000" b="1" dirty="0" smtClean="0"/>
              <a:t>「</a:t>
            </a:r>
            <a:r>
              <a:rPr lang="ja-JP" altLang="en-US" sz="5400" b="1" dirty="0"/>
              <a:t>中学校における理科教育</a:t>
            </a:r>
            <a:r>
              <a:rPr lang="ja-JP" altLang="en-US" sz="5400" b="1" dirty="0" smtClean="0"/>
              <a:t>の</a:t>
            </a:r>
            <a:endParaRPr lang="en-US" altLang="ja-JP" sz="5400" b="1" dirty="0" smtClean="0"/>
          </a:p>
          <a:p>
            <a:r>
              <a:rPr lang="ja-JP" altLang="en-US" sz="5400" b="1" dirty="0" smtClean="0"/>
              <a:t>目的と目標</a:t>
            </a:r>
            <a:r>
              <a:rPr lang="ja-JP" altLang="en-US" sz="5400" b="1" dirty="0"/>
              <a:t>について</a:t>
            </a:r>
            <a:r>
              <a:rPr lang="ja-JP" altLang="en-US" sz="4000" b="1" dirty="0" smtClean="0"/>
              <a:t>」</a:t>
            </a:r>
            <a:endParaRPr lang="en-US" altLang="ja-JP" sz="4000" b="1" dirty="0" smtClean="0"/>
          </a:p>
          <a:p>
            <a:endParaRPr lang="en-US" altLang="ja-JP" sz="1200" b="1" dirty="0" smtClean="0"/>
          </a:p>
          <a:p>
            <a:r>
              <a:rPr lang="ja-JP" altLang="en-US" sz="4000" dirty="0"/>
              <a:t>は</a:t>
            </a:r>
            <a:r>
              <a:rPr kumimoji="1" lang="ja-JP" altLang="en-US" sz="4000" dirty="0" smtClean="0"/>
              <a:t>終わりです。</a:t>
            </a:r>
            <a:endParaRPr kumimoji="1" lang="en-US" altLang="ja-JP" sz="4000" dirty="0" smtClean="0"/>
          </a:p>
          <a:p>
            <a:endParaRPr kumimoji="1" lang="en-US" altLang="ja-JP" sz="4000" dirty="0" smtClean="0"/>
          </a:p>
          <a:p>
            <a:r>
              <a:rPr kumimoji="1" lang="ja-JP" altLang="en-US" sz="5400" b="1" dirty="0" smtClean="0"/>
              <a:t>ご清聴，ありがとうございました</a:t>
            </a:r>
            <a:endParaRPr kumimoji="1" lang="en-US" altLang="ja-JP" sz="5400" b="1" dirty="0" smtClean="0"/>
          </a:p>
          <a:p>
            <a:endParaRPr lang="en-US" altLang="ja-JP" sz="4800" dirty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28702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7392" y="465364"/>
            <a:ext cx="51679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第四節「理科」</a:t>
            </a:r>
            <a:endParaRPr kumimoji="1" lang="en-US" altLang="ja-JP" sz="3600" dirty="0" smtClean="0"/>
          </a:p>
          <a:p>
            <a:r>
              <a:rPr lang="ja-JP" altLang="en-US" sz="3600" dirty="0"/>
              <a:t>第一</a:t>
            </a:r>
            <a:r>
              <a:rPr kumimoji="1" lang="ja-JP" altLang="en-US" sz="3600" dirty="0" smtClean="0"/>
              <a:t>目標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7392" y="1919957"/>
            <a:ext cx="9478735" cy="462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b="1" dirty="0"/>
          </a:p>
          <a:p>
            <a:r>
              <a:rPr lang="ja-JP" altLang="en-US" sz="3200" dirty="0" smtClean="0"/>
              <a:t>自然</a:t>
            </a:r>
            <a:r>
              <a:rPr lang="ja-JP" altLang="en-US" sz="3200" dirty="0"/>
              <a:t>の事物・現象に</a:t>
            </a:r>
            <a:r>
              <a:rPr lang="ja-JP" altLang="en-US" sz="3200" dirty="0">
                <a:solidFill>
                  <a:srgbClr val="FF0000"/>
                </a:solidFill>
              </a:rPr>
              <a:t>進んでかかわり</a:t>
            </a:r>
            <a:r>
              <a:rPr lang="ja-JP" altLang="en-US" sz="3200" dirty="0" smtClean="0"/>
              <a:t>，</a:t>
            </a:r>
            <a:endParaRPr lang="en-US" altLang="ja-JP" sz="3200" dirty="0" smtClean="0"/>
          </a:p>
          <a:p>
            <a:endParaRPr lang="en-US" altLang="ja-JP" sz="1050" dirty="0" smtClean="0"/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目的</a:t>
            </a:r>
            <a:r>
              <a:rPr lang="ja-JP" altLang="en-US" sz="3200" dirty="0">
                <a:solidFill>
                  <a:srgbClr val="FF0000"/>
                </a:solidFill>
              </a:rPr>
              <a:t>意識</a:t>
            </a:r>
            <a:r>
              <a:rPr lang="ja-JP" altLang="en-US" sz="3200" dirty="0"/>
              <a:t>をもって観察，実験などを行い</a:t>
            </a:r>
            <a:r>
              <a:rPr lang="ja-JP" altLang="en-US" sz="3200" dirty="0" smtClean="0"/>
              <a:t>，</a:t>
            </a:r>
            <a:endParaRPr lang="en-US" altLang="ja-JP" sz="3200" dirty="0" smtClean="0"/>
          </a:p>
          <a:p>
            <a:endParaRPr lang="en-US" altLang="ja-JP" sz="1050" dirty="0" smtClean="0"/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科学的</a:t>
            </a:r>
            <a:r>
              <a:rPr lang="ja-JP" altLang="en-US" sz="3200" dirty="0">
                <a:solidFill>
                  <a:srgbClr val="FF0000"/>
                </a:solidFill>
              </a:rPr>
              <a:t>に探究する能力</a:t>
            </a:r>
            <a:r>
              <a:rPr lang="ja-JP" altLang="en-US" sz="3200" dirty="0" smtClean="0"/>
              <a:t>の</a:t>
            </a:r>
            <a:endParaRPr lang="en-US" altLang="ja-JP" sz="3200" dirty="0" smtClean="0"/>
          </a:p>
          <a:p>
            <a:endParaRPr lang="en-US" altLang="ja-JP" sz="1050" dirty="0" smtClean="0"/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基礎</a:t>
            </a:r>
            <a:r>
              <a:rPr lang="ja-JP" altLang="en-US" sz="3200" dirty="0">
                <a:solidFill>
                  <a:srgbClr val="FF0000"/>
                </a:solidFill>
              </a:rPr>
              <a:t>と態度を育てる</a:t>
            </a:r>
            <a:r>
              <a:rPr lang="ja-JP" altLang="en-US" sz="3200" dirty="0"/>
              <a:t>ととも</a:t>
            </a:r>
            <a:r>
              <a:rPr lang="ja-JP" altLang="en-US" sz="3200" dirty="0" smtClean="0"/>
              <a:t>に</a:t>
            </a:r>
            <a:endParaRPr lang="en-US" altLang="ja-JP" sz="3200" dirty="0" smtClean="0"/>
          </a:p>
          <a:p>
            <a:endParaRPr lang="en-US" altLang="ja-JP" sz="1050" dirty="0" smtClean="0"/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自然</a:t>
            </a:r>
            <a:r>
              <a:rPr lang="ja-JP" altLang="en-US" sz="3200" dirty="0">
                <a:solidFill>
                  <a:srgbClr val="FF0000"/>
                </a:solidFill>
              </a:rPr>
              <a:t>の事物・現象</a:t>
            </a:r>
            <a:r>
              <a:rPr lang="ja-JP" altLang="en-US" sz="3200" dirty="0"/>
              <a:t>についての理解を深め</a:t>
            </a:r>
            <a:r>
              <a:rPr lang="ja-JP" altLang="en-US" sz="3200" dirty="0" smtClean="0"/>
              <a:t>，</a:t>
            </a:r>
            <a:endParaRPr lang="en-US" altLang="ja-JP" sz="3200" dirty="0" smtClean="0"/>
          </a:p>
          <a:p>
            <a:endParaRPr lang="en-US" altLang="ja-JP" sz="1050" dirty="0" smtClean="0"/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科学的</a:t>
            </a:r>
            <a:r>
              <a:rPr lang="ja-JP" altLang="en-US" sz="3200" dirty="0">
                <a:solidFill>
                  <a:srgbClr val="FF0000"/>
                </a:solidFill>
              </a:rPr>
              <a:t>な見方や考え方</a:t>
            </a:r>
            <a:r>
              <a:rPr lang="ja-JP" altLang="en-US" sz="3200" dirty="0"/>
              <a:t>を養う。</a:t>
            </a:r>
          </a:p>
          <a:p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429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63284" y="1571540"/>
            <a:ext cx="794385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（</a:t>
            </a:r>
            <a:r>
              <a:rPr lang="en-US" altLang="ja-JP" sz="2800" dirty="0"/>
              <a:t>1</a:t>
            </a:r>
            <a:r>
              <a:rPr lang="ja-JP" altLang="en-US" sz="2800" dirty="0"/>
              <a:t>）　物質やエネルギーに関する事物・現象</a:t>
            </a:r>
            <a:r>
              <a:rPr lang="ja-JP" altLang="en-US" sz="2800" dirty="0" smtClean="0"/>
              <a:t>に</a:t>
            </a:r>
            <a:endParaRPr lang="en-US" altLang="ja-JP" sz="2800" dirty="0" smtClean="0"/>
          </a:p>
          <a:p>
            <a:r>
              <a:rPr lang="ja-JP" altLang="en-US" sz="2800" dirty="0" smtClean="0"/>
              <a:t>進んで</a:t>
            </a:r>
            <a:r>
              <a:rPr lang="ja-JP" altLang="en-US" sz="2800" dirty="0"/>
              <a:t>かかわり，</a:t>
            </a:r>
            <a:r>
              <a:rPr lang="ja-JP" altLang="en-US" sz="2800" dirty="0">
                <a:solidFill>
                  <a:srgbClr val="FF0000"/>
                </a:solidFill>
              </a:rPr>
              <a:t>その中に問題を</a:t>
            </a:r>
            <a:r>
              <a:rPr lang="ja-JP" altLang="en-US" sz="2800" dirty="0" smtClean="0">
                <a:solidFill>
                  <a:srgbClr val="FF0000"/>
                </a:solidFill>
              </a:rPr>
              <a:t>見いだし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意欲的</a:t>
            </a:r>
            <a:r>
              <a:rPr lang="ja-JP" altLang="en-US" sz="2800" dirty="0">
                <a:solidFill>
                  <a:srgbClr val="FF0000"/>
                </a:solidFill>
              </a:rPr>
              <a:t>に探究する活動を通して，</a:t>
            </a:r>
            <a:r>
              <a:rPr lang="ja-JP" altLang="en-US" sz="2800" dirty="0"/>
              <a:t>規則性</a:t>
            </a:r>
            <a:r>
              <a:rPr lang="ja-JP" altLang="en-US" sz="2800" dirty="0" smtClean="0"/>
              <a:t>を</a:t>
            </a:r>
            <a:endParaRPr lang="en-US" altLang="ja-JP" sz="2800" dirty="0" smtClean="0"/>
          </a:p>
          <a:p>
            <a:r>
              <a:rPr lang="ja-JP" altLang="en-US" sz="2800" dirty="0" smtClean="0"/>
              <a:t>発見</a:t>
            </a:r>
            <a:r>
              <a:rPr lang="ja-JP" altLang="en-US" sz="2800" dirty="0"/>
              <a:t>したり</a:t>
            </a:r>
            <a:r>
              <a:rPr lang="ja-JP" altLang="en-US" sz="2800" dirty="0">
                <a:solidFill>
                  <a:srgbClr val="FF0000"/>
                </a:solidFill>
              </a:rPr>
              <a:t>課題を解決したりする</a:t>
            </a:r>
            <a:r>
              <a:rPr lang="ja-JP" altLang="en-US" sz="2800" dirty="0"/>
              <a:t>方法を習得させる。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63284" y="3491028"/>
            <a:ext cx="941342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（</a:t>
            </a:r>
            <a:r>
              <a:rPr lang="en-US" altLang="ja-JP" sz="2800" dirty="0"/>
              <a:t>2</a:t>
            </a:r>
            <a:r>
              <a:rPr lang="ja-JP" altLang="en-US" sz="2800" dirty="0"/>
              <a:t>）　物理的な事物・現象についての観察，実験を行い</a:t>
            </a:r>
            <a:r>
              <a:rPr lang="ja-JP" altLang="en-US" sz="2800" dirty="0" smtClean="0"/>
              <a:t>，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観察</a:t>
            </a:r>
            <a:r>
              <a:rPr lang="ja-JP" altLang="en-US" sz="2800" dirty="0">
                <a:solidFill>
                  <a:srgbClr val="FF0000"/>
                </a:solidFill>
              </a:rPr>
              <a:t>・実験技能を習得させ</a:t>
            </a:r>
            <a:r>
              <a:rPr lang="ja-JP" altLang="en-US" sz="2800" dirty="0" smtClean="0">
                <a:solidFill>
                  <a:srgbClr val="FF0000"/>
                </a:solidFill>
              </a:rPr>
              <a:t>，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観察</a:t>
            </a:r>
            <a:r>
              <a:rPr lang="ja-JP" altLang="en-US" sz="2800" dirty="0">
                <a:solidFill>
                  <a:srgbClr val="FF0000"/>
                </a:solidFill>
              </a:rPr>
              <a:t>，実験の結果を分析</a:t>
            </a:r>
            <a:r>
              <a:rPr lang="ja-JP" altLang="en-US" sz="2800" dirty="0" smtClean="0">
                <a:solidFill>
                  <a:srgbClr val="FF0000"/>
                </a:solidFill>
              </a:rPr>
              <a:t>して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解釈</a:t>
            </a:r>
            <a:r>
              <a:rPr lang="ja-JP" altLang="en-US" sz="2800" dirty="0">
                <a:solidFill>
                  <a:srgbClr val="FF0000"/>
                </a:solidFill>
              </a:rPr>
              <a:t>し表現する能力を育てる</a:t>
            </a:r>
            <a:r>
              <a:rPr lang="ja-JP" altLang="en-US" sz="2800" dirty="0"/>
              <a:t>とともに</a:t>
            </a:r>
            <a:r>
              <a:rPr lang="ja-JP" altLang="en-US" sz="2800" dirty="0" smtClean="0"/>
              <a:t>，</a:t>
            </a:r>
            <a:endParaRPr lang="en-US" altLang="ja-JP" sz="2800" dirty="0" smtClean="0"/>
          </a:p>
          <a:p>
            <a:r>
              <a:rPr lang="ja-JP" altLang="en-US" sz="2800" dirty="0" smtClean="0"/>
              <a:t>身近</a:t>
            </a:r>
            <a:r>
              <a:rPr lang="ja-JP" altLang="en-US" sz="2800" dirty="0"/>
              <a:t>な物理現象，電流とその利用</a:t>
            </a:r>
            <a:r>
              <a:rPr lang="ja-JP" altLang="en-US" sz="2800" dirty="0" smtClean="0"/>
              <a:t>，</a:t>
            </a:r>
            <a:endParaRPr lang="en-US" altLang="ja-JP" sz="2800" dirty="0" smtClean="0"/>
          </a:p>
          <a:p>
            <a:r>
              <a:rPr lang="ja-JP" altLang="en-US" sz="2800" dirty="0" smtClean="0"/>
              <a:t>運動</a:t>
            </a:r>
            <a:r>
              <a:rPr lang="ja-JP" altLang="en-US" sz="2800" dirty="0"/>
              <a:t>とエネルギーなどについて理解させ</a:t>
            </a:r>
            <a:r>
              <a:rPr lang="ja-JP" altLang="en-US" sz="2800" dirty="0" smtClean="0"/>
              <a:t>，</a:t>
            </a:r>
            <a:endParaRPr lang="en-US" altLang="ja-JP" sz="2800" dirty="0" smtClean="0"/>
          </a:p>
          <a:p>
            <a:r>
              <a:rPr lang="ja-JP" altLang="en-US" sz="2800" dirty="0" smtClean="0"/>
              <a:t>これら</a:t>
            </a:r>
            <a:r>
              <a:rPr lang="ja-JP" altLang="en-US" sz="2800" dirty="0"/>
              <a:t>の事物・現象に対する</a:t>
            </a:r>
            <a:r>
              <a:rPr lang="ja-JP" altLang="en-US" sz="2800" dirty="0">
                <a:solidFill>
                  <a:srgbClr val="FF0000"/>
                </a:solidFill>
              </a:rPr>
              <a:t>科学的な見方や考え方</a:t>
            </a:r>
            <a:r>
              <a:rPr lang="ja-JP" altLang="en-US" sz="2800" dirty="0"/>
              <a:t>を養う。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63284" y="144495"/>
            <a:ext cx="64091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/>
              <a:t>第</a:t>
            </a:r>
            <a:r>
              <a:rPr lang="en-US" altLang="ja-JP" sz="4000" dirty="0"/>
              <a:t>2</a:t>
            </a:r>
            <a:r>
              <a:rPr lang="ja-JP" altLang="en-US" sz="4000" dirty="0"/>
              <a:t>　各分野の目標及び</a:t>
            </a:r>
            <a:r>
              <a:rPr lang="ja-JP" altLang="en-US" sz="4000" dirty="0" smtClean="0"/>
              <a:t>内容</a:t>
            </a:r>
            <a:endParaRPr lang="en-US" altLang="ja-JP" sz="4000" dirty="0" smtClean="0"/>
          </a:p>
          <a:p>
            <a:r>
              <a:rPr lang="ja-JP" altLang="en-US" sz="4000" dirty="0" smtClean="0"/>
              <a:t>第一分野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29140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55120" y="641689"/>
            <a:ext cx="91276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（</a:t>
            </a:r>
            <a:r>
              <a:rPr lang="en-US" altLang="ja-JP" sz="2800" dirty="0"/>
              <a:t>3</a:t>
            </a:r>
            <a:r>
              <a:rPr lang="ja-JP" altLang="en-US" sz="2800" dirty="0"/>
              <a:t>）　化学的な事物・現象についての</a:t>
            </a:r>
            <a:r>
              <a:rPr lang="ja-JP" altLang="en-US" sz="2800" dirty="0">
                <a:solidFill>
                  <a:srgbClr val="FF0000"/>
                </a:solidFill>
              </a:rPr>
              <a:t>観察，実験を</a:t>
            </a:r>
            <a:r>
              <a:rPr lang="ja-JP" altLang="en-US" sz="2800" dirty="0" smtClean="0">
                <a:solidFill>
                  <a:srgbClr val="FF0000"/>
                </a:solidFill>
              </a:rPr>
              <a:t>行い，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観察</a:t>
            </a:r>
            <a:r>
              <a:rPr lang="ja-JP" altLang="en-US" sz="2800" dirty="0">
                <a:solidFill>
                  <a:srgbClr val="FF0000"/>
                </a:solidFill>
              </a:rPr>
              <a:t>・実験技能を習得させ，観察，実験の結果</a:t>
            </a:r>
            <a:r>
              <a:rPr lang="ja-JP" altLang="en-US" sz="2800" dirty="0" smtClean="0">
                <a:solidFill>
                  <a:srgbClr val="FF0000"/>
                </a:solidFill>
              </a:rPr>
              <a:t>を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分析</a:t>
            </a:r>
            <a:r>
              <a:rPr lang="ja-JP" altLang="en-US" sz="2800" dirty="0">
                <a:solidFill>
                  <a:srgbClr val="FF0000"/>
                </a:solidFill>
              </a:rPr>
              <a:t>して解釈し表現する能力</a:t>
            </a:r>
            <a:r>
              <a:rPr lang="ja-JP" altLang="en-US" sz="2800" dirty="0"/>
              <a:t>を育てるとともに</a:t>
            </a:r>
            <a:r>
              <a:rPr lang="ja-JP" altLang="en-US" sz="2800" dirty="0" smtClean="0"/>
              <a:t>，</a:t>
            </a:r>
            <a:endParaRPr lang="en-US" altLang="ja-JP" sz="2800" dirty="0" smtClean="0"/>
          </a:p>
          <a:p>
            <a:r>
              <a:rPr lang="ja-JP" altLang="en-US" sz="2800" dirty="0" smtClean="0"/>
              <a:t>身</a:t>
            </a:r>
            <a:r>
              <a:rPr lang="ja-JP" altLang="en-US" sz="2800" dirty="0"/>
              <a:t>の回りの物質，化学変化と原子・分子，化学変化</a:t>
            </a:r>
            <a:r>
              <a:rPr lang="ja-JP" altLang="en-US" sz="2800" dirty="0" smtClean="0"/>
              <a:t>と</a:t>
            </a:r>
            <a:endParaRPr lang="en-US" altLang="ja-JP" sz="2800" dirty="0" smtClean="0"/>
          </a:p>
          <a:p>
            <a:r>
              <a:rPr lang="ja-JP" altLang="en-US" sz="2800" dirty="0" smtClean="0"/>
              <a:t>イオン</a:t>
            </a:r>
            <a:r>
              <a:rPr lang="ja-JP" altLang="en-US" sz="2800" dirty="0"/>
              <a:t>などについて理解させ</a:t>
            </a:r>
            <a:r>
              <a:rPr lang="ja-JP" altLang="en-US" sz="2800" dirty="0" smtClean="0"/>
              <a:t>，</a:t>
            </a:r>
            <a:endParaRPr lang="en-US" altLang="ja-JP" sz="2800" dirty="0" smtClean="0"/>
          </a:p>
          <a:p>
            <a:r>
              <a:rPr lang="ja-JP" altLang="en-US" sz="2800" dirty="0" smtClean="0"/>
              <a:t>これら</a:t>
            </a:r>
            <a:r>
              <a:rPr lang="ja-JP" altLang="en-US" sz="2800" dirty="0"/>
              <a:t>の事物・現象に対する</a:t>
            </a:r>
            <a:r>
              <a:rPr lang="ja-JP" altLang="en-US" sz="2800" dirty="0">
                <a:solidFill>
                  <a:srgbClr val="FF0000"/>
                </a:solidFill>
              </a:rPr>
              <a:t>科学的な見方や考え方</a:t>
            </a:r>
            <a:r>
              <a:rPr lang="ja-JP" altLang="en-US" sz="2800" dirty="0"/>
              <a:t>を養う。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55120" y="3482567"/>
            <a:ext cx="96175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（</a:t>
            </a:r>
            <a:r>
              <a:rPr lang="en-US" altLang="ja-JP" sz="2800" dirty="0"/>
              <a:t>4</a:t>
            </a:r>
            <a:r>
              <a:rPr lang="ja-JP" altLang="en-US" sz="2800" dirty="0"/>
              <a:t>）　</a:t>
            </a:r>
            <a:r>
              <a:rPr lang="ja-JP" altLang="en-US" sz="2800" dirty="0">
                <a:solidFill>
                  <a:srgbClr val="FF0000"/>
                </a:solidFill>
              </a:rPr>
              <a:t>物質やエネルギーに関する事物・現象</a:t>
            </a:r>
            <a:r>
              <a:rPr lang="ja-JP" altLang="en-US" sz="2800" dirty="0" smtClean="0">
                <a:solidFill>
                  <a:srgbClr val="FF0000"/>
                </a:solidFill>
              </a:rPr>
              <a:t>を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調べる</a:t>
            </a:r>
            <a:r>
              <a:rPr lang="ja-JP" altLang="en-US" sz="2800" dirty="0">
                <a:solidFill>
                  <a:srgbClr val="FF0000"/>
                </a:solidFill>
              </a:rPr>
              <a:t>活動を行い</a:t>
            </a:r>
            <a:r>
              <a:rPr lang="ja-JP" altLang="en-US" sz="2800" dirty="0"/>
              <a:t>，これらの活動を</a:t>
            </a:r>
            <a:r>
              <a:rPr lang="ja-JP" altLang="en-US" sz="2800" dirty="0" smtClean="0"/>
              <a:t>通して</a:t>
            </a:r>
            <a:endParaRPr lang="en-US" altLang="ja-JP" sz="2800" dirty="0" smtClean="0"/>
          </a:p>
          <a:p>
            <a:r>
              <a:rPr lang="ja-JP" altLang="en-US" sz="2800" dirty="0" smtClean="0"/>
              <a:t>科学</a:t>
            </a:r>
            <a:r>
              <a:rPr lang="ja-JP" altLang="en-US" sz="2800" dirty="0"/>
              <a:t>技術の発展と人間生活と</a:t>
            </a:r>
            <a:r>
              <a:rPr lang="ja-JP" altLang="en-US" sz="2800" dirty="0" smtClean="0"/>
              <a:t>の</a:t>
            </a:r>
            <a:endParaRPr lang="en-US" altLang="ja-JP" sz="2800" dirty="0" smtClean="0"/>
          </a:p>
          <a:p>
            <a:r>
              <a:rPr lang="ja-JP" altLang="en-US" sz="2800" dirty="0" smtClean="0"/>
              <a:t>かかわり</a:t>
            </a:r>
            <a:r>
              <a:rPr lang="ja-JP" altLang="en-US" sz="2800" dirty="0"/>
              <a:t>について認識を深め</a:t>
            </a:r>
            <a:r>
              <a:rPr lang="ja-JP" altLang="en-US" sz="2800" dirty="0" smtClean="0"/>
              <a:t>，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科学的</a:t>
            </a:r>
            <a:r>
              <a:rPr lang="ja-JP" altLang="en-US" sz="2800" dirty="0">
                <a:solidFill>
                  <a:srgbClr val="FF0000"/>
                </a:solidFill>
              </a:rPr>
              <a:t>に考える態度を養う</a:t>
            </a:r>
            <a:r>
              <a:rPr lang="ja-JP" altLang="en-US" sz="2800" dirty="0"/>
              <a:t>とともに</a:t>
            </a:r>
            <a:r>
              <a:rPr lang="ja-JP" altLang="en-US" sz="2800" dirty="0" smtClean="0"/>
              <a:t>，</a:t>
            </a:r>
            <a:endParaRPr lang="en-US" altLang="ja-JP" sz="2800" dirty="0" smtClean="0"/>
          </a:p>
          <a:p>
            <a:r>
              <a:rPr lang="ja-JP" altLang="en-US" sz="2800" dirty="0" smtClean="0"/>
              <a:t>自然</a:t>
            </a:r>
            <a:r>
              <a:rPr lang="ja-JP" altLang="en-US" sz="2800" dirty="0"/>
              <a:t>を総合的に見ることができるようにする。</a:t>
            </a:r>
          </a:p>
        </p:txBody>
      </p:sp>
    </p:spTree>
    <p:extLst>
      <p:ext uri="{BB962C8B-B14F-4D97-AF65-F5344CB8AC3E}">
        <p14:creationId xmlns:p14="http://schemas.microsoft.com/office/powerpoint/2010/main" val="266429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81643" y="27050"/>
            <a:ext cx="7241721" cy="258552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円/楕円 1"/>
          <p:cNvSpPr/>
          <p:nvPr/>
        </p:nvSpPr>
        <p:spPr>
          <a:xfrm>
            <a:off x="81643" y="2732892"/>
            <a:ext cx="2310493" cy="8056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7828" y="2843320"/>
            <a:ext cx="2334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では</a:t>
            </a:r>
            <a:r>
              <a:rPr kumimoji="1" lang="en-US" altLang="ja-JP" sz="3200" dirty="0" smtClean="0"/>
              <a:t>‥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3286" y="130629"/>
            <a:ext cx="773157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）～（</a:t>
            </a:r>
            <a:r>
              <a:rPr kumimoji="1" lang="en-US" altLang="ja-JP" sz="2800" dirty="0" smtClean="0"/>
              <a:t>4</a:t>
            </a:r>
            <a:r>
              <a:rPr kumimoji="1" lang="ja-JP" altLang="en-US" sz="2800" dirty="0" smtClean="0"/>
              <a:t>）すべての項に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lang="ja-JP" altLang="en-US" sz="2800" dirty="0" smtClean="0"/>
              <a:t>探究、実験、科学的な考え方といった言葉が</a:t>
            </a:r>
            <a:endParaRPr lang="en-US" altLang="ja-JP" sz="2800" dirty="0" smtClean="0"/>
          </a:p>
          <a:p>
            <a:r>
              <a:rPr lang="ja-JP" altLang="en-US" sz="2800" dirty="0" smtClean="0"/>
              <a:t>ふくまれている！</a:t>
            </a:r>
            <a:endParaRPr lang="en-US" altLang="ja-JP" sz="1400" dirty="0"/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観察・実験の重要性！！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3286" y="3538523"/>
            <a:ext cx="848269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生徒に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科学的な見方や考え方</a:t>
            </a:r>
            <a:r>
              <a:rPr kumimoji="1" lang="ja-JP" altLang="en-US" sz="2800" dirty="0" smtClean="0"/>
              <a:t>などを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身につけてもらうには、</a:t>
            </a:r>
            <a:endParaRPr kumimoji="1" lang="en-US" altLang="ja-JP" sz="2800" dirty="0" smtClean="0"/>
          </a:p>
          <a:p>
            <a:r>
              <a:rPr lang="ja-JP" altLang="en-US" sz="2800" dirty="0"/>
              <a:t>教師</a:t>
            </a:r>
            <a:r>
              <a:rPr lang="ja-JP" altLang="en-US" sz="2800" dirty="0" smtClean="0"/>
              <a:t>はどういったことにこころがければいいだろうか？</a:t>
            </a:r>
            <a:endParaRPr lang="en-US" altLang="ja-JP" sz="2800" dirty="0" smtClean="0"/>
          </a:p>
          <a:p>
            <a:endParaRPr kumimoji="1" lang="en-US" altLang="ja-JP" sz="2800" dirty="0"/>
          </a:p>
          <a:p>
            <a:r>
              <a:rPr lang="ja-JP" altLang="en-US" sz="2800" dirty="0" smtClean="0"/>
              <a:t>実際に教員になったきもちで考えてみよう！</a:t>
            </a:r>
            <a:endParaRPr lang="en-US" altLang="ja-JP" sz="2800" dirty="0" smtClean="0"/>
          </a:p>
          <a:p>
            <a:endParaRPr kumimoji="1" lang="en-US" altLang="ja-JP" sz="2800" dirty="0"/>
          </a:p>
          <a:p>
            <a:r>
              <a:rPr lang="ja-JP" altLang="en-US" sz="2800" dirty="0" smtClean="0"/>
              <a:t>例）仮説をたてて実験をしてもらう　等</a:t>
            </a:r>
            <a:r>
              <a:rPr lang="en-US" altLang="ja-JP" sz="2800" dirty="0" smtClean="0"/>
              <a:t>…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81189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30628" y="1400897"/>
            <a:ext cx="908685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（</a:t>
            </a:r>
            <a:r>
              <a:rPr lang="en-US" altLang="ja-JP" sz="2800" dirty="0"/>
              <a:t>1</a:t>
            </a:r>
            <a:r>
              <a:rPr lang="ja-JP" altLang="en-US" sz="2800" dirty="0"/>
              <a:t>）　生物とそれを取り巻く自然の事物・現象</a:t>
            </a:r>
            <a:r>
              <a:rPr lang="ja-JP" altLang="en-US" sz="2800" dirty="0" smtClean="0"/>
              <a:t>に</a:t>
            </a:r>
            <a:endParaRPr lang="en-US" altLang="ja-JP" sz="2800" dirty="0" smtClean="0"/>
          </a:p>
          <a:p>
            <a:r>
              <a:rPr lang="ja-JP" altLang="en-US" sz="2800" dirty="0" smtClean="0"/>
              <a:t>進んで</a:t>
            </a:r>
            <a:r>
              <a:rPr lang="ja-JP" altLang="en-US" sz="2800" dirty="0"/>
              <a:t>かかわり，その中に問題を</a:t>
            </a:r>
            <a:r>
              <a:rPr lang="ja-JP" altLang="en-US" sz="2800" dirty="0" smtClean="0"/>
              <a:t>見いだし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意欲的</a:t>
            </a:r>
            <a:r>
              <a:rPr lang="ja-JP" altLang="en-US" sz="2800" dirty="0">
                <a:solidFill>
                  <a:srgbClr val="FF0000"/>
                </a:solidFill>
              </a:rPr>
              <a:t>に探究する活動</a:t>
            </a:r>
            <a:r>
              <a:rPr lang="ja-JP" altLang="en-US" sz="2800" dirty="0"/>
              <a:t>を通して</a:t>
            </a:r>
            <a:r>
              <a:rPr lang="ja-JP" altLang="en-US" sz="2800" dirty="0" smtClean="0"/>
              <a:t>，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多様性</a:t>
            </a:r>
            <a:r>
              <a:rPr lang="ja-JP" altLang="en-US" sz="2800" dirty="0">
                <a:solidFill>
                  <a:srgbClr val="FF0000"/>
                </a:solidFill>
              </a:rPr>
              <a:t>や規則性を発見</a:t>
            </a:r>
            <a:r>
              <a:rPr lang="ja-JP" altLang="en-US" sz="2800" dirty="0" smtClean="0">
                <a:solidFill>
                  <a:srgbClr val="FF0000"/>
                </a:solidFill>
              </a:rPr>
              <a:t>したり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課題</a:t>
            </a:r>
            <a:r>
              <a:rPr lang="ja-JP" altLang="en-US" sz="2800" dirty="0">
                <a:solidFill>
                  <a:srgbClr val="FF0000"/>
                </a:solidFill>
              </a:rPr>
              <a:t>を解決したりする方法</a:t>
            </a:r>
            <a:r>
              <a:rPr lang="ja-JP" altLang="en-US" sz="2800" dirty="0"/>
              <a:t>を習得させる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endParaRPr lang="ja-JP" altLang="en-US" sz="2800" dirty="0"/>
          </a:p>
          <a:p>
            <a:r>
              <a:rPr lang="ja-JP" altLang="en-US" sz="2800" dirty="0"/>
              <a:t>（</a:t>
            </a:r>
            <a:r>
              <a:rPr lang="en-US" altLang="ja-JP" sz="2800" dirty="0"/>
              <a:t>2</a:t>
            </a:r>
            <a:r>
              <a:rPr lang="ja-JP" altLang="en-US" sz="2800" dirty="0"/>
              <a:t>）　生物や生物現象についての</a:t>
            </a:r>
            <a:r>
              <a:rPr lang="ja-JP" altLang="en-US" sz="2800" dirty="0">
                <a:solidFill>
                  <a:srgbClr val="FF0000"/>
                </a:solidFill>
              </a:rPr>
              <a:t>観察，実験を行い</a:t>
            </a:r>
            <a:r>
              <a:rPr lang="ja-JP" altLang="en-US" sz="2800" dirty="0" smtClean="0">
                <a:solidFill>
                  <a:srgbClr val="FF0000"/>
                </a:solidFill>
              </a:rPr>
              <a:t>，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観察</a:t>
            </a:r>
            <a:r>
              <a:rPr lang="ja-JP" altLang="en-US" sz="2800" dirty="0">
                <a:solidFill>
                  <a:srgbClr val="FF0000"/>
                </a:solidFill>
              </a:rPr>
              <a:t>・実験技能を習得させ，観察，実験の結果</a:t>
            </a:r>
            <a:r>
              <a:rPr lang="ja-JP" altLang="en-US" sz="2800" dirty="0" smtClean="0">
                <a:solidFill>
                  <a:srgbClr val="FF0000"/>
                </a:solidFill>
              </a:rPr>
              <a:t>を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分析</a:t>
            </a:r>
            <a:r>
              <a:rPr lang="ja-JP" altLang="en-US" sz="2800" dirty="0">
                <a:solidFill>
                  <a:srgbClr val="FF0000"/>
                </a:solidFill>
              </a:rPr>
              <a:t>して解釈し表現する能力</a:t>
            </a:r>
            <a:r>
              <a:rPr lang="ja-JP" altLang="en-US" sz="2800" dirty="0"/>
              <a:t>を育てるとともに</a:t>
            </a:r>
            <a:r>
              <a:rPr lang="ja-JP" altLang="en-US" sz="2800" dirty="0" smtClean="0"/>
              <a:t>，</a:t>
            </a:r>
            <a:endParaRPr lang="en-US" altLang="ja-JP" sz="2800" dirty="0" smtClean="0"/>
          </a:p>
          <a:p>
            <a:r>
              <a:rPr lang="ja-JP" altLang="en-US" sz="2800" dirty="0" smtClean="0"/>
              <a:t>生物</a:t>
            </a:r>
            <a:r>
              <a:rPr lang="ja-JP" altLang="en-US" sz="2800" dirty="0"/>
              <a:t>の生活と種類，生命の連続性などに</a:t>
            </a:r>
            <a:r>
              <a:rPr lang="ja-JP" altLang="en-US" sz="2800" dirty="0" smtClean="0"/>
              <a:t>ついて理解</a:t>
            </a:r>
            <a:r>
              <a:rPr lang="ja-JP" altLang="en-US" sz="2800" dirty="0"/>
              <a:t>させ</a:t>
            </a:r>
            <a:r>
              <a:rPr lang="ja-JP" altLang="en-US" sz="2800" dirty="0" smtClean="0"/>
              <a:t>，</a:t>
            </a:r>
            <a:endParaRPr lang="en-US" altLang="ja-JP" sz="2800" dirty="0" smtClean="0"/>
          </a:p>
          <a:p>
            <a:r>
              <a:rPr lang="ja-JP" altLang="en-US" sz="2800" dirty="0" smtClean="0"/>
              <a:t>これら</a:t>
            </a:r>
            <a:r>
              <a:rPr lang="ja-JP" altLang="en-US" sz="2800" dirty="0"/>
              <a:t>の事物・現象に対する</a:t>
            </a:r>
            <a:r>
              <a:rPr lang="ja-JP" altLang="en-US" sz="2800" dirty="0">
                <a:solidFill>
                  <a:srgbClr val="FF0000"/>
                </a:solidFill>
              </a:rPr>
              <a:t>科学的</a:t>
            </a:r>
            <a:r>
              <a:rPr lang="ja-JP" altLang="en-US" sz="2800" dirty="0" smtClean="0">
                <a:solidFill>
                  <a:srgbClr val="FF0000"/>
                </a:solidFill>
              </a:rPr>
              <a:t>な見方</a:t>
            </a:r>
            <a:r>
              <a:rPr lang="ja-JP" altLang="en-US" sz="2800" dirty="0">
                <a:solidFill>
                  <a:srgbClr val="FF0000"/>
                </a:solidFill>
              </a:rPr>
              <a:t>や考え方</a:t>
            </a:r>
            <a:r>
              <a:rPr lang="ja-JP" altLang="en-US" sz="2800" dirty="0"/>
              <a:t>を養う。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05281" y="476641"/>
            <a:ext cx="24416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dirty="0" smtClean="0"/>
              <a:t>第二分野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1219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42899" y="234940"/>
            <a:ext cx="872762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（</a:t>
            </a:r>
            <a:r>
              <a:rPr lang="en-US" altLang="ja-JP" sz="2800" dirty="0"/>
              <a:t>3</a:t>
            </a:r>
            <a:r>
              <a:rPr lang="ja-JP" altLang="en-US" sz="2800" dirty="0"/>
              <a:t>）　地学的な事物・現象について</a:t>
            </a:r>
            <a:r>
              <a:rPr lang="ja-JP" altLang="en-US" sz="2800" dirty="0" smtClean="0"/>
              <a:t>の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観察</a:t>
            </a:r>
            <a:r>
              <a:rPr lang="ja-JP" altLang="en-US" sz="2800" dirty="0">
                <a:solidFill>
                  <a:srgbClr val="FF0000"/>
                </a:solidFill>
              </a:rPr>
              <a:t>，実験を行い</a:t>
            </a:r>
            <a:r>
              <a:rPr lang="ja-JP" altLang="en-US" sz="2800" dirty="0"/>
              <a:t>，</a:t>
            </a:r>
            <a:r>
              <a:rPr lang="ja-JP" altLang="en-US" sz="2800" dirty="0">
                <a:solidFill>
                  <a:srgbClr val="FF0000"/>
                </a:solidFill>
              </a:rPr>
              <a:t>観察・実験技能を習得させ</a:t>
            </a:r>
            <a:r>
              <a:rPr lang="ja-JP" altLang="en-US" sz="2800" dirty="0" smtClean="0"/>
              <a:t>，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観察</a:t>
            </a:r>
            <a:r>
              <a:rPr lang="ja-JP" altLang="en-US" sz="2800" dirty="0">
                <a:solidFill>
                  <a:srgbClr val="FF0000"/>
                </a:solidFill>
              </a:rPr>
              <a:t>，実験の結果を分析して解釈</a:t>
            </a:r>
            <a:r>
              <a:rPr lang="ja-JP" altLang="en-US" sz="2800" dirty="0" smtClean="0">
                <a:solidFill>
                  <a:srgbClr val="FF0000"/>
                </a:solidFill>
              </a:rPr>
              <a:t>し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表現</a:t>
            </a:r>
            <a:r>
              <a:rPr lang="ja-JP" altLang="en-US" sz="2800" dirty="0">
                <a:solidFill>
                  <a:srgbClr val="FF0000"/>
                </a:solidFill>
              </a:rPr>
              <a:t>する能力</a:t>
            </a:r>
            <a:r>
              <a:rPr lang="ja-JP" altLang="en-US" sz="2800" dirty="0"/>
              <a:t>を育てるとともに</a:t>
            </a:r>
            <a:r>
              <a:rPr lang="ja-JP" altLang="en-US" sz="2800" dirty="0" smtClean="0"/>
              <a:t>，</a:t>
            </a:r>
            <a:endParaRPr lang="en-US" altLang="ja-JP" sz="2800" dirty="0" smtClean="0"/>
          </a:p>
          <a:p>
            <a:r>
              <a:rPr lang="ja-JP" altLang="en-US" sz="2800" dirty="0" smtClean="0"/>
              <a:t>大地</a:t>
            </a:r>
            <a:r>
              <a:rPr lang="ja-JP" altLang="en-US" sz="2800" dirty="0"/>
              <a:t>の成り立ちと変化，気象とその変化，地球と宇宙などについて理解させ</a:t>
            </a:r>
            <a:r>
              <a:rPr lang="ja-JP" altLang="en-US" sz="2800" dirty="0" smtClean="0"/>
              <a:t>，</a:t>
            </a:r>
            <a:endParaRPr lang="en-US" altLang="ja-JP" sz="2800" dirty="0" smtClean="0"/>
          </a:p>
          <a:p>
            <a:r>
              <a:rPr lang="ja-JP" altLang="en-US" sz="2800" dirty="0" smtClean="0"/>
              <a:t>これら</a:t>
            </a:r>
            <a:r>
              <a:rPr lang="ja-JP" altLang="en-US" sz="2800" dirty="0"/>
              <a:t>の事物・現象に対する</a:t>
            </a:r>
            <a:r>
              <a:rPr lang="ja-JP" altLang="en-US" sz="2800" dirty="0">
                <a:solidFill>
                  <a:srgbClr val="FF0000"/>
                </a:solidFill>
              </a:rPr>
              <a:t>科学的な見方や考え方</a:t>
            </a:r>
            <a:r>
              <a:rPr lang="ja-JP" altLang="en-US" sz="2800" dirty="0"/>
              <a:t>を養う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endParaRPr lang="ja-JP" altLang="en-US" sz="2800" dirty="0"/>
          </a:p>
          <a:p>
            <a:r>
              <a:rPr lang="ja-JP" altLang="en-US" sz="2800" dirty="0">
                <a:latin typeface="+mn-ea"/>
              </a:rPr>
              <a:t>（</a:t>
            </a:r>
            <a:r>
              <a:rPr lang="en-US" altLang="ja-JP" sz="2800" dirty="0">
                <a:latin typeface="+mn-ea"/>
              </a:rPr>
              <a:t>4</a:t>
            </a:r>
            <a:r>
              <a:rPr lang="ja-JP" altLang="en-US" sz="2800" dirty="0">
                <a:latin typeface="+mn-ea"/>
              </a:rPr>
              <a:t>）　生物とそれを取り巻く自然の事物・現象</a:t>
            </a:r>
            <a:r>
              <a:rPr lang="ja-JP" altLang="en-US" sz="2800" dirty="0" smtClean="0">
                <a:latin typeface="+mn-ea"/>
              </a:rPr>
              <a:t>を</a:t>
            </a:r>
            <a:endParaRPr lang="en-US" altLang="ja-JP" sz="2800" dirty="0" smtClean="0">
              <a:latin typeface="+mn-ea"/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  <a:latin typeface="+mn-ea"/>
              </a:rPr>
              <a:t>調べる</a:t>
            </a:r>
            <a:r>
              <a:rPr lang="ja-JP" altLang="en-US" sz="2800" dirty="0">
                <a:solidFill>
                  <a:srgbClr val="FF0000"/>
                </a:solidFill>
                <a:latin typeface="+mn-ea"/>
              </a:rPr>
              <a:t>活動</a:t>
            </a:r>
            <a:r>
              <a:rPr lang="ja-JP" altLang="en-US" sz="2800" dirty="0">
                <a:latin typeface="+mn-ea"/>
              </a:rPr>
              <a:t>を行い</a:t>
            </a:r>
            <a:r>
              <a:rPr lang="ja-JP" altLang="en-US" sz="2800" dirty="0" smtClean="0">
                <a:latin typeface="+mn-ea"/>
              </a:rPr>
              <a:t>，</a:t>
            </a:r>
            <a:endParaRPr lang="en-US" altLang="ja-JP" sz="2800" dirty="0" smtClean="0">
              <a:latin typeface="+mn-ea"/>
            </a:endParaRPr>
          </a:p>
          <a:p>
            <a:r>
              <a:rPr lang="ja-JP" altLang="en-US" sz="2800" dirty="0" smtClean="0">
                <a:latin typeface="+mn-ea"/>
              </a:rPr>
              <a:t>これら</a:t>
            </a:r>
            <a:r>
              <a:rPr lang="ja-JP" altLang="en-US" sz="2800" dirty="0">
                <a:latin typeface="+mn-ea"/>
              </a:rPr>
              <a:t>の活動を通して生命を尊重し</a:t>
            </a:r>
            <a:r>
              <a:rPr lang="ja-JP" altLang="en-US" sz="2800" dirty="0" smtClean="0">
                <a:latin typeface="+mn-ea"/>
              </a:rPr>
              <a:t>，</a:t>
            </a:r>
            <a:endParaRPr lang="en-US" altLang="ja-JP" sz="2800" dirty="0" smtClean="0">
              <a:latin typeface="+mn-ea"/>
            </a:endParaRPr>
          </a:p>
          <a:p>
            <a:r>
              <a:rPr lang="ja-JP" altLang="en-US" sz="2800" dirty="0" smtClean="0">
                <a:latin typeface="+mn-ea"/>
              </a:rPr>
              <a:t>自然</a:t>
            </a:r>
            <a:r>
              <a:rPr lang="ja-JP" altLang="en-US" sz="2800" dirty="0">
                <a:latin typeface="+mn-ea"/>
              </a:rPr>
              <a:t>環境の保全に寄与する態度を育て</a:t>
            </a:r>
            <a:r>
              <a:rPr lang="ja-JP" altLang="en-US" sz="2800" dirty="0" smtClean="0">
                <a:latin typeface="+mn-ea"/>
              </a:rPr>
              <a:t>，</a:t>
            </a:r>
            <a:endParaRPr lang="en-US" altLang="ja-JP" sz="2800" dirty="0" smtClean="0">
              <a:latin typeface="+mn-ea"/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  <a:latin typeface="+mn-ea"/>
              </a:rPr>
              <a:t>自然</a:t>
            </a:r>
            <a:r>
              <a:rPr lang="ja-JP" altLang="en-US" sz="2800" dirty="0">
                <a:solidFill>
                  <a:srgbClr val="FF0000"/>
                </a:solidFill>
                <a:latin typeface="+mn-ea"/>
              </a:rPr>
              <a:t>を総合的に見る</a:t>
            </a:r>
            <a:r>
              <a:rPr lang="ja-JP" altLang="en-US" sz="2800" dirty="0">
                <a:latin typeface="+mn-ea"/>
              </a:rPr>
              <a:t>ことができるようにする。</a:t>
            </a:r>
          </a:p>
        </p:txBody>
      </p:sp>
    </p:spTree>
    <p:extLst>
      <p:ext uri="{BB962C8B-B14F-4D97-AF65-F5344CB8AC3E}">
        <p14:creationId xmlns:p14="http://schemas.microsoft.com/office/powerpoint/2010/main" val="295040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220436" y="587829"/>
            <a:ext cx="8711293" cy="265571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28" y="201786"/>
            <a:ext cx="2310584" cy="804742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865414" y="311769"/>
            <a:ext cx="2334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では</a:t>
            </a:r>
            <a:r>
              <a:rPr kumimoji="1" lang="en-US" altLang="ja-JP" sz="3200" dirty="0" smtClean="0"/>
              <a:t>‥</a:t>
            </a:r>
            <a:endParaRPr kumimoji="1" lang="ja-JP" altLang="en-US" sz="3200" dirty="0"/>
          </a:p>
        </p:txBody>
      </p:sp>
      <p:sp>
        <p:nvSpPr>
          <p:cNvPr id="6" name="正方形/長方形 5"/>
          <p:cNvSpPr/>
          <p:nvPr/>
        </p:nvSpPr>
        <p:spPr>
          <a:xfrm>
            <a:off x="759278" y="1242994"/>
            <a:ext cx="5726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「生物</a:t>
            </a:r>
            <a:r>
              <a:rPr lang="ja-JP" altLang="en-US" sz="2800" dirty="0"/>
              <a:t>の生活と種類，生命の</a:t>
            </a:r>
            <a:r>
              <a:rPr lang="ja-JP" altLang="en-US" sz="2800" dirty="0" smtClean="0"/>
              <a:t>連続性」</a:t>
            </a:r>
            <a:endParaRPr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759278" y="2289434"/>
            <a:ext cx="67600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「大地</a:t>
            </a:r>
            <a:r>
              <a:rPr lang="ja-JP" altLang="en-US" sz="2800" dirty="0"/>
              <a:t>の成り立ちと変化，気象とその変化，地球と宇宙などに</a:t>
            </a:r>
            <a:r>
              <a:rPr lang="ja-JP" altLang="en-US" sz="2800" dirty="0" smtClean="0"/>
              <a:t>ついて」</a:t>
            </a:r>
            <a:endParaRPr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759278" y="1766214"/>
            <a:ext cx="64267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+mn-ea"/>
              </a:rPr>
              <a:t>「生物</a:t>
            </a:r>
            <a:r>
              <a:rPr lang="ja-JP" altLang="en-US" sz="2800" dirty="0">
                <a:latin typeface="+mn-ea"/>
              </a:rPr>
              <a:t>とそれを取り巻く自然の事物・</a:t>
            </a:r>
            <a:r>
              <a:rPr lang="ja-JP" altLang="en-US" sz="2800" dirty="0" smtClean="0">
                <a:latin typeface="+mn-ea"/>
              </a:rPr>
              <a:t>現象」</a:t>
            </a:r>
            <a:endParaRPr lang="ja-JP" altLang="en-US" sz="2800" dirty="0"/>
          </a:p>
        </p:txBody>
      </p:sp>
      <p:sp>
        <p:nvSpPr>
          <p:cNvPr id="9" name="下矢印 8"/>
          <p:cNvSpPr/>
          <p:nvPr/>
        </p:nvSpPr>
        <p:spPr>
          <a:xfrm>
            <a:off x="3126921" y="3380014"/>
            <a:ext cx="2881993" cy="604157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5991" y="3984171"/>
            <a:ext cx="81071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これらの学習内容から、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どういった授業展開で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科学的思考を身につけてもらえばいいだろうか？</a:t>
            </a:r>
            <a:endParaRPr lang="en-US" altLang="ja-JP" sz="2800" dirty="0" smtClean="0"/>
          </a:p>
          <a:p>
            <a:endParaRPr kumimoji="1" lang="en-US" altLang="ja-JP" sz="2800" dirty="0"/>
          </a:p>
          <a:p>
            <a:r>
              <a:rPr lang="ja-JP" altLang="en-US" sz="2800" dirty="0" smtClean="0"/>
              <a:t>例）花びらを分解して、各名称とともにノートにはる</a:t>
            </a:r>
            <a:endParaRPr lang="en-US" altLang="ja-JP" sz="2800" dirty="0" smtClean="0"/>
          </a:p>
          <a:p>
            <a:r>
              <a:rPr lang="ja-JP" altLang="en-US" sz="2800" dirty="0"/>
              <a:t>イワシ</a:t>
            </a:r>
            <a:r>
              <a:rPr lang="ja-JP" altLang="en-US" sz="2800" dirty="0" smtClean="0"/>
              <a:t>の解剖　等</a:t>
            </a:r>
            <a:r>
              <a:rPr lang="en-US" altLang="ja-JP" sz="28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6876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1238</Words>
  <Application>Microsoft Office PowerPoint</Application>
  <PresentationFormat>画面に合わせる (4:3)</PresentationFormat>
  <Paragraphs>243</Paragraphs>
  <Slides>26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Office テーマ</vt:lpstr>
      <vt:lpstr>中学校における理科教育の目的と目標について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系統的学習とは？</vt:lpstr>
      <vt:lpstr>指導要領改訂の理由</vt:lpstr>
      <vt:lpstr>学習指導要領の改善</vt:lpstr>
      <vt:lpstr>PowerPoint プレゼンテーション</vt:lpstr>
      <vt:lpstr>国立教育政策研究所の 調査から見た課題 </vt:lpstr>
      <vt:lpstr>グラフを分析と解釈</vt:lpstr>
      <vt:lpstr>実験：力学台車による加速度の測定</vt:lpstr>
      <vt:lpstr>実験：力学台車による 　　　　　　　　　　　加速度の測定</vt:lpstr>
      <vt:lpstr>関係する単元（中学校）</vt:lpstr>
      <vt:lpstr>関係する単元（高校）</vt:lpstr>
      <vt:lpstr>想定される効果</vt:lpstr>
      <vt:lpstr>液状化を理解しよう</vt:lpstr>
      <vt:lpstr>実験を行う</vt:lpstr>
      <vt:lpstr>関係する単元（中学校）</vt:lpstr>
      <vt:lpstr>想定される効果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みずたにしおん</dc:creator>
  <cp:lastModifiedBy>yk</cp:lastModifiedBy>
  <cp:revision>22</cp:revision>
  <dcterms:created xsi:type="dcterms:W3CDTF">2015-06-15T02:52:52Z</dcterms:created>
  <dcterms:modified xsi:type="dcterms:W3CDTF">2015-06-16T06:11:30Z</dcterms:modified>
</cp:coreProperties>
</file>